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xls" ContentType="application/vnd.ms-exce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5" r:id="rId4"/>
  </p:sldMasterIdLst>
  <p:notesMasterIdLst>
    <p:notesMasterId r:id="rId73"/>
  </p:notesMasterIdLst>
  <p:handoutMasterIdLst>
    <p:handoutMasterId r:id="rId74"/>
  </p:handoutMasterIdLst>
  <p:sldIdLst>
    <p:sldId id="256" r:id="rId5"/>
    <p:sldId id="441" r:id="rId6"/>
    <p:sldId id="442" r:id="rId7"/>
    <p:sldId id="465" r:id="rId8"/>
    <p:sldId id="468" r:id="rId9"/>
    <p:sldId id="469" r:id="rId10"/>
    <p:sldId id="353" r:id="rId11"/>
    <p:sldId id="355" r:id="rId12"/>
    <p:sldId id="356" r:id="rId13"/>
    <p:sldId id="443" r:id="rId14"/>
    <p:sldId id="361" r:id="rId15"/>
    <p:sldId id="362" r:id="rId16"/>
    <p:sldId id="363" r:id="rId17"/>
    <p:sldId id="445" r:id="rId18"/>
    <p:sldId id="365" r:id="rId19"/>
    <p:sldId id="366" r:id="rId20"/>
    <p:sldId id="435" r:id="rId21"/>
    <p:sldId id="368" r:id="rId22"/>
    <p:sldId id="367" r:id="rId23"/>
    <p:sldId id="372" r:id="rId24"/>
    <p:sldId id="373" r:id="rId25"/>
    <p:sldId id="374" r:id="rId26"/>
    <p:sldId id="375" r:id="rId27"/>
    <p:sldId id="376" r:id="rId28"/>
    <p:sldId id="377" r:id="rId29"/>
    <p:sldId id="378" r:id="rId30"/>
    <p:sldId id="379" r:id="rId31"/>
    <p:sldId id="380" r:id="rId32"/>
    <p:sldId id="381" r:id="rId33"/>
    <p:sldId id="382" r:id="rId34"/>
    <p:sldId id="383" r:id="rId35"/>
    <p:sldId id="384" r:id="rId36"/>
    <p:sldId id="436" r:id="rId37"/>
    <p:sldId id="385" r:id="rId38"/>
    <p:sldId id="389" r:id="rId39"/>
    <p:sldId id="390" r:id="rId40"/>
    <p:sldId id="393" r:id="rId41"/>
    <p:sldId id="394" r:id="rId42"/>
    <p:sldId id="395" r:id="rId43"/>
    <p:sldId id="396" r:id="rId44"/>
    <p:sldId id="397" r:id="rId45"/>
    <p:sldId id="398" r:id="rId46"/>
    <p:sldId id="406" r:id="rId47"/>
    <p:sldId id="410" r:id="rId48"/>
    <p:sldId id="415" r:id="rId49"/>
    <p:sldId id="416" r:id="rId50"/>
    <p:sldId id="417" r:id="rId51"/>
    <p:sldId id="418" r:id="rId52"/>
    <p:sldId id="494" r:id="rId53"/>
    <p:sldId id="432" r:id="rId54"/>
    <p:sldId id="433" r:id="rId55"/>
    <p:sldId id="498" r:id="rId56"/>
    <p:sldId id="499" r:id="rId57"/>
    <p:sldId id="500" r:id="rId58"/>
    <p:sldId id="501" r:id="rId59"/>
    <p:sldId id="502" r:id="rId60"/>
    <p:sldId id="503" r:id="rId61"/>
    <p:sldId id="504" r:id="rId62"/>
    <p:sldId id="505" r:id="rId63"/>
    <p:sldId id="506" r:id="rId64"/>
    <p:sldId id="507" r:id="rId65"/>
    <p:sldId id="508" r:id="rId66"/>
    <p:sldId id="509" r:id="rId67"/>
    <p:sldId id="510" r:id="rId68"/>
    <p:sldId id="511" r:id="rId69"/>
    <p:sldId id="512" r:id="rId70"/>
    <p:sldId id="513" r:id="rId71"/>
    <p:sldId id="292" r:id="rId72"/>
  </p:sldIdLst>
  <p:sldSz cx="9144000" cy="6858000" type="screen4x3"/>
  <p:notesSz cx="6980238"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66CC"/>
    <a:srgbClr val="00FFFF"/>
    <a:srgbClr val="00FF00"/>
    <a:srgbClr val="3366CC"/>
    <a:srgbClr val="008000"/>
    <a:srgbClr val="00CC00"/>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737" autoAdjust="0"/>
  </p:normalViewPr>
  <p:slideViewPr>
    <p:cSldViewPr>
      <p:cViewPr>
        <p:scale>
          <a:sx n="66" d="100"/>
          <a:sy n="66" d="100"/>
        </p:scale>
        <p:origin x="-754" y="-173"/>
      </p:cViewPr>
      <p:guideLst>
        <p:guide orient="horz" pos="4319"/>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25" d="100"/>
          <a:sy n="25" d="100"/>
        </p:scale>
        <p:origin x="-1332" y="-96"/>
      </p:cViewPr>
      <p:guideLst>
        <p:guide orient="horz" pos="2880"/>
        <p:guide pos="2199"/>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3027363" cy="457200"/>
          </a:xfrm>
          <a:prstGeom prst="rect">
            <a:avLst/>
          </a:prstGeom>
          <a:noFill/>
          <a:ln w="12700">
            <a:noFill/>
            <a:miter lim="800000"/>
            <a:headEnd type="none" w="sm" len="sm"/>
            <a:tailEnd type="none" w="sm" len="sm"/>
          </a:ln>
          <a:effectLst/>
        </p:spPr>
        <p:txBody>
          <a:bodyPr vert="horz" wrap="square" lIns="92115" tIns="46056" rIns="92115" bIns="46056" numCol="1" anchor="t" anchorCtr="0" compatLnSpc="1">
            <a:prstTxWarp prst="textNoShape">
              <a:avLst/>
            </a:prstTxWarp>
          </a:bodyPr>
          <a:lstStyle>
            <a:lvl1pPr defTabSz="919856" eaLnBrk="0" hangingPunct="0">
              <a:defRPr sz="1200">
                <a:latin typeface="Times New Roman" pitchFamily="18" charset="0"/>
              </a:defRPr>
            </a:lvl1pPr>
          </a:lstStyle>
          <a:p>
            <a:pPr>
              <a:defRPr/>
            </a:pPr>
            <a:endParaRPr lang="en-US"/>
          </a:p>
        </p:txBody>
      </p:sp>
      <p:sp>
        <p:nvSpPr>
          <p:cNvPr id="32771" name="Rectangle 3"/>
          <p:cNvSpPr>
            <a:spLocks noGrp="1" noChangeArrowheads="1"/>
          </p:cNvSpPr>
          <p:nvPr>
            <p:ph type="dt" sz="quarter" idx="1"/>
          </p:nvPr>
        </p:nvSpPr>
        <p:spPr bwMode="auto">
          <a:xfrm>
            <a:off x="3952875" y="0"/>
            <a:ext cx="3027363" cy="457200"/>
          </a:xfrm>
          <a:prstGeom prst="rect">
            <a:avLst/>
          </a:prstGeom>
          <a:noFill/>
          <a:ln w="12700">
            <a:noFill/>
            <a:miter lim="800000"/>
            <a:headEnd type="none" w="sm" len="sm"/>
            <a:tailEnd type="none" w="sm" len="sm"/>
          </a:ln>
          <a:effectLst/>
        </p:spPr>
        <p:txBody>
          <a:bodyPr vert="horz" wrap="square" lIns="92115" tIns="46056" rIns="92115" bIns="46056" numCol="1" anchor="t" anchorCtr="0" compatLnSpc="1">
            <a:prstTxWarp prst="textNoShape">
              <a:avLst/>
            </a:prstTxWarp>
          </a:bodyPr>
          <a:lstStyle>
            <a:lvl1pPr algn="r" defTabSz="919856" eaLnBrk="0" hangingPunct="0">
              <a:defRPr sz="1200">
                <a:latin typeface="Times New Roman" pitchFamily="18" charset="0"/>
              </a:defRPr>
            </a:lvl1pPr>
          </a:lstStyle>
          <a:p>
            <a:pPr>
              <a:defRPr/>
            </a:pPr>
            <a:endParaRPr lang="en-US"/>
          </a:p>
        </p:txBody>
      </p:sp>
      <p:sp>
        <p:nvSpPr>
          <p:cNvPr id="32772" name="Rectangle 4"/>
          <p:cNvSpPr>
            <a:spLocks noGrp="1" noChangeArrowheads="1"/>
          </p:cNvSpPr>
          <p:nvPr>
            <p:ph type="ftr" sz="quarter" idx="2"/>
          </p:nvPr>
        </p:nvSpPr>
        <p:spPr bwMode="auto">
          <a:xfrm>
            <a:off x="0" y="8686800"/>
            <a:ext cx="3027363" cy="457200"/>
          </a:xfrm>
          <a:prstGeom prst="rect">
            <a:avLst/>
          </a:prstGeom>
          <a:noFill/>
          <a:ln w="12700">
            <a:noFill/>
            <a:miter lim="800000"/>
            <a:headEnd type="none" w="sm" len="sm"/>
            <a:tailEnd type="none" w="sm" len="sm"/>
          </a:ln>
          <a:effectLst/>
        </p:spPr>
        <p:txBody>
          <a:bodyPr vert="horz" wrap="square" lIns="92115" tIns="46056" rIns="92115" bIns="46056" numCol="1" anchor="b" anchorCtr="0" compatLnSpc="1">
            <a:prstTxWarp prst="textNoShape">
              <a:avLst/>
            </a:prstTxWarp>
          </a:bodyPr>
          <a:lstStyle>
            <a:lvl1pPr defTabSz="919856" eaLnBrk="0" hangingPunct="0">
              <a:defRPr sz="1200">
                <a:latin typeface="Times New Roman" pitchFamily="18" charset="0"/>
              </a:defRPr>
            </a:lvl1pPr>
          </a:lstStyle>
          <a:p>
            <a:pPr>
              <a:defRPr/>
            </a:pPr>
            <a:endParaRPr lang="en-US"/>
          </a:p>
        </p:txBody>
      </p:sp>
      <p:sp>
        <p:nvSpPr>
          <p:cNvPr id="32773" name="Rectangle 5"/>
          <p:cNvSpPr>
            <a:spLocks noGrp="1" noChangeArrowheads="1"/>
          </p:cNvSpPr>
          <p:nvPr>
            <p:ph type="sldNum" sz="quarter" idx="3"/>
          </p:nvPr>
        </p:nvSpPr>
        <p:spPr bwMode="auto">
          <a:xfrm>
            <a:off x="3952875" y="8686800"/>
            <a:ext cx="3027363" cy="457200"/>
          </a:xfrm>
          <a:prstGeom prst="rect">
            <a:avLst/>
          </a:prstGeom>
          <a:noFill/>
          <a:ln w="12700">
            <a:noFill/>
            <a:miter lim="800000"/>
            <a:headEnd type="none" w="sm" len="sm"/>
            <a:tailEnd type="none" w="sm" len="sm"/>
          </a:ln>
          <a:effectLst/>
        </p:spPr>
        <p:txBody>
          <a:bodyPr vert="horz" wrap="square" lIns="92115" tIns="46056" rIns="92115" bIns="46056" numCol="1" anchor="b" anchorCtr="0" compatLnSpc="1">
            <a:prstTxWarp prst="textNoShape">
              <a:avLst/>
            </a:prstTxWarp>
          </a:bodyPr>
          <a:lstStyle>
            <a:lvl1pPr algn="r" defTabSz="919856" eaLnBrk="0" hangingPunct="0">
              <a:defRPr sz="1200">
                <a:latin typeface="Times New Roman" pitchFamily="18" charset="0"/>
              </a:defRPr>
            </a:lvl1pPr>
          </a:lstStyle>
          <a:p>
            <a:pPr>
              <a:defRPr/>
            </a:pPr>
            <a:fld id="{EC3F3F7C-6829-4A92-B919-6738BB15A1C7}"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bwMode="auto">
          <a:xfrm>
            <a:off x="1203325" y="685800"/>
            <a:ext cx="4573588" cy="3429000"/>
          </a:xfrm>
          <a:prstGeom prst="rect">
            <a:avLst/>
          </a:prstGeom>
          <a:noFill/>
          <a:ln>
            <a:solidFill>
              <a:srgbClr val="000000"/>
            </a:solidFill>
            <a:miter lim="800000"/>
            <a:headEnd/>
            <a:tailEnd/>
          </a:ln>
        </p:spPr>
      </p:sp>
      <p:sp>
        <p:nvSpPr>
          <p:cNvPr id="17410" name="Rectangle 3"/>
          <p:cNvSpPr>
            <a:spLocks noGrp="1" noChangeArrowheads="1"/>
          </p:cNvSpPr>
          <p:nvPr>
            <p:ph type="body" idx="1"/>
          </p:nvPr>
        </p:nvSpPr>
        <p:spPr bwMode="auto">
          <a:xfrm>
            <a:off x="698500" y="4343400"/>
            <a:ext cx="5583238" cy="4114800"/>
          </a:xfrm>
          <a:prstGeom prst="rect">
            <a:avLst/>
          </a:prstGeom>
          <a:noFill/>
          <a:ln>
            <a:miter lim="800000"/>
            <a:headEnd/>
            <a:tailEnd/>
          </a:ln>
        </p:spPr>
        <p:txBody>
          <a:bodyPr lIns="91256" tIns="45628" rIns="91256" bIns="45628"/>
          <a:lstStyle/>
          <a:p>
            <a:r>
              <a:rPr lang="en-US" smtClean="0"/>
              <a:t>Instructor </a:t>
            </a:r>
          </a:p>
          <a:p>
            <a:r>
              <a:rPr lang="en-US" smtClean="0"/>
              <a:t>Purpose of Instruction</a:t>
            </a:r>
          </a:p>
          <a:p>
            <a:r>
              <a:rPr lang="en-US" smtClean="0"/>
              <a:t>Objective</a:t>
            </a:r>
          </a:p>
          <a:p>
            <a:r>
              <a:rPr lang="en-US" smtClean="0"/>
              <a:t>Outline of Topic Agenda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bwMode="auto">
          <a:xfrm>
            <a:off x="1203325" y="687388"/>
            <a:ext cx="4573588" cy="3429000"/>
          </a:xfrm>
          <a:prstGeom prst="rect">
            <a:avLst/>
          </a:prstGeom>
          <a:solidFill>
            <a:srgbClr val="FFFFFF"/>
          </a:solidFill>
          <a:ln>
            <a:solidFill>
              <a:srgbClr val="000000"/>
            </a:solidFill>
            <a:miter lim="800000"/>
            <a:headEnd/>
            <a:tailEnd/>
          </a:ln>
        </p:spPr>
      </p:sp>
      <p:sp>
        <p:nvSpPr>
          <p:cNvPr id="22530" name="Rectangle 3"/>
          <p:cNvSpPr>
            <a:spLocks noGrp="1" noChangeArrowheads="1"/>
          </p:cNvSpPr>
          <p:nvPr>
            <p:ph type="body" idx="1"/>
          </p:nvPr>
        </p:nvSpPr>
        <p:spPr bwMode="auto">
          <a:xfrm>
            <a:off x="930275" y="4343400"/>
            <a:ext cx="5119688" cy="4113213"/>
          </a:xfrm>
          <a:prstGeom prst="rect">
            <a:avLst/>
          </a:prstGeom>
          <a:solidFill>
            <a:srgbClr val="FFFFFF"/>
          </a:solidFill>
          <a:ln>
            <a:solidFill>
              <a:srgbClr val="000000"/>
            </a:solidFill>
            <a:miter lim="800000"/>
            <a:headEnd/>
            <a:tailEnd/>
          </a:ln>
        </p:spPr>
        <p:txBody>
          <a:bodyPr lIns="90696" tIns="45348" rIns="90696" bIns="45348"/>
          <a:lstStyle/>
          <a:p>
            <a:pPr algn="just"/>
            <a:r>
              <a:rPr lang="en-US" smtClean="0"/>
              <a:t>The merits of Civil Works projects for improvement of navigation are currently measured against a single Federal objective--national economic development.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bwMode="auto">
          <a:xfrm>
            <a:off x="1203325" y="687388"/>
            <a:ext cx="4573588" cy="3429000"/>
          </a:xfrm>
          <a:prstGeom prst="rect">
            <a:avLst/>
          </a:prstGeom>
          <a:solidFill>
            <a:srgbClr val="FFFFFF"/>
          </a:solidFill>
          <a:ln>
            <a:solidFill>
              <a:srgbClr val="000000"/>
            </a:solidFill>
            <a:miter lim="800000"/>
            <a:headEnd/>
            <a:tailEnd/>
          </a:ln>
        </p:spPr>
      </p:sp>
      <p:sp>
        <p:nvSpPr>
          <p:cNvPr id="24578" name="Rectangle 3"/>
          <p:cNvSpPr>
            <a:spLocks noGrp="1" noChangeArrowheads="1"/>
          </p:cNvSpPr>
          <p:nvPr>
            <p:ph type="body" idx="1"/>
          </p:nvPr>
        </p:nvSpPr>
        <p:spPr bwMode="auto">
          <a:xfrm>
            <a:off x="930275" y="4343400"/>
            <a:ext cx="5119688" cy="4113213"/>
          </a:xfrm>
          <a:prstGeom prst="rect">
            <a:avLst/>
          </a:prstGeom>
          <a:solidFill>
            <a:srgbClr val="FFFFFF"/>
          </a:solidFill>
          <a:ln>
            <a:solidFill>
              <a:srgbClr val="000000"/>
            </a:solidFill>
            <a:miter lim="800000"/>
            <a:headEnd/>
            <a:tailEnd/>
          </a:ln>
        </p:spPr>
        <p:txBody>
          <a:bodyPr lIns="90696" tIns="45348" rIns="90696" bIns="45348"/>
          <a:lstStyle/>
          <a:p>
            <a:pPr algn="just"/>
            <a:r>
              <a:rPr lang="en-US" smtClean="0"/>
              <a:t>The Corps mission is considered to have begun in 1824 when funds were appropriated to clear snags from Ohio and Mississippi Rivers. The Corps participates financially in general navigation features and special navigation programs only; all other features and facilities (e.g., piers) are non-Federal responsibilities.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bwMode="auto">
          <a:xfrm>
            <a:off x="1171575" y="508000"/>
            <a:ext cx="4581525" cy="3436938"/>
          </a:xfrm>
          <a:prstGeom prst="rect">
            <a:avLst/>
          </a:prstGeom>
          <a:solidFill>
            <a:srgbClr val="FFFFFF"/>
          </a:solidFill>
          <a:ln>
            <a:solidFill>
              <a:srgbClr val="000000"/>
            </a:solidFill>
            <a:miter lim="800000"/>
            <a:headEnd/>
            <a:tailEnd/>
          </a:ln>
        </p:spPr>
      </p:sp>
      <p:sp>
        <p:nvSpPr>
          <p:cNvPr id="26626" name="Rectangle 3"/>
          <p:cNvSpPr>
            <a:spLocks noGrp="1" noChangeArrowheads="1"/>
          </p:cNvSpPr>
          <p:nvPr>
            <p:ph type="body" idx="1"/>
          </p:nvPr>
        </p:nvSpPr>
        <p:spPr bwMode="auto">
          <a:xfrm>
            <a:off x="911225" y="4202113"/>
            <a:ext cx="5108575" cy="4210050"/>
          </a:xfrm>
          <a:prstGeom prst="rect">
            <a:avLst/>
          </a:prstGeom>
          <a:solidFill>
            <a:srgbClr val="FFFFFF"/>
          </a:solidFill>
          <a:ln>
            <a:solidFill>
              <a:srgbClr val="000000"/>
            </a:solidFill>
            <a:miter lim="800000"/>
            <a:headEnd/>
            <a:tailEnd/>
          </a:ln>
        </p:spPr>
        <p:txBody>
          <a:bodyPr lIns="92126" tIns="46064" rIns="92126" bIns="46064"/>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bwMode="auto">
          <a:xfrm>
            <a:off x="1179513" y="508000"/>
            <a:ext cx="4724400" cy="3543300"/>
          </a:xfrm>
          <a:prstGeom prst="rect">
            <a:avLst/>
          </a:prstGeom>
          <a:solidFill>
            <a:srgbClr val="FFFFFF"/>
          </a:solidFill>
          <a:ln>
            <a:solidFill>
              <a:srgbClr val="000000"/>
            </a:solidFill>
            <a:miter lim="800000"/>
            <a:headEnd/>
            <a:tailEnd/>
          </a:ln>
        </p:spPr>
      </p:sp>
      <p:sp>
        <p:nvSpPr>
          <p:cNvPr id="28674" name="Rectangle 3"/>
          <p:cNvSpPr>
            <a:spLocks noGrp="1" noChangeArrowheads="1"/>
          </p:cNvSpPr>
          <p:nvPr>
            <p:ph type="body" idx="1"/>
          </p:nvPr>
        </p:nvSpPr>
        <p:spPr bwMode="auto">
          <a:xfrm>
            <a:off x="911225" y="4202113"/>
            <a:ext cx="5108575" cy="4210050"/>
          </a:xfrm>
          <a:prstGeom prst="rect">
            <a:avLst/>
          </a:prstGeom>
          <a:solidFill>
            <a:srgbClr val="FFFFFF"/>
          </a:solidFill>
          <a:ln>
            <a:solidFill>
              <a:srgbClr val="000000"/>
            </a:solidFill>
            <a:miter lim="800000"/>
            <a:headEnd/>
            <a:tailEnd/>
          </a:ln>
        </p:spPr>
        <p:txBody>
          <a:bodyPr lIns="92126" tIns="46064" rIns="92126" bIns="46064"/>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Grp="1" noRot="1" noChangeAspect="1" noChangeArrowheads="1" noTextEdit="1"/>
          </p:cNvSpPr>
          <p:nvPr>
            <p:ph type="sldImg"/>
          </p:nvPr>
        </p:nvSpPr>
        <p:spPr bwMode="auto">
          <a:xfrm>
            <a:off x="1179513" y="508000"/>
            <a:ext cx="4724400" cy="3543300"/>
          </a:xfrm>
          <a:prstGeom prst="rect">
            <a:avLst/>
          </a:prstGeom>
          <a:solidFill>
            <a:srgbClr val="FFFFFF"/>
          </a:solidFill>
          <a:ln>
            <a:solidFill>
              <a:srgbClr val="000000"/>
            </a:solidFill>
            <a:miter lim="800000"/>
            <a:headEnd/>
            <a:tailEnd/>
          </a:ln>
        </p:spPr>
      </p:sp>
      <p:sp>
        <p:nvSpPr>
          <p:cNvPr id="355330" name="Rectangle 3"/>
          <p:cNvSpPr>
            <a:spLocks noGrp="1" noChangeArrowheads="1"/>
          </p:cNvSpPr>
          <p:nvPr>
            <p:ph type="body" idx="1"/>
          </p:nvPr>
        </p:nvSpPr>
        <p:spPr bwMode="auto">
          <a:xfrm>
            <a:off x="911225" y="4202113"/>
            <a:ext cx="5108575" cy="4210050"/>
          </a:xfrm>
          <a:prstGeom prst="rect">
            <a:avLst/>
          </a:prstGeom>
          <a:solidFill>
            <a:srgbClr val="FFFFFF"/>
          </a:solidFill>
          <a:ln>
            <a:solidFill>
              <a:srgbClr val="000000"/>
            </a:solidFill>
            <a:miter lim="800000"/>
            <a:headEnd/>
            <a:tailEnd/>
          </a:ln>
        </p:spPr>
        <p:txBody>
          <a:bodyPr lIns="92126" tIns="46064" rIns="92126" bIns="46064"/>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 - WRP</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 - WRP</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 - WRP</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 - WRP</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 - WRP</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 - WRP</a:t>
            </a: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EA - WRP</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EA - WRP</a:t>
            </a:r>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EA - WRP</a:t>
            </a:r>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EA - WRP</a:t>
            </a:r>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EA - WRP</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EA - WRP</a:t>
            </a: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18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918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EA - WRP</a:t>
            </a:r>
          </a:p>
        </p:txBody>
      </p:sp>
      <p:sp>
        <p:nvSpPr>
          <p:cNvPr id="2918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677" r:id="rId1"/>
    <p:sldLayoutId id="2147483676" r:id="rId2"/>
    <p:sldLayoutId id="2147483675" r:id="rId3"/>
    <p:sldLayoutId id="2147483674" r:id="rId4"/>
    <p:sldLayoutId id="2147483673" r:id="rId5"/>
    <p:sldLayoutId id="2147483672" r:id="rId6"/>
    <p:sldLayoutId id="2147483671" r:id="rId7"/>
    <p:sldLayoutId id="2147483670" r:id="rId8"/>
    <p:sldLayoutId id="2147483669" r:id="rId9"/>
    <p:sldLayoutId id="2147483668" r:id="rId10"/>
    <p:sldLayoutId id="2147483667"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wmf"/><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education.usace.army.mil/navigation/dredging.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p:txBody>
          <a:bodyPr/>
          <a:lstStyle/>
          <a:p>
            <a:r>
              <a:rPr lang="en-US" smtClean="0"/>
              <a:t>2011 Introduction</a:t>
            </a:r>
            <a:br>
              <a:rPr lang="en-US" smtClean="0"/>
            </a:br>
            <a:r>
              <a:rPr lang="en-US" smtClean="0"/>
              <a:t> to</a:t>
            </a:r>
            <a:br>
              <a:rPr lang="en-US" smtClean="0"/>
            </a:br>
            <a:r>
              <a:rPr lang="en-US" smtClean="0"/>
              <a:t> Deep-Draft Navigation</a:t>
            </a:r>
            <a:br>
              <a:rPr lang="en-US" smtClean="0"/>
            </a:br>
            <a:endParaRPr lang="en-US" dirty="0" smtClean="0"/>
          </a:p>
        </p:txBody>
      </p:sp>
      <p:sp>
        <p:nvSpPr>
          <p:cNvPr id="16387" name="Rectangle 3"/>
          <p:cNvSpPr>
            <a:spLocks noGrp="1" noChangeArrowheads="1"/>
          </p:cNvSpPr>
          <p:nvPr>
            <p:ph type="subTitle" idx="1"/>
          </p:nvPr>
        </p:nvSpPr>
        <p:spPr/>
        <p:txBody>
          <a:bodyPr/>
          <a:lstStyle/>
          <a:p>
            <a:r>
              <a:rPr lang="en-US" smtClean="0"/>
              <a:t>Economics of Deep Draft Navigation Analysis</a:t>
            </a:r>
          </a:p>
          <a:p>
            <a:endParaRPr lang="en-US" smtClean="0"/>
          </a:p>
          <a:p>
            <a:endParaRPr lang="en-US" dirty="0" smtClean="0"/>
          </a:p>
        </p:txBody>
      </p:sp>
    </p:spTree>
  </p:cSld>
  <p:clrMapOvr>
    <a:overrideClrMapping bg1="dk2" tx1="lt1" bg2="dk1" tx2="lt2" accent1="accent1" accent2="accent2" accent3="accent3" accent4="accent4" accent5="accent5" accent6="accent6" hlink="hlink" folHlink="folHlink"/>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endParaRPr lang="en-US" smtClean="0"/>
          </a:p>
        </p:txBody>
      </p:sp>
      <p:pic>
        <p:nvPicPr>
          <p:cNvPr id="31746" name="Picture 4"/>
          <p:cNvPicPr>
            <a:picLocks noGrp="1" noChangeAspect="1" noChangeArrowheads="1"/>
          </p:cNvPicPr>
          <p:nvPr>
            <p:ph type="body" idx="1"/>
          </p:nvPr>
        </p:nvPicPr>
        <p:blipFill>
          <a:blip r:embed="rId2" cstate="print"/>
          <a:srcRect l="14951" t="14799" r="12700" b="14400"/>
          <a:stretch>
            <a:fillRect/>
          </a:stretch>
        </p:blipFill>
        <p:spPr>
          <a:xfrm>
            <a:off x="228600" y="630238"/>
            <a:ext cx="8763000" cy="5476875"/>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ChangeArrowheads="1"/>
          </p:cNvSpPr>
          <p:nvPr/>
        </p:nvSpPr>
        <p:spPr bwMode="auto">
          <a:xfrm>
            <a:off x="1524000" y="304800"/>
            <a:ext cx="6248400" cy="914400"/>
          </a:xfrm>
          <a:prstGeom prst="rect">
            <a:avLst/>
          </a:prstGeom>
          <a:solidFill>
            <a:srgbClr val="3399FF"/>
          </a:solidFill>
          <a:ln w="12700" cap="sq">
            <a:solidFill>
              <a:schemeClr val="tx1"/>
            </a:solidFill>
            <a:miter lim="800000"/>
            <a:headEnd type="none" w="sm" len="sm"/>
            <a:tailEnd type="none" w="sm" len="sm"/>
          </a:ln>
        </p:spPr>
        <p:txBody>
          <a:bodyPr wrap="none" anchor="ctr"/>
          <a:lstStyle/>
          <a:p>
            <a:endParaRPr lang="en-US"/>
          </a:p>
        </p:txBody>
      </p:sp>
      <p:sp>
        <p:nvSpPr>
          <p:cNvPr id="32770" name="Rectangle 3"/>
          <p:cNvSpPr>
            <a:spLocks noGrp="1" noChangeArrowheads="1"/>
          </p:cNvSpPr>
          <p:nvPr>
            <p:ph type="title"/>
          </p:nvPr>
        </p:nvSpPr>
        <p:spPr>
          <a:xfrm>
            <a:off x="1219200" y="152400"/>
            <a:ext cx="6867525" cy="1065213"/>
          </a:xfrm>
        </p:spPr>
        <p:txBody>
          <a:bodyPr/>
          <a:lstStyle/>
          <a:p>
            <a:pPr eaLnBrk="1" hangingPunct="1"/>
            <a:r>
              <a:rPr lang="en-US" sz="2600" b="1" smtClean="0">
                <a:solidFill>
                  <a:schemeClr val="tx1"/>
                </a:solidFill>
              </a:rPr>
              <a:t>Top 10 Coastal U.S. Ports, 2008</a:t>
            </a:r>
            <a:br>
              <a:rPr lang="en-US" sz="2600" b="1" smtClean="0">
                <a:solidFill>
                  <a:schemeClr val="tx1"/>
                </a:solidFill>
              </a:rPr>
            </a:br>
            <a:r>
              <a:rPr lang="en-US" sz="2600" b="1" smtClean="0">
                <a:solidFill>
                  <a:schemeClr val="tx1"/>
                </a:solidFill>
              </a:rPr>
              <a:t>(Millions of Short Tons)</a:t>
            </a:r>
          </a:p>
        </p:txBody>
      </p:sp>
      <p:graphicFrame>
        <p:nvGraphicFramePr>
          <p:cNvPr id="198660" name="Group 4"/>
          <p:cNvGraphicFramePr>
            <a:graphicFrameLocks noGrp="1"/>
          </p:cNvGraphicFramePr>
          <p:nvPr>
            <p:ph idx="1"/>
          </p:nvPr>
        </p:nvGraphicFramePr>
        <p:xfrm>
          <a:off x="1295400" y="1447800"/>
          <a:ext cx="6775450" cy="4555492"/>
        </p:xfrm>
        <a:graphic>
          <a:graphicData uri="http://schemas.openxmlformats.org/drawingml/2006/table">
            <a:tbl>
              <a:tblPr/>
              <a:tblGrid>
                <a:gridCol w="990600"/>
                <a:gridCol w="3525838"/>
                <a:gridCol w="2259012"/>
              </a:tblGrid>
              <a:tr h="381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ahoma" pitchFamily="34" charset="0"/>
                        </a:rPr>
                        <a:t>Rank</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33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ahoma" pitchFamily="34" charset="0"/>
                        </a:rPr>
                        <a:t>Port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33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ahoma" pitchFamily="34" charset="0"/>
                        </a:rPr>
                        <a:t>Tonnage</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3399FF"/>
                    </a:solidFill>
                  </a:tcPr>
                </a:tc>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Port of South Louisiana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223.9</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r>
              <a:tr h="415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2</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Houston, TX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212.2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r>
              <a:tr h="415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3</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New York, NY &amp; NJ</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153.4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r>
              <a:tr h="414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Long Beach, CA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80.2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r>
              <a:tr h="415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Corpus Christi, TX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76.7</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r>
              <a:tr h="414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6</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New Orleans, LA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73.0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r>
              <a:tr h="415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7</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Beaumont, TX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69.4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r>
              <a:tr h="414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Mobile, 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67.6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r>
              <a:tr h="415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9</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Port of Plaquemines, LA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63.7</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r>
              <a:tr h="414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Los Angeles, CA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59.7</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r>
            </a:tbl>
          </a:graphicData>
        </a:graphic>
      </p:graphicFrame>
      <p:sp>
        <p:nvSpPr>
          <p:cNvPr id="32821" name="Text Box 56"/>
          <p:cNvSpPr txBox="1">
            <a:spLocks noChangeArrowheads="1"/>
          </p:cNvSpPr>
          <p:nvPr/>
        </p:nvSpPr>
        <p:spPr bwMode="auto">
          <a:xfrm>
            <a:off x="2286000" y="6096000"/>
            <a:ext cx="4876800" cy="274638"/>
          </a:xfrm>
          <a:prstGeom prst="rect">
            <a:avLst/>
          </a:prstGeom>
          <a:noFill/>
          <a:ln w="12700" cap="sq">
            <a:noFill/>
            <a:miter lim="800000"/>
            <a:headEnd type="none" w="sm" len="sm"/>
            <a:tailEnd type="none" w="sm" len="sm"/>
          </a:ln>
        </p:spPr>
        <p:txBody>
          <a:bodyPr>
            <a:spAutoFit/>
          </a:bodyPr>
          <a:lstStyle/>
          <a:p>
            <a:pPr algn="ctr">
              <a:spcBef>
                <a:spcPct val="50000"/>
              </a:spcBef>
            </a:pPr>
            <a:r>
              <a:rPr lang="en-US" sz="1200">
                <a:latin typeface="Tahoma" pitchFamily="34" charset="0"/>
              </a:rPr>
              <a:t>Source: USACE Navigation Data Center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1295400" y="152400"/>
            <a:ext cx="6629400" cy="1219200"/>
          </a:xfrm>
          <a:prstGeom prst="rect">
            <a:avLst/>
          </a:prstGeom>
          <a:solidFill>
            <a:srgbClr val="00CC00"/>
          </a:solidFill>
          <a:ln w="12700" cap="sq">
            <a:solidFill>
              <a:schemeClr val="tx1"/>
            </a:solidFill>
            <a:miter lim="800000"/>
            <a:headEnd type="none" w="sm" len="sm"/>
            <a:tailEnd type="none" w="sm" len="sm"/>
          </a:ln>
        </p:spPr>
        <p:txBody>
          <a:bodyPr wrap="none" anchor="ctr"/>
          <a:lstStyle/>
          <a:p>
            <a:endParaRPr lang="en-US"/>
          </a:p>
        </p:txBody>
      </p:sp>
      <p:sp>
        <p:nvSpPr>
          <p:cNvPr id="33794" name="Rectangle 3"/>
          <p:cNvSpPr>
            <a:spLocks noGrp="1" noChangeArrowheads="1"/>
          </p:cNvSpPr>
          <p:nvPr>
            <p:ph type="title"/>
          </p:nvPr>
        </p:nvSpPr>
        <p:spPr>
          <a:xfrm>
            <a:off x="1219200" y="152400"/>
            <a:ext cx="6934200" cy="1219200"/>
          </a:xfrm>
        </p:spPr>
        <p:txBody>
          <a:bodyPr/>
          <a:lstStyle/>
          <a:p>
            <a:pPr eaLnBrk="1" hangingPunct="1"/>
            <a:r>
              <a:rPr lang="en-US" sz="2600" b="1" smtClean="0">
                <a:solidFill>
                  <a:schemeClr val="tx1"/>
                </a:solidFill>
              </a:rPr>
              <a:t>Top 10 U.S. Ports Handling</a:t>
            </a:r>
            <a:br>
              <a:rPr lang="en-US" sz="2600" b="1" smtClean="0">
                <a:solidFill>
                  <a:schemeClr val="tx1"/>
                </a:solidFill>
              </a:rPr>
            </a:br>
            <a:r>
              <a:rPr lang="en-US" sz="2600" b="1" smtClean="0">
                <a:solidFill>
                  <a:schemeClr val="tx1"/>
                </a:solidFill>
              </a:rPr>
              <a:t>Foreign Waterborne Commerce, 2008</a:t>
            </a:r>
            <a:br>
              <a:rPr lang="en-US" sz="2600" b="1" smtClean="0">
                <a:solidFill>
                  <a:schemeClr val="tx1"/>
                </a:solidFill>
              </a:rPr>
            </a:br>
            <a:r>
              <a:rPr lang="en-US" sz="2600" b="1" smtClean="0">
                <a:solidFill>
                  <a:schemeClr val="tx1"/>
                </a:solidFill>
              </a:rPr>
              <a:t>(Millions of Short Tons)</a:t>
            </a:r>
          </a:p>
        </p:txBody>
      </p:sp>
      <p:graphicFrame>
        <p:nvGraphicFramePr>
          <p:cNvPr id="199684" name="Group 4"/>
          <p:cNvGraphicFramePr>
            <a:graphicFrameLocks noGrp="1"/>
          </p:cNvGraphicFramePr>
          <p:nvPr>
            <p:ph idx="1"/>
          </p:nvPr>
        </p:nvGraphicFramePr>
        <p:xfrm>
          <a:off x="1295400" y="1752600"/>
          <a:ext cx="6775450" cy="4575177"/>
        </p:xfrm>
        <a:graphic>
          <a:graphicData uri="http://schemas.openxmlformats.org/drawingml/2006/table">
            <a:tbl>
              <a:tblPr/>
              <a:tblGrid>
                <a:gridCol w="990600"/>
                <a:gridCol w="3525838"/>
                <a:gridCol w="2259012"/>
              </a:tblGrid>
              <a:tr h="4159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ahoma" pitchFamily="34" charset="0"/>
                        </a:rPr>
                        <a:t>Rank</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CC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ahoma" pitchFamily="34" charset="0"/>
                        </a:rPr>
                        <a:t>Port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CC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ahoma" pitchFamily="34" charset="0"/>
                        </a:rPr>
                        <a:t>Tonnage</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CC00"/>
                    </a:solidFill>
                  </a:tcPr>
                </a:tc>
              </a:tr>
              <a:tr h="4222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Houston, TX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146.3</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r>
              <a:tr h="4159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2</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Port of South Louisiana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111.4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r>
              <a:tr h="4159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3</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New York, NY &amp; NJ</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91.1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r>
              <a:tr h="414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Long Beach, CA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67.2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r>
              <a:tr h="4159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Corpus Christi, TX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55.3</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r>
              <a:tr h="414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6</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Los Angeles, CA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52.9</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r>
              <a:tr h="4159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7</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Beaumont, TX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46.7</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r>
              <a:tr h="414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Texas City, TX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38.7</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r>
              <a:tr h="4159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9</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Norfolk, VA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36.8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r>
              <a:tr h="414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New Orleans, LA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36.4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1"/>
                    </a:solidFill>
                  </a:tcPr>
                </a:tc>
              </a:tr>
            </a:tbl>
          </a:graphicData>
        </a:graphic>
      </p:graphicFrame>
      <p:sp>
        <p:nvSpPr>
          <p:cNvPr id="33845" name="Text Box 54"/>
          <p:cNvSpPr txBox="1">
            <a:spLocks noChangeArrowheads="1"/>
          </p:cNvSpPr>
          <p:nvPr/>
        </p:nvSpPr>
        <p:spPr bwMode="auto">
          <a:xfrm>
            <a:off x="1447800" y="6400800"/>
            <a:ext cx="4876800" cy="274638"/>
          </a:xfrm>
          <a:prstGeom prst="rect">
            <a:avLst/>
          </a:prstGeom>
          <a:noFill/>
          <a:ln w="12700" cap="sq">
            <a:noFill/>
            <a:miter lim="800000"/>
            <a:headEnd type="none" w="sm" len="sm"/>
            <a:tailEnd type="none" w="sm" len="sm"/>
          </a:ln>
        </p:spPr>
        <p:txBody>
          <a:bodyPr>
            <a:spAutoFit/>
          </a:bodyPr>
          <a:lstStyle/>
          <a:p>
            <a:pPr algn="ctr">
              <a:spcBef>
                <a:spcPct val="50000"/>
              </a:spcBef>
            </a:pPr>
            <a:r>
              <a:rPr lang="en-US" sz="1200">
                <a:latin typeface="Tahoma" pitchFamily="34" charset="0"/>
              </a:rPr>
              <a:t>Source: USACE Navigation Data Center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ChangeArrowheads="1"/>
          </p:cNvSpPr>
          <p:nvPr/>
        </p:nvSpPr>
        <p:spPr bwMode="auto">
          <a:xfrm>
            <a:off x="609600" y="304800"/>
            <a:ext cx="8077200" cy="914400"/>
          </a:xfrm>
          <a:prstGeom prst="rect">
            <a:avLst/>
          </a:prstGeom>
          <a:solidFill>
            <a:srgbClr val="FFCC66"/>
          </a:solidFill>
          <a:ln w="12700" cap="sq">
            <a:solidFill>
              <a:schemeClr val="tx1"/>
            </a:solidFill>
            <a:miter lim="800000"/>
            <a:headEnd type="none" w="sm" len="sm"/>
            <a:tailEnd type="none" w="sm" len="sm"/>
          </a:ln>
        </p:spPr>
        <p:txBody>
          <a:bodyPr wrap="none" anchor="ctr"/>
          <a:lstStyle/>
          <a:p>
            <a:endParaRPr lang="en-US"/>
          </a:p>
        </p:txBody>
      </p:sp>
      <p:sp>
        <p:nvSpPr>
          <p:cNvPr id="34818" name="Rectangle 3"/>
          <p:cNvSpPr>
            <a:spLocks noGrp="1" noChangeArrowheads="1"/>
          </p:cNvSpPr>
          <p:nvPr>
            <p:ph type="title"/>
          </p:nvPr>
        </p:nvSpPr>
        <p:spPr>
          <a:xfrm>
            <a:off x="0" y="152400"/>
            <a:ext cx="9144000" cy="1065213"/>
          </a:xfrm>
        </p:spPr>
        <p:txBody>
          <a:bodyPr/>
          <a:lstStyle/>
          <a:p>
            <a:pPr eaLnBrk="1" hangingPunct="1"/>
            <a:r>
              <a:rPr lang="en-US" sz="2600" b="1" smtClean="0">
                <a:solidFill>
                  <a:schemeClr val="tx1"/>
                </a:solidFill>
              </a:rPr>
              <a:t>U.S. Waterborne Traffic by State, 2008</a:t>
            </a:r>
            <a:r>
              <a:rPr lang="en-US" sz="2800" b="1" smtClean="0">
                <a:solidFill>
                  <a:schemeClr val="tx1"/>
                </a:solidFill>
              </a:rPr>
              <a:t/>
            </a:r>
            <a:br>
              <a:rPr lang="en-US" sz="2800" b="1" smtClean="0">
                <a:solidFill>
                  <a:schemeClr val="tx1"/>
                </a:solidFill>
              </a:rPr>
            </a:br>
            <a:r>
              <a:rPr lang="en-US" sz="2400" b="1" smtClean="0">
                <a:solidFill>
                  <a:schemeClr val="tx1"/>
                </a:solidFill>
              </a:rPr>
              <a:t>(Millions of Short Tons)</a:t>
            </a:r>
          </a:p>
        </p:txBody>
      </p:sp>
      <p:graphicFrame>
        <p:nvGraphicFramePr>
          <p:cNvPr id="200708" name="Group 4"/>
          <p:cNvGraphicFramePr>
            <a:graphicFrameLocks noGrp="1"/>
          </p:cNvGraphicFramePr>
          <p:nvPr>
            <p:ph idx="1"/>
          </p:nvPr>
        </p:nvGraphicFramePr>
        <p:xfrm>
          <a:off x="1295400" y="1447800"/>
          <a:ext cx="6775450" cy="4555492"/>
        </p:xfrm>
        <a:graphic>
          <a:graphicData uri="http://schemas.openxmlformats.org/drawingml/2006/table">
            <a:tbl>
              <a:tblPr/>
              <a:tblGrid>
                <a:gridCol w="990600"/>
                <a:gridCol w="3525838"/>
                <a:gridCol w="2259012"/>
              </a:tblGrid>
              <a:tr h="381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ahoma" pitchFamily="34" charset="0"/>
                        </a:rPr>
                        <a:t>Rank</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CC6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ahoma" pitchFamily="34" charset="0"/>
                        </a:rPr>
                        <a:t>State</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CC6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ahoma" pitchFamily="34" charset="0"/>
                        </a:rPr>
                        <a:t>Tonnage</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CC66"/>
                    </a:solidFill>
                  </a:tcPr>
                </a:tc>
              </a:tr>
              <a:tr h="4222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Louisiana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484.9</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r>
              <a:tr h="4159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2</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Texas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442.3</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r>
              <a:tr h="4159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3</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California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190.1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r>
              <a:tr h="414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Florida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122.5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r>
              <a:tr h="4159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Illinois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120.3</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r>
              <a:tr h="414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6</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Ohio</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119.4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r>
              <a:tr h="4159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7</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Pennsylvania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115.3</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r>
              <a:tr h="414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New Jersey</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110.1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r>
              <a:tr h="4159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9</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Washington</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100.9</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r>
              <a:tr h="414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Kentucky</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100.1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FF99"/>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2" name="Rectangle 4"/>
          <p:cNvSpPr>
            <a:spLocks noGrp="1" noChangeArrowheads="1"/>
          </p:cNvSpPr>
          <p:nvPr>
            <p:ph type="title"/>
          </p:nvPr>
        </p:nvSpPr>
        <p:spPr/>
        <p:txBody>
          <a:bodyPr/>
          <a:lstStyle/>
          <a:p>
            <a:pPr eaLnBrk="1" hangingPunct="1"/>
            <a:endParaRPr lang="en-US" smtClean="0"/>
          </a:p>
        </p:txBody>
      </p:sp>
      <p:graphicFrame>
        <p:nvGraphicFramePr>
          <p:cNvPr id="334851" name="Object 3"/>
          <p:cNvGraphicFramePr>
            <a:graphicFrameLocks noChangeAspect="1"/>
          </p:cNvGraphicFramePr>
          <p:nvPr>
            <p:ph idx="1"/>
          </p:nvPr>
        </p:nvGraphicFramePr>
        <p:xfrm>
          <a:off x="333375" y="787400"/>
          <a:ext cx="8650288" cy="5276850"/>
        </p:xfrm>
        <a:graphic>
          <a:graphicData uri="http://schemas.openxmlformats.org/presentationml/2006/ole">
            <p:oleObj spid="_x0000_s334851" name="Chart" r:id="rId3" imgW="4981575" imgH="3038475" progId="Excel.Sheet.8">
              <p:embed/>
            </p:oleObj>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p:cNvPicPr>
            <a:picLocks noChangeAspect="1" noChangeArrowheads="1"/>
          </p:cNvPicPr>
          <p:nvPr/>
        </p:nvPicPr>
        <p:blipFill>
          <a:blip r:embed="rId2" cstate="print"/>
          <a:srcRect/>
          <a:stretch>
            <a:fillRect/>
          </a:stretch>
        </p:blipFill>
        <p:spPr bwMode="auto">
          <a:xfrm>
            <a:off x="762000" y="381000"/>
            <a:ext cx="7696200" cy="5614988"/>
          </a:xfrm>
          <a:prstGeom prst="rect">
            <a:avLst/>
          </a:prstGeom>
          <a:noFill/>
          <a:ln w="9525">
            <a:noFill/>
            <a:miter lim="800000"/>
            <a:headEnd/>
            <a:tailEnd/>
          </a:ln>
        </p:spPr>
      </p:pic>
      <p:grpSp>
        <p:nvGrpSpPr>
          <p:cNvPr id="335874" name="Group 3"/>
          <p:cNvGrpSpPr>
            <a:grpSpLocks/>
          </p:cNvGrpSpPr>
          <p:nvPr/>
        </p:nvGrpSpPr>
        <p:grpSpPr bwMode="auto">
          <a:xfrm>
            <a:off x="914400" y="533400"/>
            <a:ext cx="6096000" cy="685800"/>
            <a:chOff x="576" y="336"/>
            <a:chExt cx="3840" cy="432"/>
          </a:xfrm>
        </p:grpSpPr>
        <p:sp>
          <p:nvSpPr>
            <p:cNvPr id="335875" name="Rectangle 4"/>
            <p:cNvSpPr>
              <a:spLocks noChangeArrowheads="1"/>
            </p:cNvSpPr>
            <p:nvPr/>
          </p:nvSpPr>
          <p:spPr bwMode="auto">
            <a:xfrm>
              <a:off x="576" y="336"/>
              <a:ext cx="3840" cy="432"/>
            </a:xfrm>
            <a:prstGeom prst="rect">
              <a:avLst/>
            </a:prstGeom>
            <a:solidFill>
              <a:srgbClr val="99CCFF"/>
            </a:solidFill>
            <a:ln w="12700" cap="sq">
              <a:solidFill>
                <a:schemeClr val="tx1"/>
              </a:solidFill>
              <a:miter lim="800000"/>
              <a:headEnd type="none" w="sm" len="sm"/>
              <a:tailEnd type="none" w="sm" len="sm"/>
            </a:ln>
          </p:spPr>
          <p:txBody>
            <a:bodyPr wrap="none" anchor="ctr"/>
            <a:lstStyle/>
            <a:p>
              <a:endParaRPr lang="en-US"/>
            </a:p>
          </p:txBody>
        </p:sp>
        <p:sp>
          <p:nvSpPr>
            <p:cNvPr id="335876" name="Text Box 5"/>
            <p:cNvSpPr txBox="1">
              <a:spLocks noChangeArrowheads="1"/>
            </p:cNvSpPr>
            <p:nvPr/>
          </p:nvSpPr>
          <p:spPr bwMode="auto">
            <a:xfrm>
              <a:off x="624" y="384"/>
              <a:ext cx="3744" cy="365"/>
            </a:xfrm>
            <a:prstGeom prst="rect">
              <a:avLst/>
            </a:prstGeom>
            <a:solidFill>
              <a:srgbClr val="99CCFF"/>
            </a:solidFill>
            <a:ln w="12700" cap="sq">
              <a:noFill/>
              <a:miter lim="800000"/>
              <a:headEnd type="none" w="sm" len="sm"/>
              <a:tailEnd type="none" w="sm" len="sm"/>
            </a:ln>
          </p:spPr>
          <p:txBody>
            <a:bodyPr>
              <a:spAutoFit/>
            </a:bodyPr>
            <a:lstStyle/>
            <a:p>
              <a:pPr algn="ctr">
                <a:spcBef>
                  <a:spcPct val="50000"/>
                </a:spcBef>
              </a:pPr>
              <a:r>
                <a:rPr lang="en-US" sz="3200" b="1">
                  <a:latin typeface="Tahoma" pitchFamily="34" charset="0"/>
                </a:rPr>
                <a:t>Cargo Handling, Circa 1950</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6897" name="Group 2"/>
          <p:cNvGrpSpPr>
            <a:grpSpLocks/>
          </p:cNvGrpSpPr>
          <p:nvPr/>
        </p:nvGrpSpPr>
        <p:grpSpPr bwMode="auto">
          <a:xfrm>
            <a:off x="228600" y="381000"/>
            <a:ext cx="8686800" cy="5451475"/>
            <a:chOff x="144" y="240"/>
            <a:chExt cx="5472" cy="3434"/>
          </a:xfrm>
        </p:grpSpPr>
        <p:pic>
          <p:nvPicPr>
            <p:cNvPr id="336898" name="Picture 3"/>
            <p:cNvPicPr>
              <a:picLocks noChangeAspect="1" noChangeArrowheads="1"/>
            </p:cNvPicPr>
            <p:nvPr/>
          </p:nvPicPr>
          <p:blipFill>
            <a:blip r:embed="rId2" cstate="print"/>
            <a:srcRect/>
            <a:stretch>
              <a:fillRect/>
            </a:stretch>
          </p:blipFill>
          <p:spPr bwMode="auto">
            <a:xfrm>
              <a:off x="144" y="240"/>
              <a:ext cx="5472" cy="3434"/>
            </a:xfrm>
            <a:prstGeom prst="rect">
              <a:avLst/>
            </a:prstGeom>
            <a:solidFill>
              <a:srgbClr val="99CCFF"/>
            </a:solidFill>
            <a:ln w="9525">
              <a:noFill/>
              <a:miter lim="800000"/>
              <a:headEnd/>
              <a:tailEnd/>
            </a:ln>
          </p:spPr>
        </p:pic>
        <p:sp>
          <p:nvSpPr>
            <p:cNvPr id="336899" name="Text Box 4"/>
            <p:cNvSpPr txBox="1">
              <a:spLocks noChangeArrowheads="1"/>
            </p:cNvSpPr>
            <p:nvPr/>
          </p:nvSpPr>
          <p:spPr bwMode="auto">
            <a:xfrm>
              <a:off x="288" y="3104"/>
              <a:ext cx="3792" cy="443"/>
            </a:xfrm>
            <a:prstGeom prst="rect">
              <a:avLst/>
            </a:prstGeom>
            <a:solidFill>
              <a:srgbClr val="99CCFF"/>
            </a:solidFill>
            <a:ln w="9525" cap="sq">
              <a:solidFill>
                <a:schemeClr val="tx1"/>
              </a:solidFill>
              <a:miter lim="800000"/>
              <a:headEnd type="none" w="sm" len="sm"/>
              <a:tailEnd type="none" w="sm" len="sm"/>
            </a:ln>
          </p:spPr>
          <p:txBody>
            <a:bodyPr>
              <a:spAutoFit/>
            </a:bodyPr>
            <a:lstStyle/>
            <a:p>
              <a:pPr algn="ctr">
                <a:spcBef>
                  <a:spcPct val="50000"/>
                </a:spcBef>
              </a:pPr>
              <a:r>
                <a:rPr lang="en-US" sz="3200" b="1">
                  <a:latin typeface="Tahoma" pitchFamily="34" charset="0"/>
                </a:rPr>
                <a:t>Cargo Handling, Circa 2004</a:t>
              </a:r>
            </a:p>
            <a:p>
              <a:pPr algn="ctr">
                <a:spcBef>
                  <a:spcPct val="50000"/>
                </a:spcBef>
              </a:pPr>
              <a:endParaRPr lang="en-US" sz="500" b="1">
                <a:solidFill>
                  <a:srgbClr val="FFFF99"/>
                </a:solidFill>
                <a:latin typeface="Tahoma" pitchFamily="34" charset="0"/>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2" name="Rectangle 2"/>
          <p:cNvSpPr>
            <a:spLocks noGrp="1" noChangeArrowheads="1"/>
          </p:cNvSpPr>
          <p:nvPr>
            <p:ph type="title"/>
          </p:nvPr>
        </p:nvSpPr>
        <p:spPr>
          <a:xfrm>
            <a:off x="838200" y="152400"/>
            <a:ext cx="7086600" cy="1190625"/>
          </a:xfrm>
        </p:spPr>
        <p:txBody>
          <a:bodyPr/>
          <a:lstStyle/>
          <a:p>
            <a:pPr eaLnBrk="1" hangingPunct="1"/>
            <a:r>
              <a:rPr lang="en-US" sz="3600" smtClean="0"/>
              <a:t>The Need for Deeper Channels</a:t>
            </a:r>
          </a:p>
        </p:txBody>
      </p:sp>
      <p:graphicFrame>
        <p:nvGraphicFramePr>
          <p:cNvPr id="293891" name="Object 3"/>
          <p:cNvGraphicFramePr>
            <a:graphicFrameLocks noChangeAspect="1"/>
          </p:cNvGraphicFramePr>
          <p:nvPr>
            <p:ph idx="1"/>
          </p:nvPr>
        </p:nvGraphicFramePr>
        <p:xfrm>
          <a:off x="0" y="1676400"/>
          <a:ext cx="9144000" cy="4981575"/>
        </p:xfrm>
        <a:graphic>
          <a:graphicData uri="http://schemas.openxmlformats.org/presentationml/2006/ole">
            <p:oleObj spid="_x0000_s293891" name="Picture" r:id="rId3" imgW="5772240" imgH="2400480" progId="Word.Picture.8">
              <p:embed/>
            </p:oleObj>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ChangeArrowheads="1"/>
          </p:cNvSpPr>
          <p:nvPr/>
        </p:nvSpPr>
        <p:spPr bwMode="auto">
          <a:xfrm>
            <a:off x="3733800" y="6019800"/>
            <a:ext cx="1752600" cy="6096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338946" name="Text Box 3"/>
          <p:cNvSpPr txBox="1">
            <a:spLocks noChangeArrowheads="1"/>
          </p:cNvSpPr>
          <p:nvPr/>
        </p:nvSpPr>
        <p:spPr bwMode="auto">
          <a:xfrm>
            <a:off x="2362200" y="6019800"/>
            <a:ext cx="4495800" cy="641350"/>
          </a:xfrm>
          <a:prstGeom prst="rect">
            <a:avLst/>
          </a:prstGeom>
          <a:noFill/>
          <a:ln w="12700" cap="sq">
            <a:noFill/>
            <a:miter lim="800000"/>
            <a:headEnd type="none" w="sm" len="sm"/>
            <a:tailEnd type="none" w="sm" len="sm"/>
          </a:ln>
        </p:spPr>
        <p:txBody>
          <a:bodyPr>
            <a:spAutoFit/>
          </a:bodyPr>
          <a:lstStyle/>
          <a:p>
            <a:pPr algn="ctr">
              <a:spcBef>
                <a:spcPct val="50000"/>
              </a:spcBef>
            </a:pPr>
            <a:r>
              <a:rPr lang="en-US" sz="3600" b="1">
                <a:latin typeface="Tahoma" pitchFamily="34" charset="0"/>
              </a:rPr>
              <a:t>Cargo</a:t>
            </a:r>
          </a:p>
        </p:txBody>
      </p:sp>
      <p:pic>
        <p:nvPicPr>
          <p:cNvPr id="338947" name="Picture 4" descr="coffee"/>
          <p:cNvPicPr>
            <a:picLocks noChangeAspect="1" noChangeArrowheads="1"/>
          </p:cNvPicPr>
          <p:nvPr/>
        </p:nvPicPr>
        <p:blipFill>
          <a:blip r:embed="rId2" cstate="print"/>
          <a:srcRect/>
          <a:stretch>
            <a:fillRect/>
          </a:stretch>
        </p:blipFill>
        <p:spPr bwMode="auto">
          <a:xfrm>
            <a:off x="304800" y="304800"/>
            <a:ext cx="2667000" cy="1760538"/>
          </a:xfrm>
          <a:prstGeom prst="rect">
            <a:avLst/>
          </a:prstGeom>
          <a:noFill/>
          <a:ln w="9525">
            <a:solidFill>
              <a:srgbClr val="000000"/>
            </a:solidFill>
            <a:miter lim="800000"/>
            <a:headEnd/>
            <a:tailEnd/>
          </a:ln>
        </p:spPr>
      </p:pic>
      <p:pic>
        <p:nvPicPr>
          <p:cNvPr id="338948" name="Picture 5" descr="Wheat - Kinsman Independent 2 - Duluth"/>
          <p:cNvPicPr>
            <a:picLocks noChangeAspect="1" noChangeArrowheads="1"/>
          </p:cNvPicPr>
          <p:nvPr/>
        </p:nvPicPr>
        <p:blipFill>
          <a:blip r:embed="rId3" cstate="print"/>
          <a:srcRect/>
          <a:stretch>
            <a:fillRect/>
          </a:stretch>
        </p:blipFill>
        <p:spPr bwMode="auto">
          <a:xfrm>
            <a:off x="3276600" y="228600"/>
            <a:ext cx="2609850" cy="1741488"/>
          </a:xfrm>
          <a:prstGeom prst="rect">
            <a:avLst/>
          </a:prstGeom>
          <a:noFill/>
          <a:ln w="9525">
            <a:solidFill>
              <a:srgbClr val="000000"/>
            </a:solidFill>
            <a:miter lim="800000"/>
            <a:headEnd/>
            <a:tailEnd/>
          </a:ln>
        </p:spPr>
      </p:pic>
      <p:pic>
        <p:nvPicPr>
          <p:cNvPr id="338949" name="Picture 6" descr="Longshoremen"/>
          <p:cNvPicPr>
            <a:picLocks noChangeAspect="1" noChangeArrowheads="1"/>
          </p:cNvPicPr>
          <p:nvPr/>
        </p:nvPicPr>
        <p:blipFill>
          <a:blip r:embed="rId4" cstate="print"/>
          <a:srcRect/>
          <a:stretch>
            <a:fillRect/>
          </a:stretch>
        </p:blipFill>
        <p:spPr bwMode="auto">
          <a:xfrm>
            <a:off x="6172200" y="381000"/>
            <a:ext cx="2667000" cy="1773238"/>
          </a:xfrm>
          <a:prstGeom prst="rect">
            <a:avLst/>
          </a:prstGeom>
          <a:noFill/>
          <a:ln w="9525">
            <a:solidFill>
              <a:srgbClr val="000000"/>
            </a:solidFill>
            <a:miter lim="800000"/>
            <a:headEnd/>
            <a:tailEnd/>
          </a:ln>
        </p:spPr>
      </p:pic>
      <p:pic>
        <p:nvPicPr>
          <p:cNvPr id="338950" name="Picture 7" descr="Coal - Algolake - Superior"/>
          <p:cNvPicPr>
            <a:picLocks noChangeAspect="1" noChangeArrowheads="1"/>
          </p:cNvPicPr>
          <p:nvPr/>
        </p:nvPicPr>
        <p:blipFill>
          <a:blip r:embed="rId5" cstate="print"/>
          <a:srcRect/>
          <a:stretch>
            <a:fillRect/>
          </a:stretch>
        </p:blipFill>
        <p:spPr bwMode="auto">
          <a:xfrm>
            <a:off x="304800" y="4267200"/>
            <a:ext cx="2667000" cy="1779588"/>
          </a:xfrm>
          <a:prstGeom prst="rect">
            <a:avLst/>
          </a:prstGeom>
          <a:noFill/>
          <a:ln w="9525">
            <a:solidFill>
              <a:srgbClr val="000000"/>
            </a:solidFill>
            <a:miter lim="800000"/>
            <a:headEnd/>
            <a:tailEnd/>
          </a:ln>
        </p:spPr>
      </p:pic>
      <p:pic>
        <p:nvPicPr>
          <p:cNvPr id="338951" name="Picture 8" descr="rubber"/>
          <p:cNvPicPr>
            <a:picLocks noChangeAspect="1" noChangeArrowheads="1"/>
          </p:cNvPicPr>
          <p:nvPr/>
        </p:nvPicPr>
        <p:blipFill>
          <a:blip r:embed="rId6" cstate="print"/>
          <a:srcRect/>
          <a:stretch>
            <a:fillRect/>
          </a:stretch>
        </p:blipFill>
        <p:spPr bwMode="auto">
          <a:xfrm>
            <a:off x="304800" y="2286000"/>
            <a:ext cx="2667000" cy="1827213"/>
          </a:xfrm>
          <a:prstGeom prst="rect">
            <a:avLst/>
          </a:prstGeom>
          <a:noFill/>
          <a:ln w="9525">
            <a:solidFill>
              <a:srgbClr val="000000"/>
            </a:solidFill>
            <a:miter lim="800000"/>
            <a:headEnd/>
            <a:tailEnd/>
          </a:ln>
        </p:spPr>
      </p:pic>
      <p:pic>
        <p:nvPicPr>
          <p:cNvPr id="338952" name="Picture 9" descr="small_cargohold"/>
          <p:cNvPicPr>
            <a:picLocks noChangeAspect="1" noChangeArrowheads="1"/>
          </p:cNvPicPr>
          <p:nvPr/>
        </p:nvPicPr>
        <p:blipFill>
          <a:blip r:embed="rId7" cstate="print"/>
          <a:srcRect/>
          <a:stretch>
            <a:fillRect/>
          </a:stretch>
        </p:blipFill>
        <p:spPr bwMode="auto">
          <a:xfrm>
            <a:off x="3352800" y="2133600"/>
            <a:ext cx="2438400" cy="1828800"/>
          </a:xfrm>
          <a:prstGeom prst="rect">
            <a:avLst/>
          </a:prstGeom>
          <a:noFill/>
          <a:ln w="9525">
            <a:solidFill>
              <a:srgbClr val="000000"/>
            </a:solidFill>
            <a:miter lim="800000"/>
            <a:headEnd/>
            <a:tailEnd/>
          </a:ln>
        </p:spPr>
      </p:pic>
      <p:pic>
        <p:nvPicPr>
          <p:cNvPr id="338953" name="Picture 10" descr="Special Cargo Duluth"/>
          <p:cNvPicPr>
            <a:picLocks noChangeAspect="1" noChangeArrowheads="1"/>
          </p:cNvPicPr>
          <p:nvPr/>
        </p:nvPicPr>
        <p:blipFill>
          <a:blip r:embed="rId8" cstate="print"/>
          <a:srcRect/>
          <a:stretch>
            <a:fillRect/>
          </a:stretch>
        </p:blipFill>
        <p:spPr bwMode="auto">
          <a:xfrm>
            <a:off x="6172200" y="2362200"/>
            <a:ext cx="2667000" cy="1795463"/>
          </a:xfrm>
          <a:prstGeom prst="rect">
            <a:avLst/>
          </a:prstGeom>
          <a:noFill/>
          <a:ln w="9525">
            <a:solidFill>
              <a:srgbClr val="000000"/>
            </a:solidFill>
            <a:miter lim="800000"/>
            <a:headEnd/>
            <a:tailEnd/>
          </a:ln>
        </p:spPr>
      </p:pic>
      <p:pic>
        <p:nvPicPr>
          <p:cNvPr id="338954" name="Picture 11" descr="Steel Coils"/>
          <p:cNvPicPr>
            <a:picLocks noChangeAspect="1" noChangeArrowheads="1"/>
          </p:cNvPicPr>
          <p:nvPr/>
        </p:nvPicPr>
        <p:blipFill>
          <a:blip r:embed="rId9" cstate="print"/>
          <a:srcRect/>
          <a:stretch>
            <a:fillRect/>
          </a:stretch>
        </p:blipFill>
        <p:spPr bwMode="auto">
          <a:xfrm>
            <a:off x="3352800" y="4114800"/>
            <a:ext cx="1133475" cy="1752600"/>
          </a:xfrm>
          <a:prstGeom prst="rect">
            <a:avLst/>
          </a:prstGeom>
          <a:noFill/>
          <a:ln w="9525">
            <a:solidFill>
              <a:srgbClr val="000000"/>
            </a:solidFill>
            <a:miter lim="800000"/>
            <a:headEnd/>
            <a:tailEnd/>
          </a:ln>
        </p:spPr>
      </p:pic>
      <p:pic>
        <p:nvPicPr>
          <p:cNvPr id="338955" name="Picture 12" descr="wood piles"/>
          <p:cNvPicPr>
            <a:picLocks noChangeAspect="1" noChangeArrowheads="1"/>
          </p:cNvPicPr>
          <p:nvPr/>
        </p:nvPicPr>
        <p:blipFill>
          <a:blip r:embed="rId10" cstate="print"/>
          <a:srcRect/>
          <a:stretch>
            <a:fillRect/>
          </a:stretch>
        </p:blipFill>
        <p:spPr bwMode="auto">
          <a:xfrm>
            <a:off x="4648200" y="4114800"/>
            <a:ext cx="1127125" cy="1752600"/>
          </a:xfrm>
          <a:prstGeom prst="rect">
            <a:avLst/>
          </a:prstGeom>
          <a:noFill/>
          <a:ln w="9525">
            <a:solidFill>
              <a:srgbClr val="000000"/>
            </a:solidFill>
            <a:miter lim="800000"/>
            <a:headEnd/>
            <a:tailEnd/>
          </a:ln>
        </p:spPr>
      </p:pic>
      <p:pic>
        <p:nvPicPr>
          <p:cNvPr id="338956" name="Picture 13" descr="Steel Pipe"/>
          <p:cNvPicPr>
            <a:picLocks noChangeAspect="1" noChangeArrowheads="1"/>
          </p:cNvPicPr>
          <p:nvPr/>
        </p:nvPicPr>
        <p:blipFill>
          <a:blip r:embed="rId11" cstate="print"/>
          <a:srcRect/>
          <a:stretch>
            <a:fillRect/>
          </a:stretch>
        </p:blipFill>
        <p:spPr bwMode="auto">
          <a:xfrm>
            <a:off x="6172200" y="4267200"/>
            <a:ext cx="2667000" cy="1774825"/>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2"/>
          <p:cNvSpPr>
            <a:spLocks noGrp="1" noChangeArrowheads="1"/>
          </p:cNvSpPr>
          <p:nvPr>
            <p:ph type="title"/>
          </p:nvPr>
        </p:nvSpPr>
        <p:spPr>
          <a:xfrm>
            <a:off x="1219200" y="228600"/>
            <a:ext cx="6867525" cy="1065213"/>
          </a:xfrm>
          <a:solidFill>
            <a:srgbClr val="99CCFF"/>
          </a:solidFill>
          <a:ln>
            <a:solidFill>
              <a:schemeClr val="tx1"/>
            </a:solidFill>
          </a:ln>
        </p:spPr>
        <p:txBody>
          <a:bodyPr/>
          <a:lstStyle/>
          <a:p>
            <a:pPr eaLnBrk="1" hangingPunct="1"/>
            <a:r>
              <a:rPr lang="en-US" sz="3600" b="1" smtClean="0">
                <a:solidFill>
                  <a:schemeClr val="tx1"/>
                </a:solidFill>
              </a:rPr>
              <a:t>Functional Classifications of Maritime Cargoes</a:t>
            </a:r>
          </a:p>
        </p:txBody>
      </p:sp>
      <p:sp>
        <p:nvSpPr>
          <p:cNvPr id="339970" name="Rectangle 3"/>
          <p:cNvSpPr>
            <a:spLocks noChangeArrowheads="1"/>
          </p:cNvSpPr>
          <p:nvPr/>
        </p:nvSpPr>
        <p:spPr bwMode="auto">
          <a:xfrm>
            <a:off x="3352800" y="1600200"/>
            <a:ext cx="2590800" cy="5334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ctr"/>
            <a:r>
              <a:rPr lang="en-US" sz="2000">
                <a:latin typeface="Tahoma" pitchFamily="34" charset="0"/>
              </a:rPr>
              <a:t>All Maritime Cargo</a:t>
            </a:r>
          </a:p>
        </p:txBody>
      </p:sp>
      <p:sp>
        <p:nvSpPr>
          <p:cNvPr id="339971" name="Rectangle 4"/>
          <p:cNvSpPr>
            <a:spLocks noChangeArrowheads="1"/>
          </p:cNvSpPr>
          <p:nvPr/>
        </p:nvSpPr>
        <p:spPr bwMode="auto">
          <a:xfrm>
            <a:off x="1600200" y="2667000"/>
            <a:ext cx="2590800" cy="533400"/>
          </a:xfrm>
          <a:prstGeom prst="rect">
            <a:avLst/>
          </a:prstGeom>
          <a:solidFill>
            <a:srgbClr val="FFFF99"/>
          </a:solidFill>
          <a:ln w="12700" cap="sq">
            <a:solidFill>
              <a:schemeClr val="tx1"/>
            </a:solidFill>
            <a:miter lim="800000"/>
            <a:headEnd type="none" w="sm" len="sm"/>
            <a:tailEnd type="none" w="sm" len="sm"/>
          </a:ln>
        </p:spPr>
        <p:txBody>
          <a:bodyPr wrap="none" anchor="ctr"/>
          <a:lstStyle/>
          <a:p>
            <a:pPr algn="ctr"/>
            <a:r>
              <a:rPr lang="en-US" sz="2000">
                <a:latin typeface="Tahoma" pitchFamily="34" charset="0"/>
              </a:rPr>
              <a:t>General Cargo</a:t>
            </a:r>
          </a:p>
        </p:txBody>
      </p:sp>
      <p:sp>
        <p:nvSpPr>
          <p:cNvPr id="339972" name="Rectangle 5"/>
          <p:cNvSpPr>
            <a:spLocks noChangeArrowheads="1"/>
          </p:cNvSpPr>
          <p:nvPr/>
        </p:nvSpPr>
        <p:spPr bwMode="auto">
          <a:xfrm>
            <a:off x="6019800" y="2667000"/>
            <a:ext cx="2590800" cy="533400"/>
          </a:xfrm>
          <a:prstGeom prst="rect">
            <a:avLst/>
          </a:prstGeom>
          <a:solidFill>
            <a:srgbClr val="00FFFF"/>
          </a:solidFill>
          <a:ln w="12700" cap="sq">
            <a:solidFill>
              <a:schemeClr val="tx1"/>
            </a:solidFill>
            <a:miter lim="800000"/>
            <a:headEnd type="none" w="sm" len="sm"/>
            <a:tailEnd type="none" w="sm" len="sm"/>
          </a:ln>
        </p:spPr>
        <p:txBody>
          <a:bodyPr wrap="none" anchor="ctr"/>
          <a:lstStyle/>
          <a:p>
            <a:pPr algn="ctr"/>
            <a:r>
              <a:rPr lang="en-US" sz="2000">
                <a:latin typeface="Tahoma" pitchFamily="34" charset="0"/>
              </a:rPr>
              <a:t>Bulk Cargo</a:t>
            </a:r>
          </a:p>
        </p:txBody>
      </p:sp>
      <p:sp>
        <p:nvSpPr>
          <p:cNvPr id="339973" name="Rectangle 6"/>
          <p:cNvSpPr>
            <a:spLocks noChangeArrowheads="1"/>
          </p:cNvSpPr>
          <p:nvPr/>
        </p:nvSpPr>
        <p:spPr bwMode="auto">
          <a:xfrm>
            <a:off x="304800" y="3505200"/>
            <a:ext cx="1524000" cy="381000"/>
          </a:xfrm>
          <a:prstGeom prst="rect">
            <a:avLst/>
          </a:prstGeom>
          <a:solidFill>
            <a:srgbClr val="FFFF99"/>
          </a:solidFill>
          <a:ln w="12700" cap="sq">
            <a:solidFill>
              <a:schemeClr val="tx1"/>
            </a:solidFill>
            <a:miter lim="800000"/>
            <a:headEnd type="none" w="sm" len="sm"/>
            <a:tailEnd type="none" w="sm" len="sm"/>
          </a:ln>
        </p:spPr>
        <p:txBody>
          <a:bodyPr wrap="none" anchor="ctr"/>
          <a:lstStyle/>
          <a:p>
            <a:pPr algn="ctr"/>
            <a:r>
              <a:rPr lang="en-US">
                <a:latin typeface="Tahoma" pitchFamily="34" charset="0"/>
              </a:rPr>
              <a:t>Break Bulk</a:t>
            </a:r>
          </a:p>
        </p:txBody>
      </p:sp>
      <p:sp>
        <p:nvSpPr>
          <p:cNvPr id="339974" name="Rectangle 7"/>
          <p:cNvSpPr>
            <a:spLocks noChangeArrowheads="1"/>
          </p:cNvSpPr>
          <p:nvPr/>
        </p:nvSpPr>
        <p:spPr bwMode="auto">
          <a:xfrm>
            <a:off x="2057400" y="3505200"/>
            <a:ext cx="1524000" cy="381000"/>
          </a:xfrm>
          <a:prstGeom prst="rect">
            <a:avLst/>
          </a:prstGeom>
          <a:solidFill>
            <a:srgbClr val="FFFF99"/>
          </a:solidFill>
          <a:ln w="12700" cap="sq">
            <a:solidFill>
              <a:schemeClr val="tx1"/>
            </a:solidFill>
            <a:miter lim="800000"/>
            <a:headEnd type="none" w="sm" len="sm"/>
            <a:tailEnd type="none" w="sm" len="sm"/>
          </a:ln>
        </p:spPr>
        <p:txBody>
          <a:bodyPr wrap="none" anchor="ctr"/>
          <a:lstStyle/>
          <a:p>
            <a:pPr algn="ctr"/>
            <a:r>
              <a:rPr lang="en-US">
                <a:latin typeface="Tahoma" pitchFamily="34" charset="0"/>
              </a:rPr>
              <a:t>Neo-Bulk</a:t>
            </a:r>
          </a:p>
        </p:txBody>
      </p:sp>
      <p:sp>
        <p:nvSpPr>
          <p:cNvPr id="339975" name="Rectangle 8"/>
          <p:cNvSpPr>
            <a:spLocks noChangeArrowheads="1"/>
          </p:cNvSpPr>
          <p:nvPr/>
        </p:nvSpPr>
        <p:spPr bwMode="auto">
          <a:xfrm>
            <a:off x="3886200" y="3505200"/>
            <a:ext cx="1524000" cy="381000"/>
          </a:xfrm>
          <a:prstGeom prst="rect">
            <a:avLst/>
          </a:prstGeom>
          <a:solidFill>
            <a:srgbClr val="FFFF99"/>
          </a:solidFill>
          <a:ln w="12700" cap="sq">
            <a:solidFill>
              <a:schemeClr val="tx1"/>
            </a:solidFill>
            <a:miter lim="800000"/>
            <a:headEnd type="none" w="sm" len="sm"/>
            <a:tailEnd type="none" w="sm" len="sm"/>
          </a:ln>
        </p:spPr>
        <p:txBody>
          <a:bodyPr wrap="none" anchor="ctr"/>
          <a:lstStyle/>
          <a:p>
            <a:pPr algn="ctr"/>
            <a:r>
              <a:rPr lang="en-US">
                <a:latin typeface="Tahoma" pitchFamily="34" charset="0"/>
              </a:rPr>
              <a:t>Containerized</a:t>
            </a:r>
          </a:p>
        </p:txBody>
      </p:sp>
      <p:sp>
        <p:nvSpPr>
          <p:cNvPr id="339976" name="Rectangle 9"/>
          <p:cNvSpPr>
            <a:spLocks noChangeArrowheads="1"/>
          </p:cNvSpPr>
          <p:nvPr/>
        </p:nvSpPr>
        <p:spPr bwMode="auto">
          <a:xfrm>
            <a:off x="5638800" y="3505200"/>
            <a:ext cx="1600200" cy="381000"/>
          </a:xfrm>
          <a:prstGeom prst="rect">
            <a:avLst/>
          </a:prstGeom>
          <a:solidFill>
            <a:srgbClr val="00FFFF"/>
          </a:solidFill>
          <a:ln w="12700" cap="sq">
            <a:solidFill>
              <a:schemeClr val="tx1"/>
            </a:solidFill>
            <a:miter lim="800000"/>
            <a:headEnd type="none" w="sm" len="sm"/>
            <a:tailEnd type="none" w="sm" len="sm"/>
          </a:ln>
        </p:spPr>
        <p:txBody>
          <a:bodyPr wrap="none" anchor="ctr"/>
          <a:lstStyle/>
          <a:p>
            <a:pPr algn="ctr"/>
            <a:r>
              <a:rPr lang="en-US">
                <a:latin typeface="Tahoma" pitchFamily="34" charset="0"/>
              </a:rPr>
              <a:t>Liquid Bulk</a:t>
            </a:r>
          </a:p>
        </p:txBody>
      </p:sp>
      <p:sp>
        <p:nvSpPr>
          <p:cNvPr id="339977" name="Rectangle 10"/>
          <p:cNvSpPr>
            <a:spLocks noChangeArrowheads="1"/>
          </p:cNvSpPr>
          <p:nvPr/>
        </p:nvSpPr>
        <p:spPr bwMode="auto">
          <a:xfrm>
            <a:off x="7467600" y="3505200"/>
            <a:ext cx="1524000" cy="381000"/>
          </a:xfrm>
          <a:prstGeom prst="rect">
            <a:avLst/>
          </a:prstGeom>
          <a:solidFill>
            <a:srgbClr val="00FFFF"/>
          </a:solidFill>
          <a:ln w="12700" cap="sq">
            <a:solidFill>
              <a:schemeClr val="tx1"/>
            </a:solidFill>
            <a:miter lim="800000"/>
            <a:headEnd type="none" w="sm" len="sm"/>
            <a:tailEnd type="none" w="sm" len="sm"/>
          </a:ln>
        </p:spPr>
        <p:txBody>
          <a:bodyPr wrap="none" anchor="ctr"/>
          <a:lstStyle/>
          <a:p>
            <a:pPr algn="ctr"/>
            <a:r>
              <a:rPr lang="en-US">
                <a:latin typeface="Tahoma" pitchFamily="34" charset="0"/>
              </a:rPr>
              <a:t>Dry Bulk</a:t>
            </a:r>
          </a:p>
        </p:txBody>
      </p:sp>
      <p:sp>
        <p:nvSpPr>
          <p:cNvPr id="339978" name="Line 11"/>
          <p:cNvSpPr>
            <a:spLocks noChangeShapeType="1"/>
          </p:cNvSpPr>
          <p:nvPr/>
        </p:nvSpPr>
        <p:spPr bwMode="auto">
          <a:xfrm>
            <a:off x="7315200" y="3200400"/>
            <a:ext cx="0" cy="152400"/>
          </a:xfrm>
          <a:prstGeom prst="line">
            <a:avLst/>
          </a:prstGeom>
          <a:noFill/>
          <a:ln w="12700" cap="sq">
            <a:solidFill>
              <a:schemeClr val="tx1"/>
            </a:solidFill>
            <a:round/>
            <a:headEnd type="none" w="sm" len="sm"/>
            <a:tailEnd type="none" w="sm" len="sm"/>
          </a:ln>
        </p:spPr>
        <p:txBody>
          <a:bodyPr/>
          <a:lstStyle/>
          <a:p>
            <a:endParaRPr lang="en-US"/>
          </a:p>
        </p:txBody>
      </p:sp>
      <p:sp>
        <p:nvSpPr>
          <p:cNvPr id="339979" name="Line 12"/>
          <p:cNvSpPr>
            <a:spLocks noChangeShapeType="1"/>
          </p:cNvSpPr>
          <p:nvPr/>
        </p:nvSpPr>
        <p:spPr bwMode="auto">
          <a:xfrm flipH="1">
            <a:off x="6477000" y="3352800"/>
            <a:ext cx="838200" cy="0"/>
          </a:xfrm>
          <a:prstGeom prst="line">
            <a:avLst/>
          </a:prstGeom>
          <a:noFill/>
          <a:ln w="12700" cap="sq">
            <a:solidFill>
              <a:schemeClr val="tx1"/>
            </a:solidFill>
            <a:round/>
            <a:headEnd type="none" w="sm" len="sm"/>
            <a:tailEnd type="none" w="sm" len="sm"/>
          </a:ln>
        </p:spPr>
        <p:txBody>
          <a:bodyPr/>
          <a:lstStyle/>
          <a:p>
            <a:endParaRPr lang="en-US"/>
          </a:p>
        </p:txBody>
      </p:sp>
      <p:sp>
        <p:nvSpPr>
          <p:cNvPr id="339980" name="Line 13"/>
          <p:cNvSpPr>
            <a:spLocks noChangeShapeType="1"/>
          </p:cNvSpPr>
          <p:nvPr/>
        </p:nvSpPr>
        <p:spPr bwMode="auto">
          <a:xfrm>
            <a:off x="6477000" y="3352800"/>
            <a:ext cx="0" cy="152400"/>
          </a:xfrm>
          <a:prstGeom prst="line">
            <a:avLst/>
          </a:prstGeom>
          <a:noFill/>
          <a:ln w="12700" cap="sq">
            <a:solidFill>
              <a:schemeClr val="tx1"/>
            </a:solidFill>
            <a:round/>
            <a:headEnd type="none" w="sm" len="sm"/>
            <a:tailEnd type="none" w="sm" len="sm"/>
          </a:ln>
        </p:spPr>
        <p:txBody>
          <a:bodyPr/>
          <a:lstStyle/>
          <a:p>
            <a:endParaRPr lang="en-US"/>
          </a:p>
        </p:txBody>
      </p:sp>
      <p:sp>
        <p:nvSpPr>
          <p:cNvPr id="339981" name="Line 14"/>
          <p:cNvSpPr>
            <a:spLocks noChangeShapeType="1"/>
          </p:cNvSpPr>
          <p:nvPr/>
        </p:nvSpPr>
        <p:spPr bwMode="auto">
          <a:xfrm>
            <a:off x="7315200" y="3352800"/>
            <a:ext cx="914400" cy="0"/>
          </a:xfrm>
          <a:prstGeom prst="line">
            <a:avLst/>
          </a:prstGeom>
          <a:noFill/>
          <a:ln w="12700" cap="sq">
            <a:solidFill>
              <a:schemeClr val="tx1"/>
            </a:solidFill>
            <a:round/>
            <a:headEnd type="none" w="sm" len="sm"/>
            <a:tailEnd type="none" w="sm" len="sm"/>
          </a:ln>
        </p:spPr>
        <p:txBody>
          <a:bodyPr/>
          <a:lstStyle/>
          <a:p>
            <a:endParaRPr lang="en-US"/>
          </a:p>
        </p:txBody>
      </p:sp>
      <p:sp>
        <p:nvSpPr>
          <p:cNvPr id="339982" name="Line 15"/>
          <p:cNvSpPr>
            <a:spLocks noChangeShapeType="1"/>
          </p:cNvSpPr>
          <p:nvPr/>
        </p:nvSpPr>
        <p:spPr bwMode="auto">
          <a:xfrm>
            <a:off x="8229600" y="3352800"/>
            <a:ext cx="0" cy="152400"/>
          </a:xfrm>
          <a:prstGeom prst="line">
            <a:avLst/>
          </a:prstGeom>
          <a:noFill/>
          <a:ln w="12700" cap="sq">
            <a:solidFill>
              <a:schemeClr val="tx1"/>
            </a:solidFill>
            <a:round/>
            <a:headEnd type="none" w="sm" len="sm"/>
            <a:tailEnd type="none" w="sm" len="sm"/>
          </a:ln>
        </p:spPr>
        <p:txBody>
          <a:bodyPr/>
          <a:lstStyle/>
          <a:p>
            <a:endParaRPr lang="en-US"/>
          </a:p>
        </p:txBody>
      </p:sp>
      <p:sp>
        <p:nvSpPr>
          <p:cNvPr id="339983" name="Line 16"/>
          <p:cNvSpPr>
            <a:spLocks noChangeShapeType="1"/>
          </p:cNvSpPr>
          <p:nvPr/>
        </p:nvSpPr>
        <p:spPr bwMode="auto">
          <a:xfrm>
            <a:off x="2743200" y="3200400"/>
            <a:ext cx="0" cy="304800"/>
          </a:xfrm>
          <a:prstGeom prst="line">
            <a:avLst/>
          </a:prstGeom>
          <a:noFill/>
          <a:ln w="12700" cap="sq">
            <a:solidFill>
              <a:schemeClr val="tx1"/>
            </a:solidFill>
            <a:round/>
            <a:headEnd type="none" w="sm" len="sm"/>
            <a:tailEnd type="none" w="sm" len="sm"/>
          </a:ln>
        </p:spPr>
        <p:txBody>
          <a:bodyPr/>
          <a:lstStyle/>
          <a:p>
            <a:endParaRPr lang="en-US"/>
          </a:p>
        </p:txBody>
      </p:sp>
      <p:sp>
        <p:nvSpPr>
          <p:cNvPr id="339984" name="Line 17"/>
          <p:cNvSpPr>
            <a:spLocks noChangeShapeType="1"/>
          </p:cNvSpPr>
          <p:nvPr/>
        </p:nvSpPr>
        <p:spPr bwMode="auto">
          <a:xfrm>
            <a:off x="1524000" y="3352800"/>
            <a:ext cx="2743200" cy="0"/>
          </a:xfrm>
          <a:prstGeom prst="line">
            <a:avLst/>
          </a:prstGeom>
          <a:noFill/>
          <a:ln w="12700" cap="sq">
            <a:solidFill>
              <a:schemeClr val="tx1"/>
            </a:solidFill>
            <a:round/>
            <a:headEnd type="none" w="sm" len="sm"/>
            <a:tailEnd type="none" w="sm" len="sm"/>
          </a:ln>
        </p:spPr>
        <p:txBody>
          <a:bodyPr/>
          <a:lstStyle/>
          <a:p>
            <a:endParaRPr lang="en-US"/>
          </a:p>
        </p:txBody>
      </p:sp>
      <p:sp>
        <p:nvSpPr>
          <p:cNvPr id="339985" name="Line 18"/>
          <p:cNvSpPr>
            <a:spLocks noChangeShapeType="1"/>
          </p:cNvSpPr>
          <p:nvPr/>
        </p:nvSpPr>
        <p:spPr bwMode="auto">
          <a:xfrm>
            <a:off x="4267200" y="3352800"/>
            <a:ext cx="0" cy="152400"/>
          </a:xfrm>
          <a:prstGeom prst="line">
            <a:avLst/>
          </a:prstGeom>
          <a:noFill/>
          <a:ln w="12700" cap="sq">
            <a:solidFill>
              <a:schemeClr val="tx1"/>
            </a:solidFill>
            <a:round/>
            <a:headEnd type="none" w="sm" len="sm"/>
            <a:tailEnd type="none" w="sm" len="sm"/>
          </a:ln>
        </p:spPr>
        <p:txBody>
          <a:bodyPr/>
          <a:lstStyle/>
          <a:p>
            <a:endParaRPr lang="en-US"/>
          </a:p>
        </p:txBody>
      </p:sp>
      <p:sp>
        <p:nvSpPr>
          <p:cNvPr id="339986" name="Line 19"/>
          <p:cNvSpPr>
            <a:spLocks noChangeShapeType="1"/>
          </p:cNvSpPr>
          <p:nvPr/>
        </p:nvSpPr>
        <p:spPr bwMode="auto">
          <a:xfrm>
            <a:off x="1524000" y="3352800"/>
            <a:ext cx="0" cy="152400"/>
          </a:xfrm>
          <a:prstGeom prst="line">
            <a:avLst/>
          </a:prstGeom>
          <a:noFill/>
          <a:ln w="12700" cap="sq">
            <a:solidFill>
              <a:schemeClr val="tx1"/>
            </a:solidFill>
            <a:round/>
            <a:headEnd type="none" w="sm" len="sm"/>
            <a:tailEnd type="none" w="sm" len="sm"/>
          </a:ln>
        </p:spPr>
        <p:txBody>
          <a:bodyPr/>
          <a:lstStyle/>
          <a:p>
            <a:endParaRPr lang="en-US"/>
          </a:p>
        </p:txBody>
      </p:sp>
      <p:sp>
        <p:nvSpPr>
          <p:cNvPr id="339987" name="Line 20"/>
          <p:cNvSpPr>
            <a:spLocks noChangeShapeType="1"/>
          </p:cNvSpPr>
          <p:nvPr/>
        </p:nvSpPr>
        <p:spPr bwMode="auto">
          <a:xfrm>
            <a:off x="2743200" y="2438400"/>
            <a:ext cx="4572000" cy="0"/>
          </a:xfrm>
          <a:prstGeom prst="line">
            <a:avLst/>
          </a:prstGeom>
          <a:noFill/>
          <a:ln w="12700" cap="sq">
            <a:solidFill>
              <a:schemeClr val="tx1"/>
            </a:solidFill>
            <a:round/>
            <a:headEnd type="none" w="sm" len="sm"/>
            <a:tailEnd type="none" w="sm" len="sm"/>
          </a:ln>
        </p:spPr>
        <p:txBody>
          <a:bodyPr/>
          <a:lstStyle/>
          <a:p>
            <a:endParaRPr lang="en-US"/>
          </a:p>
        </p:txBody>
      </p:sp>
      <p:sp>
        <p:nvSpPr>
          <p:cNvPr id="339988" name="Line 21"/>
          <p:cNvSpPr>
            <a:spLocks noChangeShapeType="1"/>
          </p:cNvSpPr>
          <p:nvPr/>
        </p:nvSpPr>
        <p:spPr bwMode="auto">
          <a:xfrm>
            <a:off x="7315200" y="2438400"/>
            <a:ext cx="0" cy="228600"/>
          </a:xfrm>
          <a:prstGeom prst="line">
            <a:avLst/>
          </a:prstGeom>
          <a:noFill/>
          <a:ln w="12700" cap="sq">
            <a:solidFill>
              <a:schemeClr val="tx1"/>
            </a:solidFill>
            <a:round/>
            <a:headEnd type="none" w="sm" len="sm"/>
            <a:tailEnd type="none" w="sm" len="sm"/>
          </a:ln>
        </p:spPr>
        <p:txBody>
          <a:bodyPr/>
          <a:lstStyle/>
          <a:p>
            <a:endParaRPr lang="en-US"/>
          </a:p>
        </p:txBody>
      </p:sp>
      <p:sp>
        <p:nvSpPr>
          <p:cNvPr id="339989" name="Line 22"/>
          <p:cNvSpPr>
            <a:spLocks noChangeShapeType="1"/>
          </p:cNvSpPr>
          <p:nvPr/>
        </p:nvSpPr>
        <p:spPr bwMode="auto">
          <a:xfrm>
            <a:off x="2743200" y="2438400"/>
            <a:ext cx="0" cy="228600"/>
          </a:xfrm>
          <a:prstGeom prst="line">
            <a:avLst/>
          </a:prstGeom>
          <a:noFill/>
          <a:ln w="12700" cap="sq">
            <a:solidFill>
              <a:schemeClr val="tx1"/>
            </a:solidFill>
            <a:round/>
            <a:headEnd type="none" w="sm" len="sm"/>
            <a:tailEnd type="none" w="sm" len="sm"/>
          </a:ln>
        </p:spPr>
        <p:txBody>
          <a:bodyPr/>
          <a:lstStyle/>
          <a:p>
            <a:endParaRPr lang="en-US"/>
          </a:p>
        </p:txBody>
      </p:sp>
      <p:sp>
        <p:nvSpPr>
          <p:cNvPr id="339990" name="Line 23"/>
          <p:cNvSpPr>
            <a:spLocks noChangeShapeType="1"/>
          </p:cNvSpPr>
          <p:nvPr/>
        </p:nvSpPr>
        <p:spPr bwMode="auto">
          <a:xfrm>
            <a:off x="4648200" y="2133600"/>
            <a:ext cx="0" cy="304800"/>
          </a:xfrm>
          <a:prstGeom prst="line">
            <a:avLst/>
          </a:prstGeom>
          <a:noFill/>
          <a:ln w="12700" cap="sq">
            <a:solidFill>
              <a:schemeClr val="tx1"/>
            </a:solidFill>
            <a:round/>
            <a:headEnd type="none" w="sm" len="sm"/>
            <a:tailEnd type="none" w="sm" len="sm"/>
          </a:ln>
        </p:spPr>
        <p:txBody>
          <a:bodyPr/>
          <a:lstStyle/>
          <a:p>
            <a:endParaRPr lang="en-US"/>
          </a:p>
        </p:txBody>
      </p:sp>
      <p:sp>
        <p:nvSpPr>
          <p:cNvPr id="339991" name="Text Box 24"/>
          <p:cNvSpPr txBox="1">
            <a:spLocks noChangeArrowheads="1"/>
          </p:cNvSpPr>
          <p:nvPr/>
        </p:nvSpPr>
        <p:spPr bwMode="auto">
          <a:xfrm>
            <a:off x="304800" y="4038600"/>
            <a:ext cx="1524000" cy="1568450"/>
          </a:xfrm>
          <a:prstGeom prst="rect">
            <a:avLst/>
          </a:prstGeom>
          <a:solidFill>
            <a:srgbClr val="FFFF99"/>
          </a:solidFill>
          <a:ln w="9525" cap="sq">
            <a:solidFill>
              <a:schemeClr val="tx1"/>
            </a:solidFill>
            <a:miter lim="800000"/>
            <a:headEnd type="none" w="sm" len="sm"/>
            <a:tailEnd type="none" w="sm" len="sm"/>
          </a:ln>
        </p:spPr>
        <p:txBody>
          <a:bodyPr>
            <a:spAutoFit/>
          </a:bodyPr>
          <a:lstStyle/>
          <a:p>
            <a:pPr algn="ctr">
              <a:spcBef>
                <a:spcPct val="50000"/>
              </a:spcBef>
            </a:pPr>
            <a:r>
              <a:rPr lang="en-US" sz="1600" b="1">
                <a:latin typeface="Tahoma" pitchFamily="34" charset="0"/>
              </a:rPr>
              <a:t>Sacks Cartons Crates Drums Pallets   Bags</a:t>
            </a:r>
          </a:p>
        </p:txBody>
      </p:sp>
      <p:sp>
        <p:nvSpPr>
          <p:cNvPr id="339992" name="Text Box 25"/>
          <p:cNvSpPr txBox="1">
            <a:spLocks noChangeArrowheads="1"/>
          </p:cNvSpPr>
          <p:nvPr/>
        </p:nvSpPr>
        <p:spPr bwMode="auto">
          <a:xfrm>
            <a:off x="2057400" y="4038600"/>
            <a:ext cx="1524000" cy="1079500"/>
          </a:xfrm>
          <a:prstGeom prst="rect">
            <a:avLst/>
          </a:prstGeom>
          <a:solidFill>
            <a:srgbClr val="FFFF99"/>
          </a:solidFill>
          <a:ln w="9525" cap="sq">
            <a:solidFill>
              <a:schemeClr val="tx1"/>
            </a:solidFill>
            <a:miter lim="800000"/>
            <a:headEnd type="none" w="sm" len="sm"/>
            <a:tailEnd type="none" w="sm" len="sm"/>
          </a:ln>
        </p:spPr>
        <p:txBody>
          <a:bodyPr>
            <a:spAutoFit/>
          </a:bodyPr>
          <a:lstStyle/>
          <a:p>
            <a:pPr algn="ctr">
              <a:spcBef>
                <a:spcPct val="50000"/>
              </a:spcBef>
            </a:pPr>
            <a:r>
              <a:rPr lang="en-US" sz="1600" b="1">
                <a:latin typeface="Tahoma" pitchFamily="34" charset="0"/>
              </a:rPr>
              <a:t>Lumber Paper    Steel    Autos</a:t>
            </a:r>
          </a:p>
        </p:txBody>
      </p:sp>
      <p:sp>
        <p:nvSpPr>
          <p:cNvPr id="339993" name="Text Box 26"/>
          <p:cNvSpPr txBox="1">
            <a:spLocks noChangeArrowheads="1"/>
          </p:cNvSpPr>
          <p:nvPr/>
        </p:nvSpPr>
        <p:spPr bwMode="auto">
          <a:xfrm>
            <a:off x="3886200" y="4038600"/>
            <a:ext cx="1524000" cy="1981200"/>
          </a:xfrm>
          <a:prstGeom prst="rect">
            <a:avLst/>
          </a:prstGeom>
          <a:solidFill>
            <a:srgbClr val="FFFF99"/>
          </a:solidFill>
          <a:ln w="9525" cap="sq">
            <a:solidFill>
              <a:schemeClr val="tx1"/>
            </a:solidFill>
            <a:miter lim="800000"/>
            <a:headEnd type="none" w="sm" len="sm"/>
            <a:tailEnd type="none" w="sm" len="sm"/>
          </a:ln>
        </p:spPr>
        <p:txBody>
          <a:bodyPr>
            <a:spAutoFit/>
          </a:bodyPr>
          <a:lstStyle/>
          <a:p>
            <a:pPr algn="ctr">
              <a:spcBef>
                <a:spcPct val="50000"/>
              </a:spcBef>
            </a:pPr>
            <a:r>
              <a:rPr lang="en-US" sz="1600" b="1">
                <a:latin typeface="Tahoma" pitchFamily="34" charset="0"/>
              </a:rPr>
              <a:t>Containers</a:t>
            </a:r>
          </a:p>
          <a:p>
            <a:pPr algn="ctr">
              <a:spcBef>
                <a:spcPct val="50000"/>
              </a:spcBef>
            </a:pPr>
            <a:r>
              <a:rPr lang="en-US">
                <a:latin typeface="Tahoma" pitchFamily="34" charset="0"/>
              </a:rPr>
              <a:t> </a:t>
            </a:r>
            <a:r>
              <a:rPr lang="en-US" sz="1600" b="1">
                <a:latin typeface="Tahoma" pitchFamily="34" charset="0"/>
              </a:rPr>
              <a:t>Lift On/Lift Off (Lo/Lo)</a:t>
            </a:r>
          </a:p>
          <a:p>
            <a:pPr algn="ctr">
              <a:spcBef>
                <a:spcPct val="50000"/>
              </a:spcBef>
            </a:pPr>
            <a:r>
              <a:rPr lang="en-US" sz="1600" b="1">
                <a:latin typeface="Tahoma" pitchFamily="34" charset="0"/>
              </a:rPr>
              <a:t>Roll On/Roll Off (Ro/Ro)</a:t>
            </a:r>
          </a:p>
          <a:p>
            <a:pPr algn="ctr">
              <a:spcBef>
                <a:spcPct val="50000"/>
              </a:spcBef>
            </a:pPr>
            <a:endParaRPr lang="en-US" sz="1600">
              <a:latin typeface="Tahoma" pitchFamily="34" charset="0"/>
            </a:endParaRPr>
          </a:p>
        </p:txBody>
      </p:sp>
      <p:sp>
        <p:nvSpPr>
          <p:cNvPr id="339994" name="Text Box 27"/>
          <p:cNvSpPr txBox="1">
            <a:spLocks noChangeArrowheads="1"/>
          </p:cNvSpPr>
          <p:nvPr/>
        </p:nvSpPr>
        <p:spPr bwMode="auto">
          <a:xfrm>
            <a:off x="5638800" y="4038600"/>
            <a:ext cx="1600200" cy="1323975"/>
          </a:xfrm>
          <a:prstGeom prst="rect">
            <a:avLst/>
          </a:prstGeom>
          <a:solidFill>
            <a:srgbClr val="00FFFF"/>
          </a:solidFill>
          <a:ln w="9525" cap="sq">
            <a:solidFill>
              <a:schemeClr val="tx1"/>
            </a:solidFill>
            <a:miter lim="800000"/>
            <a:headEnd type="none" w="sm" len="sm"/>
            <a:tailEnd type="none" w="sm" len="sm"/>
          </a:ln>
        </p:spPr>
        <p:txBody>
          <a:bodyPr>
            <a:spAutoFit/>
          </a:bodyPr>
          <a:lstStyle/>
          <a:p>
            <a:pPr algn="ctr">
              <a:spcBef>
                <a:spcPct val="50000"/>
              </a:spcBef>
            </a:pPr>
            <a:r>
              <a:rPr lang="en-US" sz="1600" b="1">
                <a:latin typeface="Tahoma" pitchFamily="34" charset="0"/>
              </a:rPr>
              <a:t>LNG / LPG Petroleum Molasses Chemicals Vegetable Oil</a:t>
            </a:r>
          </a:p>
        </p:txBody>
      </p:sp>
      <p:sp>
        <p:nvSpPr>
          <p:cNvPr id="339995" name="Text Box 28"/>
          <p:cNvSpPr txBox="1">
            <a:spLocks noChangeArrowheads="1"/>
          </p:cNvSpPr>
          <p:nvPr/>
        </p:nvSpPr>
        <p:spPr bwMode="auto">
          <a:xfrm>
            <a:off x="7467600" y="4038600"/>
            <a:ext cx="1524000" cy="1812925"/>
          </a:xfrm>
          <a:prstGeom prst="rect">
            <a:avLst/>
          </a:prstGeom>
          <a:solidFill>
            <a:srgbClr val="00FFFF"/>
          </a:solidFill>
          <a:ln w="9525" cap="sq">
            <a:solidFill>
              <a:schemeClr val="tx1"/>
            </a:solidFill>
            <a:miter lim="800000"/>
            <a:headEnd type="none" w="sm" len="sm"/>
            <a:tailEnd type="none" w="sm" len="sm"/>
          </a:ln>
        </p:spPr>
        <p:txBody>
          <a:bodyPr>
            <a:spAutoFit/>
          </a:bodyPr>
          <a:lstStyle/>
          <a:p>
            <a:pPr algn="ctr">
              <a:spcBef>
                <a:spcPct val="50000"/>
              </a:spcBef>
            </a:pPr>
            <a:r>
              <a:rPr lang="en-US" sz="1600" b="1">
                <a:latin typeface="Tahoma" pitchFamily="34" charset="0"/>
              </a:rPr>
              <a:t>Grain     Sand &amp; Gravel  Scrap Metal Coal/Coke Clinker Fertilizer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57200" y="409575"/>
            <a:ext cx="7880350" cy="1008063"/>
          </a:xfrm>
        </p:spPr>
        <p:txBody>
          <a:bodyPr/>
          <a:lstStyle/>
          <a:p>
            <a:pPr eaLnBrk="1" hangingPunct="1"/>
            <a:endParaRPr lang="en-US" smtClean="0"/>
          </a:p>
        </p:txBody>
      </p:sp>
      <p:sp>
        <p:nvSpPr>
          <p:cNvPr id="18434" name="Rectangle 3"/>
          <p:cNvSpPr>
            <a:spLocks noGrp="1" noChangeArrowheads="1"/>
          </p:cNvSpPr>
          <p:nvPr>
            <p:ph type="body" idx="1"/>
          </p:nvPr>
        </p:nvSpPr>
        <p:spPr/>
        <p:txBody>
          <a:bodyPr/>
          <a:lstStyle/>
          <a:p>
            <a:pPr eaLnBrk="1" hangingPunct="1"/>
            <a:r>
              <a:rPr lang="en-US" b="1" i="1" smtClean="0"/>
              <a:t>Purpose</a:t>
            </a:r>
            <a:endParaRPr lang="en-US" i="1" smtClean="0"/>
          </a:p>
          <a:p>
            <a:pPr lvl="1" eaLnBrk="1" hangingPunct="1"/>
            <a:r>
              <a:rPr lang="en-US" i="1" smtClean="0"/>
              <a:t>To provide an overview of the maritime system as well as the requirements and procedures for conducting deep-draft navigation economic analyses in accordance with standards and guidance as applied by the U.S. Army Corps of Engineers (USACE).</a:t>
            </a:r>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1295400" y="228600"/>
            <a:ext cx="6867525" cy="608013"/>
          </a:xfrm>
        </p:spPr>
        <p:txBody>
          <a:bodyPr/>
          <a:lstStyle/>
          <a:p>
            <a:pPr eaLnBrk="1" hangingPunct="1"/>
            <a:r>
              <a:rPr lang="en-US" sz="4000" b="1" smtClean="0">
                <a:solidFill>
                  <a:schemeClr val="tx1"/>
                </a:solidFill>
                <a:latin typeface="Tahoma" pitchFamily="34" charset="0"/>
              </a:rPr>
              <a:t>Shipboard Measurements</a:t>
            </a:r>
          </a:p>
        </p:txBody>
      </p:sp>
      <p:grpSp>
        <p:nvGrpSpPr>
          <p:cNvPr id="340994" name="Group 3"/>
          <p:cNvGrpSpPr>
            <a:grpSpLocks/>
          </p:cNvGrpSpPr>
          <p:nvPr/>
        </p:nvGrpSpPr>
        <p:grpSpPr bwMode="auto">
          <a:xfrm>
            <a:off x="990600" y="1066800"/>
            <a:ext cx="7543800" cy="5029200"/>
            <a:chOff x="624" y="768"/>
            <a:chExt cx="4752" cy="3168"/>
          </a:xfrm>
        </p:grpSpPr>
        <p:sp>
          <p:nvSpPr>
            <p:cNvPr id="340995" name="Rectangle 4"/>
            <p:cNvSpPr>
              <a:spLocks noChangeArrowheads="1"/>
            </p:cNvSpPr>
            <p:nvPr/>
          </p:nvSpPr>
          <p:spPr bwMode="auto">
            <a:xfrm>
              <a:off x="624" y="768"/>
              <a:ext cx="4752" cy="3168"/>
            </a:xfrm>
            <a:prstGeom prst="rect">
              <a:avLst/>
            </a:prstGeom>
            <a:solidFill>
              <a:srgbClr val="FF9999"/>
            </a:solidFill>
            <a:ln w="12700" cap="sq">
              <a:solidFill>
                <a:schemeClr val="tx1"/>
              </a:solidFill>
              <a:miter lim="800000"/>
              <a:headEnd type="none" w="sm" len="sm"/>
              <a:tailEnd type="none" w="sm" len="sm"/>
            </a:ln>
          </p:spPr>
          <p:txBody>
            <a:bodyPr wrap="none" anchor="ctr"/>
            <a:lstStyle/>
            <a:p>
              <a:endParaRPr lang="en-US"/>
            </a:p>
          </p:txBody>
        </p:sp>
        <p:pic>
          <p:nvPicPr>
            <p:cNvPr id="340996" name="Picture 5" descr="Ship Dimensions"/>
            <p:cNvPicPr>
              <a:picLocks noChangeAspect="1" noChangeArrowheads="1"/>
            </p:cNvPicPr>
            <p:nvPr/>
          </p:nvPicPr>
          <p:blipFill>
            <a:blip r:embed="rId2" cstate="print"/>
            <a:srcRect/>
            <a:stretch>
              <a:fillRect/>
            </a:stretch>
          </p:blipFill>
          <p:spPr bwMode="auto">
            <a:xfrm>
              <a:off x="720" y="864"/>
              <a:ext cx="4560" cy="2977"/>
            </a:xfrm>
            <a:prstGeom prst="rect">
              <a:avLst/>
            </a:prstGeom>
            <a:solidFill>
              <a:srgbClr val="FF9999"/>
            </a:solidFill>
            <a:ln w="9525">
              <a:noFill/>
              <a:miter lim="800000"/>
              <a:headEnd/>
              <a:tailEnd/>
            </a:ln>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a:xfrm>
            <a:off x="533400" y="228600"/>
            <a:ext cx="8077200" cy="1066800"/>
          </a:xfrm>
          <a:solidFill>
            <a:srgbClr val="FFFF99"/>
          </a:solidFill>
          <a:ln>
            <a:solidFill>
              <a:schemeClr val="tx1"/>
            </a:solidFill>
          </a:ln>
        </p:spPr>
        <p:txBody>
          <a:bodyPr/>
          <a:lstStyle/>
          <a:p>
            <a:pPr eaLnBrk="1" hangingPunct="1"/>
            <a:r>
              <a:rPr lang="en-US" sz="3200" b="1" smtClean="0">
                <a:solidFill>
                  <a:schemeClr val="tx1"/>
                </a:solidFill>
                <a:latin typeface="Tahoma" pitchFamily="34" charset="0"/>
              </a:rPr>
              <a:t>Foreign Flag General Cargo Characteristics</a:t>
            </a:r>
          </a:p>
        </p:txBody>
      </p:sp>
      <p:graphicFrame>
        <p:nvGraphicFramePr>
          <p:cNvPr id="211052" name="Group 108"/>
          <p:cNvGraphicFramePr>
            <a:graphicFrameLocks noGrp="1"/>
          </p:cNvGraphicFramePr>
          <p:nvPr>
            <p:ph idx="1"/>
          </p:nvPr>
        </p:nvGraphicFramePr>
        <p:xfrm>
          <a:off x="304800" y="1524000"/>
          <a:ext cx="8610600" cy="3563938"/>
        </p:xfrm>
        <a:graphic>
          <a:graphicData uri="http://schemas.openxmlformats.org/drawingml/2006/table">
            <a:tbl>
              <a:tblPr/>
              <a:tblGrid>
                <a:gridCol w="1524000"/>
                <a:gridCol w="1154113"/>
                <a:gridCol w="1187450"/>
                <a:gridCol w="1184275"/>
                <a:gridCol w="1187450"/>
                <a:gridCol w="1185862"/>
                <a:gridCol w="1187450"/>
              </a:tblGrid>
              <a:tr h="6096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DWT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11,000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14,000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16,000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20,000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24,000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30,000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5492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Length</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442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478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498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535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568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610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5937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Beam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65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69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72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77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81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86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5921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Draft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26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29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30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33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35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38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593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Hourly Cost at Sea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453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516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564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664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760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900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593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Hourly Cost in Port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367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413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448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523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595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701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solidFill>
                      <a:schemeClr val="folHlink"/>
                    </a:solidFill>
                  </a:tcPr>
                </a:tc>
              </a:tr>
            </a:tbl>
          </a:graphicData>
        </a:graphic>
      </p:graphicFrame>
      <p:sp>
        <p:nvSpPr>
          <p:cNvPr id="342076" name="Text Box 69"/>
          <p:cNvSpPr txBox="1">
            <a:spLocks noChangeArrowheads="1"/>
          </p:cNvSpPr>
          <p:nvPr/>
        </p:nvSpPr>
        <p:spPr bwMode="auto">
          <a:xfrm>
            <a:off x="1295400" y="5257800"/>
            <a:ext cx="6858000" cy="498475"/>
          </a:xfrm>
          <a:prstGeom prst="rect">
            <a:avLst/>
          </a:prstGeom>
          <a:noFill/>
          <a:ln w="9525" cap="sq">
            <a:solidFill>
              <a:schemeClr val="tx1"/>
            </a:solidFill>
            <a:miter lim="800000"/>
            <a:headEnd type="none" w="sm" len="sm"/>
            <a:tailEnd type="none" w="sm" len="sm"/>
          </a:ln>
        </p:spPr>
        <p:txBody>
          <a:bodyPr>
            <a:spAutoFit/>
          </a:bodyPr>
          <a:lstStyle/>
          <a:p>
            <a:pPr>
              <a:spcBef>
                <a:spcPct val="50000"/>
              </a:spcBef>
            </a:pPr>
            <a:r>
              <a:rPr lang="en-US" sz="1300" b="1">
                <a:latin typeface="Tahoma" pitchFamily="34" charset="0"/>
              </a:rPr>
              <a:t>Note: All measurements in feet; Cost in US $</a:t>
            </a:r>
            <a:br>
              <a:rPr lang="en-US" sz="1300" b="1">
                <a:latin typeface="Tahoma" pitchFamily="34" charset="0"/>
              </a:rPr>
            </a:br>
            <a:r>
              <a:rPr lang="en-US" sz="1300" b="1">
                <a:latin typeface="Tahoma" pitchFamily="34" charset="0"/>
              </a:rPr>
              <a:t>Source: USACE Economic Guidance Memo 00-06, 01 June 2004</a:t>
            </a:r>
          </a:p>
        </p:txBody>
      </p:sp>
      <p:sp>
        <p:nvSpPr>
          <p:cNvPr id="342077" name="Line 70"/>
          <p:cNvSpPr>
            <a:spLocks noChangeShapeType="1"/>
          </p:cNvSpPr>
          <p:nvPr/>
        </p:nvSpPr>
        <p:spPr bwMode="auto">
          <a:xfrm>
            <a:off x="304800" y="2133600"/>
            <a:ext cx="8610600" cy="0"/>
          </a:xfrm>
          <a:prstGeom prst="line">
            <a:avLst/>
          </a:prstGeom>
          <a:noFill/>
          <a:ln w="9525" cap="sq">
            <a:solidFill>
              <a:schemeClr val="tx1"/>
            </a:solidFill>
            <a:round/>
            <a:headEnd type="none" w="sm" len="sm"/>
            <a:tailEnd type="none" w="sm" len="sm"/>
          </a:ln>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woermannexpert"/>
          <p:cNvPicPr>
            <a:picLocks noChangeAspect="1" noChangeArrowheads="1"/>
          </p:cNvPicPr>
          <p:nvPr/>
        </p:nvPicPr>
        <p:blipFill>
          <a:blip r:embed="rId2" cstate="print"/>
          <a:srcRect/>
          <a:stretch>
            <a:fillRect/>
          </a:stretch>
        </p:blipFill>
        <p:spPr bwMode="auto">
          <a:xfrm>
            <a:off x="533400" y="228600"/>
            <a:ext cx="3778250" cy="2527300"/>
          </a:xfrm>
          <a:prstGeom prst="rect">
            <a:avLst/>
          </a:prstGeom>
          <a:noFill/>
          <a:ln w="9525">
            <a:solidFill>
              <a:srgbClr val="000000"/>
            </a:solidFill>
            <a:miter lim="800000"/>
            <a:headEnd/>
            <a:tailEnd/>
          </a:ln>
        </p:spPr>
      </p:pic>
      <p:pic>
        <p:nvPicPr>
          <p:cNvPr id="343042" name="Picture 3" descr="kutai"/>
          <p:cNvPicPr>
            <a:picLocks noChangeAspect="1" noChangeArrowheads="1"/>
          </p:cNvPicPr>
          <p:nvPr/>
        </p:nvPicPr>
        <p:blipFill>
          <a:blip r:embed="rId3" cstate="print"/>
          <a:srcRect/>
          <a:stretch>
            <a:fillRect/>
          </a:stretch>
        </p:blipFill>
        <p:spPr bwMode="auto">
          <a:xfrm>
            <a:off x="4876800" y="228600"/>
            <a:ext cx="3810000" cy="2500313"/>
          </a:xfrm>
          <a:prstGeom prst="rect">
            <a:avLst/>
          </a:prstGeom>
          <a:noFill/>
          <a:ln w="9525">
            <a:solidFill>
              <a:srgbClr val="000000"/>
            </a:solidFill>
            <a:miter lim="800000"/>
            <a:headEnd/>
            <a:tailEnd/>
          </a:ln>
        </p:spPr>
      </p:pic>
      <p:pic>
        <p:nvPicPr>
          <p:cNvPr id="343043" name="Picture 4" descr="pyotr aleynikov"/>
          <p:cNvPicPr>
            <a:picLocks noChangeAspect="1" noChangeArrowheads="1"/>
          </p:cNvPicPr>
          <p:nvPr/>
        </p:nvPicPr>
        <p:blipFill>
          <a:blip r:embed="rId4" cstate="print"/>
          <a:srcRect/>
          <a:stretch>
            <a:fillRect/>
          </a:stretch>
        </p:blipFill>
        <p:spPr bwMode="auto">
          <a:xfrm>
            <a:off x="4876800" y="3048000"/>
            <a:ext cx="3810000" cy="2697163"/>
          </a:xfrm>
          <a:prstGeom prst="rect">
            <a:avLst/>
          </a:prstGeom>
          <a:noFill/>
          <a:ln w="9525">
            <a:solidFill>
              <a:srgbClr val="000000"/>
            </a:solidFill>
            <a:miter lim="800000"/>
            <a:headEnd/>
            <a:tailEnd/>
          </a:ln>
        </p:spPr>
      </p:pic>
      <p:pic>
        <p:nvPicPr>
          <p:cNvPr id="343044" name="Picture 5" descr="Al Rayyan"/>
          <p:cNvPicPr>
            <a:picLocks noChangeAspect="1" noChangeArrowheads="1"/>
          </p:cNvPicPr>
          <p:nvPr/>
        </p:nvPicPr>
        <p:blipFill>
          <a:blip r:embed="rId5" cstate="print"/>
          <a:srcRect/>
          <a:stretch>
            <a:fillRect/>
          </a:stretch>
        </p:blipFill>
        <p:spPr bwMode="auto">
          <a:xfrm>
            <a:off x="533400" y="3124200"/>
            <a:ext cx="3733800" cy="2516188"/>
          </a:xfrm>
          <a:prstGeom prst="rect">
            <a:avLst/>
          </a:prstGeom>
          <a:noFill/>
          <a:ln w="9525">
            <a:solidFill>
              <a:srgbClr val="000000"/>
            </a:solidFill>
            <a:miter lim="800000"/>
            <a:headEnd/>
            <a:tailEnd/>
          </a:ln>
        </p:spPr>
      </p:pic>
      <p:sp>
        <p:nvSpPr>
          <p:cNvPr id="343045" name="Rectangle 6"/>
          <p:cNvSpPr>
            <a:spLocks noChangeArrowheads="1"/>
          </p:cNvSpPr>
          <p:nvPr/>
        </p:nvSpPr>
        <p:spPr bwMode="auto">
          <a:xfrm>
            <a:off x="1828800" y="5943600"/>
            <a:ext cx="3810000" cy="685800"/>
          </a:xfrm>
          <a:prstGeom prst="rect">
            <a:avLst/>
          </a:prstGeom>
          <a:solidFill>
            <a:srgbClr val="FFFF99"/>
          </a:solidFill>
          <a:ln w="12700" cap="sq">
            <a:solidFill>
              <a:schemeClr val="tx1"/>
            </a:solidFill>
            <a:miter lim="800000"/>
            <a:headEnd type="none" w="sm" len="sm"/>
            <a:tailEnd type="none" w="sm" len="sm"/>
          </a:ln>
        </p:spPr>
        <p:txBody>
          <a:bodyPr wrap="none" anchor="ctr"/>
          <a:lstStyle/>
          <a:p>
            <a:endParaRPr lang="en-US"/>
          </a:p>
        </p:txBody>
      </p:sp>
      <p:sp>
        <p:nvSpPr>
          <p:cNvPr id="343046" name="Text Box 7"/>
          <p:cNvSpPr txBox="1">
            <a:spLocks noChangeArrowheads="1"/>
          </p:cNvSpPr>
          <p:nvPr/>
        </p:nvSpPr>
        <p:spPr bwMode="auto">
          <a:xfrm>
            <a:off x="1524000" y="6019800"/>
            <a:ext cx="4419600" cy="579438"/>
          </a:xfrm>
          <a:prstGeom prst="rect">
            <a:avLst/>
          </a:prstGeom>
          <a:noFill/>
          <a:ln w="12700" cap="sq">
            <a:noFill/>
            <a:miter lim="800000"/>
            <a:headEnd type="none" w="sm" len="sm"/>
            <a:tailEnd type="none" w="sm" len="sm"/>
          </a:ln>
        </p:spPr>
        <p:txBody>
          <a:bodyPr>
            <a:spAutoFit/>
          </a:bodyPr>
          <a:lstStyle/>
          <a:p>
            <a:pPr algn="ctr">
              <a:spcBef>
                <a:spcPct val="50000"/>
              </a:spcBef>
            </a:pPr>
            <a:r>
              <a:rPr lang="en-US" sz="3200" b="1">
                <a:latin typeface="Tahoma" pitchFamily="34" charset="0"/>
              </a:rPr>
              <a:t>General Cargo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Text Box 2"/>
          <p:cNvSpPr txBox="1">
            <a:spLocks noChangeArrowheads="1"/>
          </p:cNvSpPr>
          <p:nvPr/>
        </p:nvSpPr>
        <p:spPr bwMode="auto">
          <a:xfrm>
            <a:off x="1295400" y="5791200"/>
            <a:ext cx="7239000" cy="588963"/>
          </a:xfrm>
          <a:prstGeom prst="rect">
            <a:avLst/>
          </a:prstGeom>
          <a:solidFill>
            <a:srgbClr val="FFFF99"/>
          </a:solidFill>
          <a:ln w="9525" cap="sq">
            <a:solidFill>
              <a:schemeClr val="tx1"/>
            </a:solidFill>
            <a:miter lim="800000"/>
            <a:headEnd type="none" w="sm" len="sm"/>
            <a:tailEnd type="none" w="sm" len="sm"/>
          </a:ln>
        </p:spPr>
        <p:txBody>
          <a:bodyPr>
            <a:spAutoFit/>
          </a:bodyPr>
          <a:lstStyle/>
          <a:p>
            <a:pPr algn="ctr">
              <a:spcBef>
                <a:spcPct val="50000"/>
              </a:spcBef>
            </a:pPr>
            <a:r>
              <a:rPr lang="en-US" sz="3200" b="1">
                <a:latin typeface="Tahoma" pitchFamily="34" charset="0"/>
              </a:rPr>
              <a:t>Pure Car Truck Carrier (PCTC)</a:t>
            </a:r>
          </a:p>
        </p:txBody>
      </p:sp>
      <p:pic>
        <p:nvPicPr>
          <p:cNvPr id="344066" name="Picture 3" descr="Stern Car Carrier"/>
          <p:cNvPicPr>
            <a:picLocks noChangeAspect="1" noChangeArrowheads="1"/>
          </p:cNvPicPr>
          <p:nvPr/>
        </p:nvPicPr>
        <p:blipFill>
          <a:blip r:embed="rId2" cstate="print"/>
          <a:srcRect/>
          <a:stretch>
            <a:fillRect/>
          </a:stretch>
        </p:blipFill>
        <p:spPr bwMode="auto">
          <a:xfrm>
            <a:off x="457200" y="381000"/>
            <a:ext cx="4038600" cy="2524125"/>
          </a:xfrm>
          <a:prstGeom prst="rect">
            <a:avLst/>
          </a:prstGeom>
          <a:noFill/>
          <a:ln w="9525">
            <a:solidFill>
              <a:srgbClr val="000000"/>
            </a:solidFill>
            <a:miter lim="800000"/>
            <a:headEnd/>
            <a:tailEnd/>
          </a:ln>
        </p:spPr>
      </p:pic>
      <p:pic>
        <p:nvPicPr>
          <p:cNvPr id="344067" name="Picture 4" descr="Asirat"/>
          <p:cNvPicPr>
            <a:picLocks noChangeAspect="1" noChangeArrowheads="1"/>
          </p:cNvPicPr>
          <p:nvPr/>
        </p:nvPicPr>
        <p:blipFill>
          <a:blip r:embed="rId3" cstate="print"/>
          <a:srcRect/>
          <a:stretch>
            <a:fillRect/>
          </a:stretch>
        </p:blipFill>
        <p:spPr bwMode="auto">
          <a:xfrm>
            <a:off x="4800600" y="381000"/>
            <a:ext cx="3924300" cy="2551113"/>
          </a:xfrm>
          <a:prstGeom prst="rect">
            <a:avLst/>
          </a:prstGeom>
          <a:noFill/>
          <a:ln w="9525">
            <a:solidFill>
              <a:srgbClr val="000000"/>
            </a:solidFill>
            <a:miter lim="800000"/>
            <a:headEnd/>
            <a:tailEnd/>
          </a:ln>
        </p:spPr>
      </p:pic>
      <p:pic>
        <p:nvPicPr>
          <p:cNvPr id="344068" name="Picture 5" descr="MV Takasago"/>
          <p:cNvPicPr>
            <a:picLocks noChangeAspect="1" noChangeArrowheads="1"/>
          </p:cNvPicPr>
          <p:nvPr/>
        </p:nvPicPr>
        <p:blipFill>
          <a:blip r:embed="rId4" cstate="print"/>
          <a:srcRect/>
          <a:stretch>
            <a:fillRect/>
          </a:stretch>
        </p:blipFill>
        <p:spPr bwMode="auto">
          <a:xfrm>
            <a:off x="533400" y="3505200"/>
            <a:ext cx="2819400" cy="2108200"/>
          </a:xfrm>
          <a:prstGeom prst="rect">
            <a:avLst/>
          </a:prstGeom>
          <a:noFill/>
          <a:ln w="9525">
            <a:solidFill>
              <a:srgbClr val="000000"/>
            </a:solidFill>
            <a:miter lim="800000"/>
            <a:headEnd/>
            <a:tailEnd/>
          </a:ln>
        </p:spPr>
      </p:pic>
      <p:pic>
        <p:nvPicPr>
          <p:cNvPr id="344069" name="Picture 6" descr="ToyotaCarCarrier-Long Beach"/>
          <p:cNvPicPr>
            <a:picLocks noChangeAspect="1" noChangeArrowheads="1"/>
          </p:cNvPicPr>
          <p:nvPr/>
        </p:nvPicPr>
        <p:blipFill>
          <a:blip r:embed="rId5" cstate="print"/>
          <a:srcRect/>
          <a:stretch>
            <a:fillRect/>
          </a:stretch>
        </p:blipFill>
        <p:spPr bwMode="auto">
          <a:xfrm>
            <a:off x="5638800" y="3505200"/>
            <a:ext cx="3124200" cy="2106613"/>
          </a:xfrm>
          <a:prstGeom prst="rect">
            <a:avLst/>
          </a:prstGeom>
          <a:noFill/>
          <a:ln w="9525">
            <a:solidFill>
              <a:srgbClr val="000000"/>
            </a:solidFill>
            <a:miter lim="800000"/>
            <a:headEnd/>
            <a:tailEnd/>
          </a:ln>
        </p:spPr>
      </p:pic>
      <p:pic>
        <p:nvPicPr>
          <p:cNvPr id="344070" name="Picture 7" descr="sea suv Jacksonville"/>
          <p:cNvPicPr>
            <a:picLocks noChangeAspect="1" noChangeArrowheads="1"/>
          </p:cNvPicPr>
          <p:nvPr/>
        </p:nvPicPr>
        <p:blipFill>
          <a:blip r:embed="rId6" cstate="print"/>
          <a:srcRect/>
          <a:stretch>
            <a:fillRect/>
          </a:stretch>
        </p:blipFill>
        <p:spPr bwMode="auto">
          <a:xfrm>
            <a:off x="3657600" y="3124200"/>
            <a:ext cx="1609725" cy="243840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2"/>
          <p:cNvSpPr>
            <a:spLocks noChangeArrowheads="1"/>
          </p:cNvSpPr>
          <p:nvPr/>
        </p:nvSpPr>
        <p:spPr bwMode="auto">
          <a:xfrm>
            <a:off x="1371600" y="5715000"/>
            <a:ext cx="6477000" cy="762000"/>
          </a:xfrm>
          <a:prstGeom prst="rect">
            <a:avLst/>
          </a:prstGeom>
          <a:solidFill>
            <a:srgbClr val="FFFF99"/>
          </a:solidFill>
          <a:ln w="12700" cap="sq">
            <a:solidFill>
              <a:schemeClr val="tx1"/>
            </a:solidFill>
            <a:miter lim="800000"/>
            <a:headEnd type="none" w="sm" len="sm"/>
            <a:tailEnd type="none" w="sm" len="sm"/>
          </a:ln>
        </p:spPr>
        <p:txBody>
          <a:bodyPr wrap="none" anchor="ctr"/>
          <a:lstStyle/>
          <a:p>
            <a:endParaRPr lang="en-US"/>
          </a:p>
        </p:txBody>
      </p:sp>
      <p:pic>
        <p:nvPicPr>
          <p:cNvPr id="345090" name="Picture 3" descr="Slide36"/>
          <p:cNvPicPr>
            <a:picLocks noChangeAspect="1" noChangeArrowheads="1"/>
          </p:cNvPicPr>
          <p:nvPr/>
        </p:nvPicPr>
        <p:blipFill>
          <a:blip r:embed="rId2" cstate="print"/>
          <a:srcRect/>
          <a:stretch>
            <a:fillRect/>
          </a:stretch>
        </p:blipFill>
        <p:spPr bwMode="auto">
          <a:xfrm>
            <a:off x="609600" y="304800"/>
            <a:ext cx="3657600" cy="2435225"/>
          </a:xfrm>
          <a:prstGeom prst="rect">
            <a:avLst/>
          </a:prstGeom>
          <a:noFill/>
          <a:ln w="9525">
            <a:solidFill>
              <a:srgbClr val="000000"/>
            </a:solidFill>
            <a:miter lim="800000"/>
            <a:headEnd/>
            <a:tailEnd/>
          </a:ln>
        </p:spPr>
      </p:pic>
      <p:pic>
        <p:nvPicPr>
          <p:cNvPr id="345091" name="Picture 4" descr="Tank"/>
          <p:cNvPicPr>
            <a:picLocks noChangeAspect="1" noChangeArrowheads="1"/>
          </p:cNvPicPr>
          <p:nvPr/>
        </p:nvPicPr>
        <p:blipFill>
          <a:blip r:embed="rId3" cstate="print"/>
          <a:srcRect/>
          <a:stretch>
            <a:fillRect/>
          </a:stretch>
        </p:blipFill>
        <p:spPr bwMode="auto">
          <a:xfrm>
            <a:off x="4724400" y="304800"/>
            <a:ext cx="3886200" cy="2478088"/>
          </a:xfrm>
          <a:prstGeom prst="rect">
            <a:avLst/>
          </a:prstGeom>
          <a:noFill/>
          <a:ln w="9525">
            <a:solidFill>
              <a:srgbClr val="000000"/>
            </a:solidFill>
            <a:miter lim="800000"/>
            <a:headEnd/>
            <a:tailEnd/>
          </a:ln>
        </p:spPr>
      </p:pic>
      <p:pic>
        <p:nvPicPr>
          <p:cNvPr id="345092" name="Picture 5" descr="Army Truck"/>
          <p:cNvPicPr>
            <a:picLocks noChangeAspect="1" noChangeArrowheads="1"/>
          </p:cNvPicPr>
          <p:nvPr/>
        </p:nvPicPr>
        <p:blipFill>
          <a:blip r:embed="rId4" cstate="print"/>
          <a:srcRect/>
          <a:stretch>
            <a:fillRect/>
          </a:stretch>
        </p:blipFill>
        <p:spPr bwMode="auto">
          <a:xfrm>
            <a:off x="4724400" y="3124200"/>
            <a:ext cx="3886200" cy="2487613"/>
          </a:xfrm>
          <a:prstGeom prst="rect">
            <a:avLst/>
          </a:prstGeom>
          <a:noFill/>
          <a:ln w="9525">
            <a:solidFill>
              <a:srgbClr val="000000"/>
            </a:solidFill>
            <a:miter lim="800000"/>
            <a:headEnd/>
            <a:tailEnd/>
          </a:ln>
        </p:spPr>
      </p:pic>
      <p:pic>
        <p:nvPicPr>
          <p:cNvPr id="345093" name="Picture 6" descr="lowering ramp"/>
          <p:cNvPicPr>
            <a:picLocks noChangeAspect="1" noChangeArrowheads="1"/>
          </p:cNvPicPr>
          <p:nvPr/>
        </p:nvPicPr>
        <p:blipFill>
          <a:blip r:embed="rId5" cstate="print"/>
          <a:srcRect/>
          <a:stretch>
            <a:fillRect/>
          </a:stretch>
        </p:blipFill>
        <p:spPr bwMode="auto">
          <a:xfrm>
            <a:off x="609600" y="3124200"/>
            <a:ext cx="3657600" cy="2438400"/>
          </a:xfrm>
          <a:prstGeom prst="rect">
            <a:avLst/>
          </a:prstGeom>
          <a:noFill/>
          <a:ln w="9525">
            <a:solidFill>
              <a:srgbClr val="000000"/>
            </a:solidFill>
            <a:miter lim="800000"/>
            <a:headEnd/>
            <a:tailEnd/>
          </a:ln>
        </p:spPr>
      </p:pic>
      <p:sp>
        <p:nvSpPr>
          <p:cNvPr id="345094" name="Text Box 7"/>
          <p:cNvSpPr txBox="1">
            <a:spLocks noChangeArrowheads="1"/>
          </p:cNvSpPr>
          <p:nvPr/>
        </p:nvSpPr>
        <p:spPr bwMode="auto">
          <a:xfrm>
            <a:off x="381000" y="5791200"/>
            <a:ext cx="8763000" cy="579438"/>
          </a:xfrm>
          <a:prstGeom prst="rect">
            <a:avLst/>
          </a:prstGeom>
          <a:noFill/>
          <a:ln w="12700" cap="sq">
            <a:noFill/>
            <a:miter lim="800000"/>
            <a:headEnd type="none" w="sm" len="sm"/>
            <a:tailEnd type="none" w="sm" len="sm"/>
          </a:ln>
        </p:spPr>
        <p:txBody>
          <a:bodyPr>
            <a:spAutoFit/>
          </a:bodyPr>
          <a:lstStyle/>
          <a:p>
            <a:pPr algn="ctr">
              <a:spcBef>
                <a:spcPct val="50000"/>
              </a:spcBef>
            </a:pPr>
            <a:r>
              <a:rPr lang="en-US" sz="3200" b="1">
                <a:latin typeface="Tahoma" pitchFamily="34" charset="0"/>
              </a:rPr>
              <a:t>Roll On/Roll Off (Ro/Ro)</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descr="tugload"/>
          <p:cNvPicPr>
            <a:picLocks noChangeAspect="1" noChangeArrowheads="1"/>
          </p:cNvPicPr>
          <p:nvPr/>
        </p:nvPicPr>
        <p:blipFill>
          <a:blip r:embed="rId2" cstate="print"/>
          <a:srcRect/>
          <a:stretch>
            <a:fillRect/>
          </a:stretch>
        </p:blipFill>
        <p:spPr bwMode="auto">
          <a:xfrm>
            <a:off x="457200" y="228600"/>
            <a:ext cx="2543175" cy="3124200"/>
          </a:xfrm>
          <a:prstGeom prst="rect">
            <a:avLst/>
          </a:prstGeom>
          <a:noFill/>
          <a:ln w="9525">
            <a:solidFill>
              <a:srgbClr val="000000"/>
            </a:solidFill>
            <a:miter lim="800000"/>
            <a:headEnd/>
            <a:tailEnd/>
          </a:ln>
        </p:spPr>
      </p:pic>
      <p:pic>
        <p:nvPicPr>
          <p:cNvPr id="346114" name="Picture 3" descr="SS Cape Florida"/>
          <p:cNvPicPr>
            <a:picLocks noChangeAspect="1" noChangeArrowheads="1"/>
          </p:cNvPicPr>
          <p:nvPr/>
        </p:nvPicPr>
        <p:blipFill>
          <a:blip r:embed="rId3" cstate="print"/>
          <a:srcRect/>
          <a:stretch>
            <a:fillRect/>
          </a:stretch>
        </p:blipFill>
        <p:spPr bwMode="auto">
          <a:xfrm>
            <a:off x="1447800" y="3657600"/>
            <a:ext cx="6248400" cy="2557463"/>
          </a:xfrm>
          <a:prstGeom prst="rect">
            <a:avLst/>
          </a:prstGeom>
          <a:noFill/>
          <a:ln w="9525">
            <a:solidFill>
              <a:srgbClr val="000000"/>
            </a:solidFill>
            <a:miter lim="800000"/>
            <a:headEnd/>
            <a:tailEnd/>
          </a:ln>
        </p:spPr>
      </p:pic>
      <p:pic>
        <p:nvPicPr>
          <p:cNvPr id="346115" name="Picture 4" descr="SS Cape May"/>
          <p:cNvPicPr>
            <a:picLocks noChangeAspect="1" noChangeArrowheads="1"/>
          </p:cNvPicPr>
          <p:nvPr/>
        </p:nvPicPr>
        <p:blipFill>
          <a:blip r:embed="rId4" cstate="print"/>
          <a:srcRect/>
          <a:stretch>
            <a:fillRect/>
          </a:stretch>
        </p:blipFill>
        <p:spPr bwMode="auto">
          <a:xfrm>
            <a:off x="3276600" y="1066800"/>
            <a:ext cx="2819400" cy="1501775"/>
          </a:xfrm>
          <a:prstGeom prst="rect">
            <a:avLst/>
          </a:prstGeom>
          <a:noFill/>
          <a:ln w="9525">
            <a:solidFill>
              <a:srgbClr val="000000"/>
            </a:solidFill>
            <a:miter lim="800000"/>
            <a:headEnd/>
            <a:tailEnd/>
          </a:ln>
        </p:spPr>
      </p:pic>
      <p:pic>
        <p:nvPicPr>
          <p:cNvPr id="346116" name="Picture 5" descr="Slide48"/>
          <p:cNvPicPr>
            <a:picLocks noChangeAspect="1" noChangeArrowheads="1"/>
          </p:cNvPicPr>
          <p:nvPr/>
        </p:nvPicPr>
        <p:blipFill>
          <a:blip r:embed="rId5" cstate="print"/>
          <a:srcRect/>
          <a:stretch>
            <a:fillRect/>
          </a:stretch>
        </p:blipFill>
        <p:spPr bwMode="auto">
          <a:xfrm>
            <a:off x="6400800" y="381000"/>
            <a:ext cx="2168525" cy="3124200"/>
          </a:xfrm>
          <a:prstGeom prst="rect">
            <a:avLst/>
          </a:prstGeom>
          <a:noFill/>
          <a:ln w="9525">
            <a:solidFill>
              <a:srgbClr val="000000"/>
            </a:solidFill>
            <a:miter lim="800000"/>
            <a:headEnd/>
            <a:tailEnd/>
          </a:ln>
        </p:spPr>
      </p:pic>
      <p:sp>
        <p:nvSpPr>
          <p:cNvPr id="346117" name="Text Box 6"/>
          <p:cNvSpPr txBox="1">
            <a:spLocks noChangeArrowheads="1"/>
          </p:cNvSpPr>
          <p:nvPr/>
        </p:nvSpPr>
        <p:spPr bwMode="auto">
          <a:xfrm>
            <a:off x="1219200" y="5791200"/>
            <a:ext cx="6705600" cy="588963"/>
          </a:xfrm>
          <a:prstGeom prst="rect">
            <a:avLst/>
          </a:prstGeom>
          <a:solidFill>
            <a:srgbClr val="FFFF99"/>
          </a:solidFill>
          <a:ln w="9525" cap="sq">
            <a:solidFill>
              <a:schemeClr val="tx1"/>
            </a:solidFill>
            <a:miter lim="800000"/>
            <a:headEnd type="none" w="sm" len="sm"/>
            <a:tailEnd type="none" w="sm" len="sm"/>
          </a:ln>
        </p:spPr>
        <p:txBody>
          <a:bodyPr>
            <a:spAutoFit/>
          </a:bodyPr>
          <a:lstStyle/>
          <a:p>
            <a:pPr algn="ctr">
              <a:spcBef>
                <a:spcPct val="50000"/>
              </a:spcBef>
            </a:pPr>
            <a:r>
              <a:rPr lang="en-US" sz="3200" b="1">
                <a:latin typeface="Tahoma" pitchFamily="34" charset="0"/>
              </a:rPr>
              <a:t>Lighter Aboard Ship (LASH)</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609600" y="2819400"/>
            <a:ext cx="3810000" cy="457200"/>
          </a:xfrm>
          <a:prstGeom prst="rect">
            <a:avLst/>
          </a:prstGeom>
          <a:solidFill>
            <a:srgbClr val="FFFF99"/>
          </a:solidFill>
          <a:ln w="12700" cap="sq">
            <a:solidFill>
              <a:schemeClr val="tx1"/>
            </a:solidFill>
            <a:miter lim="800000"/>
            <a:headEnd type="none" w="sm" len="sm"/>
            <a:tailEnd type="none" w="sm" len="sm"/>
          </a:ln>
        </p:spPr>
        <p:txBody>
          <a:bodyPr wrap="none" anchor="ctr"/>
          <a:lstStyle/>
          <a:p>
            <a:endParaRPr lang="en-US"/>
          </a:p>
        </p:txBody>
      </p:sp>
      <p:sp>
        <p:nvSpPr>
          <p:cNvPr id="347138" name="Text Box 3"/>
          <p:cNvSpPr txBox="1">
            <a:spLocks noChangeArrowheads="1"/>
          </p:cNvSpPr>
          <p:nvPr/>
        </p:nvSpPr>
        <p:spPr bwMode="auto">
          <a:xfrm>
            <a:off x="457200" y="2819400"/>
            <a:ext cx="4114800" cy="457200"/>
          </a:xfrm>
          <a:prstGeom prst="rect">
            <a:avLst/>
          </a:prstGeom>
          <a:noFill/>
          <a:ln w="12700" cap="sq">
            <a:noFill/>
            <a:miter lim="800000"/>
            <a:headEnd type="none" w="sm" len="sm"/>
            <a:tailEnd type="none" w="sm" len="sm"/>
          </a:ln>
        </p:spPr>
        <p:txBody>
          <a:bodyPr>
            <a:spAutoFit/>
          </a:bodyPr>
          <a:lstStyle/>
          <a:p>
            <a:pPr algn="ctr">
              <a:spcBef>
                <a:spcPct val="50000"/>
              </a:spcBef>
            </a:pPr>
            <a:r>
              <a:rPr lang="en-US" sz="2400" b="1">
                <a:latin typeface="Tahoma" pitchFamily="34" charset="0"/>
              </a:rPr>
              <a:t>Lift On/Lift Off (LO/LO)</a:t>
            </a:r>
          </a:p>
        </p:txBody>
      </p:sp>
      <p:sp>
        <p:nvSpPr>
          <p:cNvPr id="347139" name="Rectangle 4"/>
          <p:cNvSpPr>
            <a:spLocks noChangeArrowheads="1"/>
          </p:cNvSpPr>
          <p:nvPr/>
        </p:nvSpPr>
        <p:spPr bwMode="auto">
          <a:xfrm>
            <a:off x="533400" y="5562600"/>
            <a:ext cx="2133600" cy="457200"/>
          </a:xfrm>
          <a:prstGeom prst="rect">
            <a:avLst/>
          </a:prstGeom>
          <a:solidFill>
            <a:srgbClr val="FFFF99"/>
          </a:solidFill>
          <a:ln w="12700" cap="sq">
            <a:solidFill>
              <a:schemeClr val="tx1"/>
            </a:solidFill>
            <a:miter lim="800000"/>
            <a:headEnd type="none" w="sm" len="sm"/>
            <a:tailEnd type="none" w="sm" len="sm"/>
          </a:ln>
        </p:spPr>
        <p:txBody>
          <a:bodyPr wrap="none" anchor="ctr"/>
          <a:lstStyle/>
          <a:p>
            <a:endParaRPr lang="en-US"/>
          </a:p>
        </p:txBody>
      </p:sp>
      <p:sp>
        <p:nvSpPr>
          <p:cNvPr id="347140" name="Text Box 5"/>
          <p:cNvSpPr txBox="1">
            <a:spLocks noChangeArrowheads="1"/>
          </p:cNvSpPr>
          <p:nvPr/>
        </p:nvSpPr>
        <p:spPr bwMode="auto">
          <a:xfrm>
            <a:off x="-457200" y="5562600"/>
            <a:ext cx="4114800" cy="457200"/>
          </a:xfrm>
          <a:prstGeom prst="rect">
            <a:avLst/>
          </a:prstGeom>
          <a:noFill/>
          <a:ln w="12700" cap="sq">
            <a:noFill/>
            <a:miter lim="800000"/>
            <a:headEnd type="none" w="sm" len="sm"/>
            <a:tailEnd type="none" w="sm" len="sm"/>
          </a:ln>
        </p:spPr>
        <p:txBody>
          <a:bodyPr>
            <a:spAutoFit/>
          </a:bodyPr>
          <a:lstStyle/>
          <a:p>
            <a:pPr algn="ctr">
              <a:spcBef>
                <a:spcPct val="50000"/>
              </a:spcBef>
            </a:pPr>
            <a:r>
              <a:rPr lang="en-US" sz="2400" b="1">
                <a:latin typeface="Tahoma" pitchFamily="34" charset="0"/>
              </a:rPr>
              <a:t>Heavy Lifters</a:t>
            </a:r>
          </a:p>
        </p:txBody>
      </p:sp>
      <p:pic>
        <p:nvPicPr>
          <p:cNvPr id="347141" name="Picture 6" descr="MM Strong Virginia"/>
          <p:cNvPicPr>
            <a:picLocks noChangeAspect="1" noChangeArrowheads="1"/>
          </p:cNvPicPr>
          <p:nvPr/>
        </p:nvPicPr>
        <p:blipFill>
          <a:blip r:embed="rId2" cstate="print"/>
          <a:srcRect/>
          <a:stretch>
            <a:fillRect/>
          </a:stretch>
        </p:blipFill>
        <p:spPr bwMode="auto">
          <a:xfrm>
            <a:off x="609600" y="304800"/>
            <a:ext cx="3810000" cy="2552700"/>
          </a:xfrm>
          <a:prstGeom prst="rect">
            <a:avLst/>
          </a:prstGeom>
          <a:noFill/>
          <a:ln w="9525">
            <a:solidFill>
              <a:srgbClr val="000000"/>
            </a:solidFill>
            <a:miter lim="800000"/>
            <a:headEnd/>
            <a:tailEnd/>
          </a:ln>
        </p:spPr>
      </p:pic>
      <p:pic>
        <p:nvPicPr>
          <p:cNvPr id="347142" name="Picture 7" descr="MV American Cormorant"/>
          <p:cNvPicPr>
            <a:picLocks noChangeAspect="1" noChangeArrowheads="1"/>
          </p:cNvPicPr>
          <p:nvPr/>
        </p:nvPicPr>
        <p:blipFill>
          <a:blip r:embed="rId3" cstate="print"/>
          <a:srcRect/>
          <a:stretch>
            <a:fillRect/>
          </a:stretch>
        </p:blipFill>
        <p:spPr bwMode="auto">
          <a:xfrm>
            <a:off x="5105400" y="304800"/>
            <a:ext cx="3657600" cy="2552700"/>
          </a:xfrm>
          <a:prstGeom prst="rect">
            <a:avLst/>
          </a:prstGeom>
          <a:noFill/>
          <a:ln w="9525">
            <a:solidFill>
              <a:srgbClr val="000000"/>
            </a:solidFill>
            <a:miter lim="800000"/>
            <a:headEnd/>
            <a:tailEnd/>
          </a:ln>
        </p:spPr>
      </p:pic>
      <p:pic>
        <p:nvPicPr>
          <p:cNvPr id="347143" name="Picture 8" descr="stanislav yudin"/>
          <p:cNvPicPr>
            <a:picLocks noChangeAspect="1" noChangeArrowheads="1"/>
          </p:cNvPicPr>
          <p:nvPr/>
        </p:nvPicPr>
        <p:blipFill>
          <a:blip r:embed="rId4" cstate="print"/>
          <a:srcRect/>
          <a:stretch>
            <a:fillRect/>
          </a:stretch>
        </p:blipFill>
        <p:spPr bwMode="auto">
          <a:xfrm>
            <a:off x="304800" y="3581400"/>
            <a:ext cx="2819400" cy="1885950"/>
          </a:xfrm>
          <a:prstGeom prst="rect">
            <a:avLst/>
          </a:prstGeom>
          <a:noFill/>
          <a:ln w="9525">
            <a:solidFill>
              <a:srgbClr val="000000"/>
            </a:solidFill>
            <a:miter lim="800000"/>
            <a:headEnd/>
            <a:tailEnd/>
          </a:ln>
        </p:spPr>
      </p:pic>
      <p:pic>
        <p:nvPicPr>
          <p:cNvPr id="347144" name="Picture 9" descr="Slide38"/>
          <p:cNvPicPr>
            <a:picLocks noChangeAspect="1" noChangeArrowheads="1"/>
          </p:cNvPicPr>
          <p:nvPr/>
        </p:nvPicPr>
        <p:blipFill>
          <a:blip r:embed="rId5" cstate="print"/>
          <a:srcRect/>
          <a:stretch>
            <a:fillRect/>
          </a:stretch>
        </p:blipFill>
        <p:spPr bwMode="auto">
          <a:xfrm>
            <a:off x="6629400" y="3200400"/>
            <a:ext cx="1903413" cy="2667000"/>
          </a:xfrm>
          <a:prstGeom prst="rect">
            <a:avLst/>
          </a:prstGeom>
          <a:noFill/>
          <a:ln w="9525">
            <a:solidFill>
              <a:srgbClr val="000000"/>
            </a:solidFill>
            <a:miter lim="800000"/>
            <a:headEnd/>
            <a:tailEnd/>
          </a:ln>
        </p:spPr>
      </p:pic>
      <p:pic>
        <p:nvPicPr>
          <p:cNvPr id="347145" name="Picture 10" descr="Slide39"/>
          <p:cNvPicPr>
            <a:picLocks noChangeAspect="1" noChangeArrowheads="1"/>
          </p:cNvPicPr>
          <p:nvPr/>
        </p:nvPicPr>
        <p:blipFill>
          <a:blip r:embed="rId6" cstate="print"/>
          <a:srcRect/>
          <a:stretch>
            <a:fillRect/>
          </a:stretch>
        </p:blipFill>
        <p:spPr bwMode="auto">
          <a:xfrm>
            <a:off x="3429000" y="3581400"/>
            <a:ext cx="2971800" cy="1878013"/>
          </a:xfrm>
          <a:prstGeom prst="rect">
            <a:avLst/>
          </a:prstGeom>
          <a:noFill/>
          <a:ln w="9525">
            <a:solidFill>
              <a:srgbClr val="000000"/>
            </a:solidFill>
            <a:miter lim="800000"/>
            <a:headEnd/>
            <a:tailEnd/>
          </a:ln>
        </p:spPr>
      </p:pic>
      <p:grpSp>
        <p:nvGrpSpPr>
          <p:cNvPr id="347146" name="Group 11"/>
          <p:cNvGrpSpPr>
            <a:grpSpLocks/>
          </p:cNvGrpSpPr>
          <p:nvPr/>
        </p:nvGrpSpPr>
        <p:grpSpPr bwMode="auto">
          <a:xfrm>
            <a:off x="3581400" y="5562600"/>
            <a:ext cx="2667000" cy="533400"/>
            <a:chOff x="2256" y="3504"/>
            <a:chExt cx="1680" cy="336"/>
          </a:xfrm>
        </p:grpSpPr>
        <p:sp>
          <p:nvSpPr>
            <p:cNvPr id="347153" name="Rectangle 12"/>
            <p:cNvSpPr>
              <a:spLocks noChangeArrowheads="1"/>
            </p:cNvSpPr>
            <p:nvPr/>
          </p:nvSpPr>
          <p:spPr bwMode="auto">
            <a:xfrm>
              <a:off x="2544" y="3504"/>
              <a:ext cx="1104" cy="336"/>
            </a:xfrm>
            <a:prstGeom prst="rect">
              <a:avLst/>
            </a:prstGeom>
            <a:solidFill>
              <a:srgbClr val="FFFF99"/>
            </a:solidFill>
            <a:ln w="12700" cap="sq">
              <a:solidFill>
                <a:schemeClr val="tx1"/>
              </a:solidFill>
              <a:miter lim="800000"/>
              <a:headEnd type="none" w="sm" len="sm"/>
              <a:tailEnd type="none" w="sm" len="sm"/>
            </a:ln>
          </p:spPr>
          <p:txBody>
            <a:bodyPr wrap="none" anchor="ctr"/>
            <a:lstStyle/>
            <a:p>
              <a:endParaRPr lang="en-US"/>
            </a:p>
          </p:txBody>
        </p:sp>
        <p:sp>
          <p:nvSpPr>
            <p:cNvPr id="347154" name="Text Box 13"/>
            <p:cNvSpPr txBox="1">
              <a:spLocks noChangeArrowheads="1"/>
            </p:cNvSpPr>
            <p:nvPr/>
          </p:nvSpPr>
          <p:spPr bwMode="auto">
            <a:xfrm>
              <a:off x="2256" y="3504"/>
              <a:ext cx="1680" cy="288"/>
            </a:xfrm>
            <a:prstGeom prst="rect">
              <a:avLst/>
            </a:prstGeom>
            <a:noFill/>
            <a:ln w="12700" cap="sq">
              <a:noFill/>
              <a:miter lim="800000"/>
              <a:headEnd type="none" w="sm" len="sm"/>
              <a:tailEnd type="none" w="sm" len="sm"/>
            </a:ln>
          </p:spPr>
          <p:txBody>
            <a:bodyPr>
              <a:spAutoFit/>
            </a:bodyPr>
            <a:lstStyle/>
            <a:p>
              <a:pPr algn="ctr">
                <a:spcBef>
                  <a:spcPct val="50000"/>
                </a:spcBef>
              </a:pPr>
              <a:r>
                <a:rPr lang="en-US" sz="2400" b="1">
                  <a:latin typeface="Tahoma" pitchFamily="34" charset="0"/>
                </a:rPr>
                <a:t>Sea Barge</a:t>
              </a:r>
            </a:p>
          </p:txBody>
        </p:sp>
      </p:grpSp>
      <p:grpSp>
        <p:nvGrpSpPr>
          <p:cNvPr id="347147" name="Group 14"/>
          <p:cNvGrpSpPr>
            <a:grpSpLocks/>
          </p:cNvGrpSpPr>
          <p:nvPr/>
        </p:nvGrpSpPr>
        <p:grpSpPr bwMode="auto">
          <a:xfrm>
            <a:off x="5562600" y="5791200"/>
            <a:ext cx="4114800" cy="457200"/>
            <a:chOff x="3504" y="3648"/>
            <a:chExt cx="2592" cy="288"/>
          </a:xfrm>
        </p:grpSpPr>
        <p:sp>
          <p:nvSpPr>
            <p:cNvPr id="347151" name="Rectangle 15"/>
            <p:cNvSpPr>
              <a:spLocks noChangeArrowheads="1"/>
            </p:cNvSpPr>
            <p:nvPr/>
          </p:nvSpPr>
          <p:spPr bwMode="auto">
            <a:xfrm>
              <a:off x="3936" y="3648"/>
              <a:ext cx="1680" cy="288"/>
            </a:xfrm>
            <a:prstGeom prst="rect">
              <a:avLst/>
            </a:prstGeom>
            <a:solidFill>
              <a:srgbClr val="00FFFF"/>
            </a:solidFill>
            <a:ln w="12700" cap="sq">
              <a:solidFill>
                <a:schemeClr val="tx1"/>
              </a:solidFill>
              <a:miter lim="800000"/>
              <a:headEnd type="none" w="sm" len="sm"/>
              <a:tailEnd type="none" w="sm" len="sm"/>
            </a:ln>
          </p:spPr>
          <p:txBody>
            <a:bodyPr wrap="none" anchor="ctr"/>
            <a:lstStyle/>
            <a:p>
              <a:endParaRPr lang="en-US"/>
            </a:p>
          </p:txBody>
        </p:sp>
        <p:sp>
          <p:nvSpPr>
            <p:cNvPr id="347152" name="Text Box 16"/>
            <p:cNvSpPr txBox="1">
              <a:spLocks noChangeArrowheads="1"/>
            </p:cNvSpPr>
            <p:nvPr/>
          </p:nvSpPr>
          <p:spPr bwMode="auto">
            <a:xfrm>
              <a:off x="3504" y="3648"/>
              <a:ext cx="2592" cy="288"/>
            </a:xfrm>
            <a:prstGeom prst="rect">
              <a:avLst/>
            </a:prstGeom>
            <a:noFill/>
            <a:ln w="12700" cap="sq">
              <a:noFill/>
              <a:miter lim="800000"/>
              <a:headEnd type="none" w="sm" len="sm"/>
              <a:tailEnd type="none" w="sm" len="sm"/>
            </a:ln>
          </p:spPr>
          <p:txBody>
            <a:bodyPr>
              <a:spAutoFit/>
            </a:bodyPr>
            <a:lstStyle/>
            <a:p>
              <a:pPr algn="ctr">
                <a:spcBef>
                  <a:spcPct val="50000"/>
                </a:spcBef>
              </a:pPr>
              <a:r>
                <a:rPr lang="en-US" sz="2400" b="1">
                  <a:latin typeface="Tahoma" pitchFamily="34" charset="0"/>
                </a:rPr>
                <a:t>Integrated  Tow</a:t>
              </a:r>
            </a:p>
          </p:txBody>
        </p:sp>
      </p:grpSp>
      <p:grpSp>
        <p:nvGrpSpPr>
          <p:cNvPr id="347148" name="Group 17"/>
          <p:cNvGrpSpPr>
            <a:grpSpLocks/>
          </p:cNvGrpSpPr>
          <p:nvPr/>
        </p:nvGrpSpPr>
        <p:grpSpPr bwMode="auto">
          <a:xfrm>
            <a:off x="4038600" y="228600"/>
            <a:ext cx="4114800" cy="457200"/>
            <a:chOff x="2544" y="144"/>
            <a:chExt cx="2592" cy="288"/>
          </a:xfrm>
        </p:grpSpPr>
        <p:sp>
          <p:nvSpPr>
            <p:cNvPr id="347149" name="Rectangle 18"/>
            <p:cNvSpPr>
              <a:spLocks noChangeArrowheads="1"/>
            </p:cNvSpPr>
            <p:nvPr/>
          </p:nvSpPr>
          <p:spPr bwMode="auto">
            <a:xfrm>
              <a:off x="2880" y="144"/>
              <a:ext cx="1920" cy="288"/>
            </a:xfrm>
            <a:prstGeom prst="rect">
              <a:avLst/>
            </a:prstGeom>
            <a:solidFill>
              <a:srgbClr val="FFFF99"/>
            </a:solidFill>
            <a:ln w="12700" cap="sq">
              <a:solidFill>
                <a:schemeClr val="tx1"/>
              </a:solidFill>
              <a:miter lim="800000"/>
              <a:headEnd type="none" w="sm" len="sm"/>
              <a:tailEnd type="none" w="sm" len="sm"/>
            </a:ln>
          </p:spPr>
          <p:txBody>
            <a:bodyPr wrap="none" anchor="ctr"/>
            <a:lstStyle/>
            <a:p>
              <a:endParaRPr lang="en-US"/>
            </a:p>
          </p:txBody>
        </p:sp>
        <p:sp>
          <p:nvSpPr>
            <p:cNvPr id="347150" name="Text Box 19"/>
            <p:cNvSpPr txBox="1">
              <a:spLocks noChangeArrowheads="1"/>
            </p:cNvSpPr>
            <p:nvPr/>
          </p:nvSpPr>
          <p:spPr bwMode="auto">
            <a:xfrm>
              <a:off x="2544" y="144"/>
              <a:ext cx="2592" cy="288"/>
            </a:xfrm>
            <a:prstGeom prst="rect">
              <a:avLst/>
            </a:prstGeom>
            <a:noFill/>
            <a:ln w="12700" cap="sq">
              <a:noFill/>
              <a:miter lim="800000"/>
              <a:headEnd type="none" w="sm" len="sm"/>
              <a:tailEnd type="none" w="sm" len="sm"/>
            </a:ln>
          </p:spPr>
          <p:txBody>
            <a:bodyPr>
              <a:spAutoFit/>
            </a:bodyPr>
            <a:lstStyle/>
            <a:p>
              <a:pPr algn="ctr">
                <a:spcBef>
                  <a:spcPct val="50000"/>
                </a:spcBef>
              </a:pPr>
              <a:r>
                <a:rPr lang="en-US" sz="2400" b="1">
                  <a:latin typeface="Tahoma" pitchFamily="34" charset="0"/>
                </a:rPr>
                <a:t>Float On /Float Off</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2"/>
          <p:cNvPicPr>
            <a:picLocks noChangeAspect="1" noChangeArrowheads="1"/>
          </p:cNvPicPr>
          <p:nvPr/>
        </p:nvPicPr>
        <p:blipFill>
          <a:blip r:embed="rId2" cstate="print"/>
          <a:srcRect/>
          <a:stretch>
            <a:fillRect/>
          </a:stretch>
        </p:blipFill>
        <p:spPr bwMode="auto">
          <a:xfrm>
            <a:off x="685800" y="152400"/>
            <a:ext cx="7772400" cy="5848350"/>
          </a:xfrm>
          <a:prstGeom prst="rect">
            <a:avLst/>
          </a:prstGeom>
          <a:noFill/>
          <a:ln w="9525">
            <a:solidFill>
              <a:schemeClr val="tx1"/>
            </a:solidFill>
            <a:miter lim="800000"/>
            <a:headEnd/>
            <a:tailEnd/>
          </a:ln>
        </p:spPr>
      </p:pic>
      <p:sp>
        <p:nvSpPr>
          <p:cNvPr id="348162" name="Rectangle 4"/>
          <p:cNvSpPr>
            <a:spLocks noChangeArrowheads="1"/>
          </p:cNvSpPr>
          <p:nvPr/>
        </p:nvSpPr>
        <p:spPr bwMode="auto">
          <a:xfrm>
            <a:off x="838200" y="2438400"/>
            <a:ext cx="1981200" cy="609600"/>
          </a:xfrm>
          <a:prstGeom prst="rect">
            <a:avLst/>
          </a:prstGeom>
          <a:noFill/>
          <a:ln w="12700" cap="sq">
            <a:noFill/>
            <a:miter lim="800000"/>
            <a:headEnd type="none" w="sm" len="sm"/>
            <a:tailEnd type="none" w="sm" len="sm"/>
          </a:ln>
        </p:spPr>
        <p:txBody>
          <a:bodyPr wrap="none" anchor="ct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descr="conTruck"/>
          <p:cNvPicPr>
            <a:picLocks noChangeAspect="1" noChangeArrowheads="1"/>
          </p:cNvPicPr>
          <p:nvPr/>
        </p:nvPicPr>
        <p:blipFill>
          <a:blip r:embed="rId2" cstate="print"/>
          <a:srcRect/>
          <a:stretch>
            <a:fillRect/>
          </a:stretch>
        </p:blipFill>
        <p:spPr bwMode="auto">
          <a:xfrm>
            <a:off x="2209800" y="3657600"/>
            <a:ext cx="5257800" cy="1882775"/>
          </a:xfrm>
          <a:prstGeom prst="rect">
            <a:avLst/>
          </a:prstGeom>
          <a:noFill/>
          <a:ln w="9525">
            <a:solidFill>
              <a:srgbClr val="000000"/>
            </a:solidFill>
            <a:miter lim="800000"/>
            <a:headEnd/>
            <a:tailEnd/>
          </a:ln>
        </p:spPr>
      </p:pic>
      <p:sp>
        <p:nvSpPr>
          <p:cNvPr id="349186" name="Line 4"/>
          <p:cNvSpPr>
            <a:spLocks noChangeShapeType="1"/>
          </p:cNvSpPr>
          <p:nvPr/>
        </p:nvSpPr>
        <p:spPr bwMode="auto">
          <a:xfrm>
            <a:off x="5638800" y="2667000"/>
            <a:ext cx="0" cy="0"/>
          </a:xfrm>
          <a:prstGeom prst="line">
            <a:avLst/>
          </a:prstGeom>
          <a:noFill/>
          <a:ln w="12700" cap="sq">
            <a:solidFill>
              <a:schemeClr val="tx1"/>
            </a:solidFill>
            <a:round/>
            <a:headEnd type="none" w="sm" len="sm"/>
            <a:tailEnd type="none" w="sm" len="sm"/>
          </a:ln>
        </p:spPr>
        <p:txBody>
          <a:bodyPr/>
          <a:lstStyle/>
          <a:p>
            <a:endParaRPr lang="en-US"/>
          </a:p>
        </p:txBody>
      </p:sp>
      <p:pic>
        <p:nvPicPr>
          <p:cNvPr id="349187" name="Picture 5" descr="Container Image"/>
          <p:cNvPicPr>
            <a:picLocks noChangeAspect="1" noChangeArrowheads="1"/>
          </p:cNvPicPr>
          <p:nvPr/>
        </p:nvPicPr>
        <p:blipFill>
          <a:blip r:embed="rId3" cstate="print"/>
          <a:srcRect/>
          <a:stretch>
            <a:fillRect/>
          </a:stretch>
        </p:blipFill>
        <p:spPr bwMode="auto">
          <a:xfrm>
            <a:off x="2590800" y="304800"/>
            <a:ext cx="4648200" cy="3048000"/>
          </a:xfrm>
          <a:prstGeom prst="rect">
            <a:avLst/>
          </a:prstGeom>
          <a:noFill/>
          <a:ln w="9525">
            <a:solidFill>
              <a:srgbClr val="000000"/>
            </a:solidFill>
            <a:miter lim="800000"/>
            <a:headEnd/>
            <a:tailEnd/>
          </a:ln>
        </p:spPr>
      </p:pic>
      <p:sp>
        <p:nvSpPr>
          <p:cNvPr id="349188" name="Text Box 6"/>
          <p:cNvSpPr txBox="1">
            <a:spLocks noChangeArrowheads="1"/>
          </p:cNvSpPr>
          <p:nvPr/>
        </p:nvSpPr>
        <p:spPr bwMode="auto">
          <a:xfrm>
            <a:off x="6116638" y="2393950"/>
            <a:ext cx="1122362" cy="549275"/>
          </a:xfrm>
          <a:prstGeom prst="rect">
            <a:avLst/>
          </a:prstGeom>
          <a:noFill/>
          <a:ln w="12700" cap="sq">
            <a:noFill/>
            <a:miter lim="800000"/>
            <a:headEnd type="none" w="sm" len="sm"/>
            <a:tailEnd type="none" w="sm" len="sm"/>
          </a:ln>
        </p:spPr>
        <p:txBody>
          <a:bodyPr>
            <a:spAutoFit/>
          </a:bodyPr>
          <a:lstStyle/>
          <a:p>
            <a:pPr algn="ctr">
              <a:spcBef>
                <a:spcPct val="50000"/>
              </a:spcBef>
            </a:pPr>
            <a:r>
              <a:rPr lang="en-US" sz="1200" b="1">
                <a:latin typeface="Tahoma" pitchFamily="34" charset="0"/>
              </a:rPr>
              <a:t>Width 8’</a:t>
            </a:r>
            <a:endParaRPr lang="en-US" sz="1200">
              <a:latin typeface="Tahoma" pitchFamily="34" charset="0"/>
            </a:endParaRPr>
          </a:p>
          <a:p>
            <a:pPr algn="ctr">
              <a:spcBef>
                <a:spcPct val="50000"/>
              </a:spcBef>
            </a:pPr>
            <a:endParaRPr lang="en-US" sz="1200">
              <a:latin typeface="Tahoma" pitchFamily="34" charset="0"/>
            </a:endParaRPr>
          </a:p>
        </p:txBody>
      </p:sp>
      <p:sp>
        <p:nvSpPr>
          <p:cNvPr id="349189" name="Text Box 7"/>
          <p:cNvSpPr txBox="1">
            <a:spLocks noChangeArrowheads="1"/>
          </p:cNvSpPr>
          <p:nvPr/>
        </p:nvSpPr>
        <p:spPr bwMode="auto">
          <a:xfrm>
            <a:off x="5105400" y="2971800"/>
            <a:ext cx="1362075" cy="365125"/>
          </a:xfrm>
          <a:prstGeom prst="rect">
            <a:avLst/>
          </a:prstGeom>
          <a:noFill/>
          <a:ln w="12700" cap="sq">
            <a:noFill/>
            <a:miter lim="800000"/>
            <a:headEnd type="none" w="sm" len="sm"/>
            <a:tailEnd type="none" w="sm" len="sm"/>
          </a:ln>
        </p:spPr>
        <p:txBody>
          <a:bodyPr>
            <a:spAutoFit/>
          </a:bodyPr>
          <a:lstStyle/>
          <a:p>
            <a:pPr algn="ctr">
              <a:spcBef>
                <a:spcPct val="50000"/>
              </a:spcBef>
            </a:pPr>
            <a:r>
              <a:rPr lang="en-US" sz="1200" b="1">
                <a:latin typeface="Tahoma" pitchFamily="34" charset="0"/>
              </a:rPr>
              <a:t>Height 8’ 6”      </a:t>
            </a:r>
          </a:p>
          <a:p>
            <a:pPr algn="ctr">
              <a:spcBef>
                <a:spcPct val="50000"/>
              </a:spcBef>
            </a:pPr>
            <a:endParaRPr lang="en-US" sz="400" b="1">
              <a:latin typeface="Tahoma" pitchFamily="34" charset="0"/>
            </a:endParaRPr>
          </a:p>
        </p:txBody>
      </p:sp>
      <p:sp>
        <p:nvSpPr>
          <p:cNvPr id="349190" name="Line 8"/>
          <p:cNvSpPr>
            <a:spLocks noChangeShapeType="1"/>
          </p:cNvSpPr>
          <p:nvPr/>
        </p:nvSpPr>
        <p:spPr bwMode="auto">
          <a:xfrm flipV="1">
            <a:off x="5795963" y="2312988"/>
            <a:ext cx="801687" cy="322262"/>
          </a:xfrm>
          <a:prstGeom prst="line">
            <a:avLst/>
          </a:prstGeom>
          <a:noFill/>
          <a:ln w="12700" cap="sq">
            <a:solidFill>
              <a:schemeClr val="tx1"/>
            </a:solidFill>
            <a:round/>
            <a:headEnd type="none" w="sm" len="sm"/>
            <a:tailEnd type="none" w="sm" len="sm"/>
          </a:ln>
        </p:spPr>
        <p:txBody>
          <a:bodyPr/>
          <a:lstStyle/>
          <a:p>
            <a:endParaRPr lang="en-US"/>
          </a:p>
        </p:txBody>
      </p:sp>
      <p:sp>
        <p:nvSpPr>
          <p:cNvPr id="349191" name="Text Box 9"/>
          <p:cNvSpPr txBox="1">
            <a:spLocks noChangeArrowheads="1"/>
          </p:cNvSpPr>
          <p:nvPr/>
        </p:nvSpPr>
        <p:spPr bwMode="auto">
          <a:xfrm>
            <a:off x="2590800" y="1911350"/>
            <a:ext cx="1282700" cy="549275"/>
          </a:xfrm>
          <a:prstGeom prst="rect">
            <a:avLst/>
          </a:prstGeom>
          <a:noFill/>
          <a:ln w="12700" cap="sq">
            <a:noFill/>
            <a:miter lim="800000"/>
            <a:headEnd type="none" w="sm" len="sm"/>
            <a:tailEnd type="none" w="sm" len="sm"/>
          </a:ln>
        </p:spPr>
        <p:txBody>
          <a:bodyPr>
            <a:spAutoFit/>
          </a:bodyPr>
          <a:lstStyle/>
          <a:p>
            <a:pPr algn="ctr">
              <a:spcBef>
                <a:spcPct val="50000"/>
              </a:spcBef>
            </a:pPr>
            <a:r>
              <a:rPr lang="en-US" sz="1200" b="1">
                <a:latin typeface="Tahoma" pitchFamily="34" charset="0"/>
              </a:rPr>
              <a:t>Length 20’</a:t>
            </a:r>
          </a:p>
          <a:p>
            <a:pPr algn="ctr">
              <a:spcBef>
                <a:spcPct val="50000"/>
              </a:spcBef>
            </a:pPr>
            <a:endParaRPr lang="en-US" sz="1200" b="1">
              <a:latin typeface="Tahoma" pitchFamily="34" charset="0"/>
            </a:endParaRPr>
          </a:p>
        </p:txBody>
      </p:sp>
      <p:sp>
        <p:nvSpPr>
          <p:cNvPr id="349192" name="Line 10"/>
          <p:cNvSpPr>
            <a:spLocks noChangeShapeType="1"/>
          </p:cNvSpPr>
          <p:nvPr/>
        </p:nvSpPr>
        <p:spPr bwMode="auto">
          <a:xfrm flipH="1" flipV="1">
            <a:off x="3232150" y="1831975"/>
            <a:ext cx="2563813" cy="803275"/>
          </a:xfrm>
          <a:prstGeom prst="line">
            <a:avLst/>
          </a:prstGeom>
          <a:noFill/>
          <a:ln w="12700" cap="sq">
            <a:solidFill>
              <a:schemeClr val="tx1"/>
            </a:solidFill>
            <a:round/>
            <a:headEnd type="none" w="sm" len="sm"/>
            <a:tailEnd type="none" w="sm" len="sm"/>
          </a:ln>
        </p:spPr>
        <p:txBody>
          <a:bodyPr/>
          <a:lstStyle/>
          <a:p>
            <a:endParaRPr lang="en-US"/>
          </a:p>
        </p:txBody>
      </p:sp>
      <p:sp>
        <p:nvSpPr>
          <p:cNvPr id="349193" name="Text Box 11"/>
          <p:cNvSpPr txBox="1">
            <a:spLocks noChangeArrowheads="1"/>
          </p:cNvSpPr>
          <p:nvPr/>
        </p:nvSpPr>
        <p:spPr bwMode="auto">
          <a:xfrm>
            <a:off x="2819400" y="2514600"/>
            <a:ext cx="1981200" cy="457200"/>
          </a:xfrm>
          <a:prstGeom prst="rect">
            <a:avLst/>
          </a:prstGeom>
          <a:noFill/>
          <a:ln w="12700" cap="sq">
            <a:noFill/>
            <a:miter lim="800000"/>
            <a:headEnd type="none" w="sm" len="sm"/>
            <a:tailEnd type="none" w="sm" len="sm"/>
          </a:ln>
        </p:spPr>
        <p:txBody>
          <a:bodyPr>
            <a:spAutoFit/>
          </a:bodyPr>
          <a:lstStyle/>
          <a:p>
            <a:pPr algn="ctr">
              <a:spcBef>
                <a:spcPct val="50000"/>
              </a:spcBef>
            </a:pPr>
            <a:r>
              <a:rPr lang="en-US" sz="2400" b="1">
                <a:latin typeface="Tahoma" pitchFamily="34" charset="0"/>
              </a:rPr>
              <a:t>TEU</a:t>
            </a:r>
          </a:p>
        </p:txBody>
      </p:sp>
      <p:sp>
        <p:nvSpPr>
          <p:cNvPr id="349194" name="Text Box 12"/>
          <p:cNvSpPr txBox="1">
            <a:spLocks noChangeArrowheads="1"/>
          </p:cNvSpPr>
          <p:nvPr/>
        </p:nvSpPr>
        <p:spPr bwMode="auto">
          <a:xfrm>
            <a:off x="1371600" y="5791200"/>
            <a:ext cx="5105400" cy="466725"/>
          </a:xfrm>
          <a:prstGeom prst="rect">
            <a:avLst/>
          </a:prstGeom>
          <a:solidFill>
            <a:srgbClr val="FFFF99"/>
          </a:solidFill>
          <a:ln w="9525" cap="sq">
            <a:solidFill>
              <a:schemeClr val="tx1"/>
            </a:solidFill>
            <a:miter lim="800000"/>
            <a:headEnd type="none" w="sm" len="sm"/>
            <a:tailEnd type="none" w="sm" len="sm"/>
          </a:ln>
        </p:spPr>
        <p:txBody>
          <a:bodyPr>
            <a:spAutoFit/>
          </a:bodyPr>
          <a:lstStyle/>
          <a:p>
            <a:pPr algn="ctr">
              <a:spcBef>
                <a:spcPct val="50000"/>
              </a:spcBef>
            </a:pPr>
            <a:r>
              <a:rPr lang="en-US" sz="2400">
                <a:latin typeface="Tahoma" pitchFamily="34" charset="0"/>
              </a:rPr>
              <a:t>Twenty-Foot Equivalent Unit (TEU)</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2"/>
          <p:cNvSpPr>
            <a:spLocks noGrp="1" noChangeArrowheads="1"/>
          </p:cNvSpPr>
          <p:nvPr>
            <p:ph type="title"/>
          </p:nvPr>
        </p:nvSpPr>
        <p:spPr>
          <a:xfrm>
            <a:off x="533400" y="304800"/>
            <a:ext cx="8077200" cy="531813"/>
          </a:xfrm>
          <a:solidFill>
            <a:srgbClr val="FFFF99"/>
          </a:solidFill>
          <a:ln>
            <a:solidFill>
              <a:schemeClr val="tx1"/>
            </a:solidFill>
          </a:ln>
        </p:spPr>
        <p:txBody>
          <a:bodyPr/>
          <a:lstStyle/>
          <a:p>
            <a:pPr eaLnBrk="1" hangingPunct="1"/>
            <a:r>
              <a:rPr lang="en-US" sz="2700" b="1" smtClean="0">
                <a:solidFill>
                  <a:schemeClr val="tx1"/>
                </a:solidFill>
                <a:latin typeface="Tahoma" pitchFamily="34" charset="0"/>
              </a:rPr>
              <a:t>Foreign Flag Containership Characteristics</a:t>
            </a:r>
          </a:p>
        </p:txBody>
      </p:sp>
      <p:graphicFrame>
        <p:nvGraphicFramePr>
          <p:cNvPr id="219216" name="Group 80"/>
          <p:cNvGraphicFramePr>
            <a:graphicFrameLocks noGrp="1"/>
          </p:cNvGraphicFramePr>
          <p:nvPr>
            <p:ph idx="1"/>
          </p:nvPr>
        </p:nvGraphicFramePr>
        <p:xfrm>
          <a:off x="304800" y="1143000"/>
          <a:ext cx="8610600" cy="4543427"/>
        </p:xfrm>
        <a:graphic>
          <a:graphicData uri="http://schemas.openxmlformats.org/drawingml/2006/table">
            <a:tbl>
              <a:tblPr/>
              <a:tblGrid>
                <a:gridCol w="1524000"/>
                <a:gridCol w="1154113"/>
                <a:gridCol w="1187450"/>
                <a:gridCol w="1184275"/>
                <a:gridCol w="1187450"/>
                <a:gridCol w="1185862"/>
                <a:gridCol w="1187450"/>
              </a:tblGrid>
              <a:tr h="5794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TEU</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600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1,600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2,500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3,000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4,800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6,000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4873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DWT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9,000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23,000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35,000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42,000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66,000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82,000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5222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Length</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427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611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716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768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984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1,044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5635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Beam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68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89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105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140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5619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Draft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24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32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37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39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43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46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5651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Immersion Rate (tpi)</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53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101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136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154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229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279</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5619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Hourly Cost at Sea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485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842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1137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1327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1840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2298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5635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Hourly Cost in Port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383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552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697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799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928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1215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folHlink"/>
                    </a:solidFill>
                  </a:tcPr>
                </a:tc>
              </a:tr>
            </a:tbl>
          </a:graphicData>
        </a:graphic>
      </p:graphicFrame>
      <p:sp>
        <p:nvSpPr>
          <p:cNvPr id="350284" name="Text Box 77"/>
          <p:cNvSpPr txBox="1">
            <a:spLocks noChangeArrowheads="1"/>
          </p:cNvSpPr>
          <p:nvPr/>
        </p:nvSpPr>
        <p:spPr bwMode="auto">
          <a:xfrm>
            <a:off x="1295400" y="5867400"/>
            <a:ext cx="6400800" cy="498475"/>
          </a:xfrm>
          <a:prstGeom prst="rect">
            <a:avLst/>
          </a:prstGeom>
          <a:solidFill>
            <a:schemeClr val="folHlink"/>
          </a:solidFill>
          <a:ln w="9525" cap="sq">
            <a:solidFill>
              <a:schemeClr val="tx1"/>
            </a:solidFill>
            <a:miter lim="800000"/>
            <a:headEnd type="none" w="sm" len="sm"/>
            <a:tailEnd type="none" w="sm" len="sm"/>
          </a:ln>
        </p:spPr>
        <p:txBody>
          <a:bodyPr>
            <a:spAutoFit/>
          </a:bodyPr>
          <a:lstStyle/>
          <a:p>
            <a:pPr>
              <a:spcBef>
                <a:spcPct val="50000"/>
              </a:spcBef>
            </a:pPr>
            <a:r>
              <a:rPr lang="en-US" sz="1300" b="1">
                <a:latin typeface="Tahoma" pitchFamily="34" charset="0"/>
              </a:rPr>
              <a:t>Note: All measurements in feet;  tpi – tons per inch; cost in US $ </a:t>
            </a:r>
            <a:br>
              <a:rPr lang="en-US" sz="1300" b="1">
                <a:latin typeface="Tahoma" pitchFamily="34" charset="0"/>
              </a:rPr>
            </a:br>
            <a:r>
              <a:rPr lang="en-US" sz="1300" b="1">
                <a:latin typeface="Tahoma" pitchFamily="34" charset="0"/>
              </a:rPr>
              <a:t>Source: USACE Economic Guidance Memo 04-01 June 2004</a:t>
            </a:r>
          </a:p>
        </p:txBody>
      </p:sp>
      <p:sp>
        <p:nvSpPr>
          <p:cNvPr id="350285" name="Line 78"/>
          <p:cNvSpPr>
            <a:spLocks noChangeShapeType="1"/>
          </p:cNvSpPr>
          <p:nvPr/>
        </p:nvSpPr>
        <p:spPr bwMode="auto">
          <a:xfrm>
            <a:off x="304800" y="2209800"/>
            <a:ext cx="8610600" cy="0"/>
          </a:xfrm>
          <a:prstGeom prst="line">
            <a:avLst/>
          </a:prstGeom>
          <a:noFill/>
          <a:ln w="9525" cap="sq">
            <a:solidFill>
              <a:schemeClr val="tx1"/>
            </a:solidFill>
            <a:round/>
            <a:headEnd type="none" w="sm" len="sm"/>
            <a:tailEnd type="none" w="sm" len="sm"/>
          </a:ln>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685800" y="381000"/>
            <a:ext cx="7772400" cy="1143000"/>
          </a:xfrm>
        </p:spPr>
        <p:txBody>
          <a:bodyPr/>
          <a:lstStyle/>
          <a:p>
            <a:pPr eaLnBrk="1" hangingPunct="1"/>
            <a:endParaRPr lang="en-US" smtClean="0"/>
          </a:p>
        </p:txBody>
      </p:sp>
      <p:sp>
        <p:nvSpPr>
          <p:cNvPr id="19458" name="Rectangle 3"/>
          <p:cNvSpPr>
            <a:spLocks noGrp="1" noChangeArrowheads="1"/>
          </p:cNvSpPr>
          <p:nvPr>
            <p:ph type="body" idx="1"/>
          </p:nvPr>
        </p:nvSpPr>
        <p:spPr/>
        <p:txBody>
          <a:bodyPr/>
          <a:lstStyle/>
          <a:p>
            <a:pPr eaLnBrk="1" hangingPunct="1">
              <a:lnSpc>
                <a:spcPct val="90000"/>
              </a:lnSpc>
            </a:pPr>
            <a:r>
              <a:rPr lang="en-US" b="1" i="1" smtClean="0"/>
              <a:t>Student Learning Objectives:</a:t>
            </a:r>
          </a:p>
          <a:p>
            <a:pPr eaLnBrk="1" hangingPunct="1">
              <a:lnSpc>
                <a:spcPct val="90000"/>
              </a:lnSpc>
            </a:pPr>
            <a:endParaRPr lang="en-US" sz="900" b="1" i="1" smtClean="0"/>
          </a:p>
          <a:p>
            <a:pPr lvl="1" eaLnBrk="1" hangingPunct="1">
              <a:lnSpc>
                <a:spcPct val="90000"/>
              </a:lnSpc>
            </a:pPr>
            <a:r>
              <a:rPr lang="en-US" i="1" smtClean="0"/>
              <a:t>Become familiar with the Maritime Transportation System and Terminology</a:t>
            </a:r>
          </a:p>
          <a:p>
            <a:pPr lvl="1" eaLnBrk="1" hangingPunct="1">
              <a:lnSpc>
                <a:spcPct val="90000"/>
              </a:lnSpc>
            </a:pPr>
            <a:r>
              <a:rPr lang="en-US" i="1" smtClean="0"/>
              <a:t>Identify the General Concepts and Procedural Steps for Economic Analysis Applied to the Study of Deep-Draft Waterway Improvements Under </a:t>
            </a:r>
            <a:r>
              <a:rPr lang="en-US" i="1" smtClean="0">
                <a:solidFill>
                  <a:srgbClr val="FF0000"/>
                </a:solidFill>
              </a:rPr>
              <a:t>National Economic Development (NED)</a:t>
            </a:r>
            <a:r>
              <a:rPr lang="en-US" i="1" smtClean="0"/>
              <a:t> Criteria.</a:t>
            </a:r>
          </a:p>
          <a:p>
            <a:pPr lvl="1" eaLnBrk="1" hangingPunct="1">
              <a:lnSpc>
                <a:spcPct val="90000"/>
              </a:lnSpc>
            </a:pPr>
            <a:endParaRPr lang="en-US" sz="900" i="1" smtClean="0"/>
          </a:p>
          <a:p>
            <a:pPr lvl="1" eaLnBrk="1" hangingPunct="1">
              <a:lnSpc>
                <a:spcPct val="90000"/>
              </a:lnSpc>
            </a:pPr>
            <a:r>
              <a:rPr lang="en-US" i="1" smtClean="0"/>
              <a:t>Identify primary sources of guidance and data and exposure to some of the general terminology applied  for studies.</a:t>
            </a:r>
            <a:endParaRPr lang="en-US" smtClean="0"/>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ChangeArrowheads="1"/>
          </p:cNvSpPr>
          <p:nvPr/>
        </p:nvSpPr>
        <p:spPr bwMode="auto">
          <a:xfrm>
            <a:off x="2209800" y="5867400"/>
            <a:ext cx="3810000" cy="762000"/>
          </a:xfrm>
          <a:prstGeom prst="rect">
            <a:avLst/>
          </a:prstGeom>
          <a:solidFill>
            <a:srgbClr val="FFFF99"/>
          </a:solidFill>
          <a:ln w="12700" cap="sq">
            <a:solidFill>
              <a:schemeClr val="tx1"/>
            </a:solidFill>
            <a:miter lim="800000"/>
            <a:headEnd type="none" w="sm" len="sm"/>
            <a:tailEnd type="none" w="sm" len="sm"/>
          </a:ln>
        </p:spPr>
        <p:txBody>
          <a:bodyPr wrap="none" anchor="ctr"/>
          <a:lstStyle/>
          <a:p>
            <a:endParaRPr lang="en-US"/>
          </a:p>
        </p:txBody>
      </p:sp>
      <p:pic>
        <p:nvPicPr>
          <p:cNvPr id="351234" name="Picture 3"/>
          <p:cNvPicPr>
            <a:picLocks noChangeAspect="1" noChangeArrowheads="1"/>
          </p:cNvPicPr>
          <p:nvPr/>
        </p:nvPicPr>
        <p:blipFill>
          <a:blip r:embed="rId2" cstate="print"/>
          <a:srcRect/>
          <a:stretch>
            <a:fillRect/>
          </a:stretch>
        </p:blipFill>
        <p:spPr bwMode="auto">
          <a:xfrm>
            <a:off x="762000" y="533400"/>
            <a:ext cx="3138488" cy="5181600"/>
          </a:xfrm>
          <a:prstGeom prst="rect">
            <a:avLst/>
          </a:prstGeom>
          <a:noFill/>
          <a:ln w="9525">
            <a:solidFill>
              <a:schemeClr val="tx1"/>
            </a:solidFill>
            <a:miter lim="800000"/>
            <a:headEnd/>
            <a:tailEnd/>
          </a:ln>
        </p:spPr>
      </p:pic>
      <p:pic>
        <p:nvPicPr>
          <p:cNvPr id="351235" name="Picture 4" descr="Slide35"/>
          <p:cNvPicPr>
            <a:picLocks noChangeAspect="1" noChangeArrowheads="1"/>
          </p:cNvPicPr>
          <p:nvPr/>
        </p:nvPicPr>
        <p:blipFill>
          <a:blip r:embed="rId3" cstate="print"/>
          <a:srcRect/>
          <a:stretch>
            <a:fillRect/>
          </a:stretch>
        </p:blipFill>
        <p:spPr bwMode="auto">
          <a:xfrm>
            <a:off x="4800600" y="533400"/>
            <a:ext cx="3581400" cy="2414588"/>
          </a:xfrm>
          <a:prstGeom prst="rect">
            <a:avLst/>
          </a:prstGeom>
          <a:noFill/>
          <a:ln w="9525">
            <a:solidFill>
              <a:srgbClr val="000000"/>
            </a:solidFill>
            <a:miter lim="800000"/>
            <a:headEnd/>
            <a:tailEnd/>
          </a:ln>
        </p:spPr>
      </p:pic>
      <p:pic>
        <p:nvPicPr>
          <p:cNvPr id="351236" name="Picture 5" descr="Slide64"/>
          <p:cNvPicPr>
            <a:picLocks noChangeAspect="1" noChangeArrowheads="1"/>
          </p:cNvPicPr>
          <p:nvPr/>
        </p:nvPicPr>
        <p:blipFill>
          <a:blip r:embed="rId4" cstate="print"/>
          <a:srcRect/>
          <a:stretch>
            <a:fillRect/>
          </a:stretch>
        </p:blipFill>
        <p:spPr bwMode="auto">
          <a:xfrm>
            <a:off x="4800600" y="3276600"/>
            <a:ext cx="3581400" cy="2328863"/>
          </a:xfrm>
          <a:prstGeom prst="rect">
            <a:avLst/>
          </a:prstGeom>
          <a:noFill/>
          <a:ln w="9525">
            <a:solidFill>
              <a:srgbClr val="000000"/>
            </a:solidFill>
            <a:miter lim="800000"/>
            <a:headEnd/>
            <a:tailEnd/>
          </a:ln>
        </p:spPr>
      </p:pic>
      <p:sp>
        <p:nvSpPr>
          <p:cNvPr id="351237" name="Text Box 6"/>
          <p:cNvSpPr txBox="1">
            <a:spLocks noChangeArrowheads="1"/>
          </p:cNvSpPr>
          <p:nvPr/>
        </p:nvSpPr>
        <p:spPr bwMode="auto">
          <a:xfrm>
            <a:off x="2286000" y="5715000"/>
            <a:ext cx="5181600" cy="457200"/>
          </a:xfrm>
          <a:prstGeom prst="rect">
            <a:avLst/>
          </a:prstGeom>
          <a:noFill/>
          <a:ln w="12700" cap="sq">
            <a:noFill/>
            <a:miter lim="800000"/>
            <a:headEnd type="none" w="sm" len="sm"/>
            <a:tailEnd type="none" w="sm" len="sm"/>
          </a:ln>
        </p:spPr>
        <p:txBody>
          <a:bodyPr>
            <a:spAutoFit/>
          </a:bodyPr>
          <a:lstStyle/>
          <a:p>
            <a:pPr>
              <a:spcBef>
                <a:spcPct val="50000"/>
              </a:spcBef>
            </a:pPr>
            <a:endParaRPr lang="en-US" sz="2400">
              <a:latin typeface="Times New Roman" pitchFamily="18" charset="0"/>
            </a:endParaRPr>
          </a:p>
        </p:txBody>
      </p:sp>
      <p:sp>
        <p:nvSpPr>
          <p:cNvPr id="351238" name="Text Box 7"/>
          <p:cNvSpPr txBox="1">
            <a:spLocks noChangeArrowheads="1"/>
          </p:cNvSpPr>
          <p:nvPr/>
        </p:nvSpPr>
        <p:spPr bwMode="auto">
          <a:xfrm>
            <a:off x="1371600" y="5943600"/>
            <a:ext cx="5486400" cy="579438"/>
          </a:xfrm>
          <a:prstGeom prst="rect">
            <a:avLst/>
          </a:prstGeom>
          <a:noFill/>
          <a:ln w="12700" cap="sq">
            <a:noFill/>
            <a:miter lim="800000"/>
            <a:headEnd type="none" w="sm" len="sm"/>
            <a:tailEnd type="none" w="sm" len="sm"/>
          </a:ln>
        </p:spPr>
        <p:txBody>
          <a:bodyPr>
            <a:spAutoFit/>
          </a:bodyPr>
          <a:lstStyle/>
          <a:p>
            <a:pPr algn="ctr">
              <a:spcBef>
                <a:spcPct val="50000"/>
              </a:spcBef>
            </a:pPr>
            <a:r>
              <a:rPr lang="en-US" sz="3200" b="1">
                <a:latin typeface="Tahoma" pitchFamily="34" charset="0"/>
              </a:rPr>
              <a:t>Containership</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ChangeArrowheads="1"/>
          </p:cNvSpPr>
          <p:nvPr/>
        </p:nvSpPr>
        <p:spPr bwMode="auto">
          <a:xfrm>
            <a:off x="4572000" y="5715000"/>
            <a:ext cx="3810000" cy="685800"/>
          </a:xfrm>
          <a:prstGeom prst="rect">
            <a:avLst/>
          </a:prstGeom>
          <a:solidFill>
            <a:srgbClr val="FFFF99"/>
          </a:solidFill>
          <a:ln w="12700" cap="sq">
            <a:solidFill>
              <a:schemeClr val="tx1"/>
            </a:solidFill>
            <a:miter lim="800000"/>
            <a:headEnd type="none" w="sm" len="sm"/>
            <a:tailEnd type="none" w="sm" len="sm"/>
          </a:ln>
        </p:spPr>
        <p:txBody>
          <a:bodyPr wrap="none" anchor="ctr"/>
          <a:lstStyle/>
          <a:p>
            <a:endParaRPr lang="en-US"/>
          </a:p>
        </p:txBody>
      </p:sp>
      <p:pic>
        <p:nvPicPr>
          <p:cNvPr id="352258" name="Picture 3" descr="CS- Australia"/>
          <p:cNvPicPr>
            <a:picLocks noChangeAspect="1" noChangeArrowheads="1"/>
          </p:cNvPicPr>
          <p:nvPr/>
        </p:nvPicPr>
        <p:blipFill>
          <a:blip r:embed="rId2" cstate="print"/>
          <a:srcRect/>
          <a:stretch>
            <a:fillRect/>
          </a:stretch>
        </p:blipFill>
        <p:spPr bwMode="auto">
          <a:xfrm>
            <a:off x="685800" y="304800"/>
            <a:ext cx="3352800" cy="2698750"/>
          </a:xfrm>
          <a:prstGeom prst="rect">
            <a:avLst/>
          </a:prstGeom>
          <a:noFill/>
          <a:ln w="9525">
            <a:solidFill>
              <a:srgbClr val="000000"/>
            </a:solidFill>
            <a:miter lim="800000"/>
            <a:headEnd/>
            <a:tailEnd/>
          </a:ln>
        </p:spPr>
      </p:pic>
      <p:pic>
        <p:nvPicPr>
          <p:cNvPr id="352259" name="Picture 4" descr="Lykes Ranger"/>
          <p:cNvPicPr>
            <a:picLocks noChangeAspect="1" noChangeArrowheads="1"/>
          </p:cNvPicPr>
          <p:nvPr/>
        </p:nvPicPr>
        <p:blipFill>
          <a:blip r:embed="rId3" cstate="print"/>
          <a:srcRect/>
          <a:stretch>
            <a:fillRect/>
          </a:stretch>
        </p:blipFill>
        <p:spPr bwMode="auto">
          <a:xfrm>
            <a:off x="1219200" y="3429000"/>
            <a:ext cx="2819400" cy="2819400"/>
          </a:xfrm>
          <a:prstGeom prst="rect">
            <a:avLst/>
          </a:prstGeom>
          <a:noFill/>
          <a:ln w="9525">
            <a:solidFill>
              <a:srgbClr val="000000"/>
            </a:solidFill>
            <a:miter lim="800000"/>
            <a:headEnd/>
            <a:tailEnd/>
          </a:ln>
        </p:spPr>
      </p:pic>
      <p:pic>
        <p:nvPicPr>
          <p:cNvPr id="352260" name="Picture 5" descr="Zim Israeli - Long Beach"/>
          <p:cNvPicPr>
            <a:picLocks noChangeAspect="1" noChangeArrowheads="1"/>
          </p:cNvPicPr>
          <p:nvPr/>
        </p:nvPicPr>
        <p:blipFill>
          <a:blip r:embed="rId4" cstate="print"/>
          <a:srcRect/>
          <a:stretch>
            <a:fillRect/>
          </a:stretch>
        </p:blipFill>
        <p:spPr bwMode="auto">
          <a:xfrm>
            <a:off x="5334000" y="3352800"/>
            <a:ext cx="3276600" cy="2181225"/>
          </a:xfrm>
          <a:prstGeom prst="rect">
            <a:avLst/>
          </a:prstGeom>
          <a:noFill/>
          <a:ln w="9525">
            <a:solidFill>
              <a:srgbClr val="000000"/>
            </a:solidFill>
            <a:miter lim="800000"/>
            <a:headEnd/>
            <a:tailEnd/>
          </a:ln>
        </p:spPr>
      </p:pic>
      <p:pic>
        <p:nvPicPr>
          <p:cNvPr id="352261" name="Picture 6" descr="ZimVirginia1 Panama Canal"/>
          <p:cNvPicPr>
            <a:picLocks noChangeAspect="1" noChangeArrowheads="1"/>
          </p:cNvPicPr>
          <p:nvPr/>
        </p:nvPicPr>
        <p:blipFill>
          <a:blip r:embed="rId5" cstate="print"/>
          <a:srcRect/>
          <a:stretch>
            <a:fillRect/>
          </a:stretch>
        </p:blipFill>
        <p:spPr bwMode="auto">
          <a:xfrm>
            <a:off x="4800600" y="228600"/>
            <a:ext cx="4038600" cy="2819400"/>
          </a:xfrm>
          <a:prstGeom prst="rect">
            <a:avLst/>
          </a:prstGeom>
          <a:noFill/>
          <a:ln w="9525">
            <a:solidFill>
              <a:srgbClr val="000000"/>
            </a:solidFill>
            <a:miter lim="800000"/>
            <a:headEnd/>
            <a:tailEnd/>
          </a:ln>
        </p:spPr>
      </p:pic>
      <p:sp>
        <p:nvSpPr>
          <p:cNvPr id="352262" name="Text Box 7"/>
          <p:cNvSpPr txBox="1">
            <a:spLocks noChangeArrowheads="1"/>
          </p:cNvSpPr>
          <p:nvPr/>
        </p:nvSpPr>
        <p:spPr bwMode="auto">
          <a:xfrm>
            <a:off x="4038600" y="5791200"/>
            <a:ext cx="4876800" cy="579438"/>
          </a:xfrm>
          <a:prstGeom prst="rect">
            <a:avLst/>
          </a:prstGeom>
          <a:noFill/>
          <a:ln w="12700" cap="sq">
            <a:noFill/>
            <a:miter lim="800000"/>
            <a:headEnd type="none" w="sm" len="sm"/>
            <a:tailEnd type="none" w="sm" len="sm"/>
          </a:ln>
        </p:spPr>
        <p:txBody>
          <a:bodyPr>
            <a:spAutoFit/>
          </a:bodyPr>
          <a:lstStyle/>
          <a:p>
            <a:pPr algn="ctr">
              <a:spcBef>
                <a:spcPct val="50000"/>
              </a:spcBef>
            </a:pPr>
            <a:r>
              <a:rPr lang="en-US" sz="3200" b="1">
                <a:latin typeface="Tahoma" pitchFamily="34" charset="0"/>
              </a:rPr>
              <a:t>Containership</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2"/>
          <p:cNvSpPr>
            <a:spLocks noChangeArrowheads="1"/>
          </p:cNvSpPr>
          <p:nvPr/>
        </p:nvSpPr>
        <p:spPr bwMode="auto">
          <a:xfrm>
            <a:off x="2133600" y="5715000"/>
            <a:ext cx="5029200" cy="762000"/>
          </a:xfrm>
          <a:prstGeom prst="rect">
            <a:avLst/>
          </a:prstGeom>
          <a:solidFill>
            <a:srgbClr val="FFFF99"/>
          </a:solidFill>
          <a:ln w="12700" cap="sq">
            <a:solidFill>
              <a:schemeClr val="tx1"/>
            </a:solidFill>
            <a:miter lim="800000"/>
            <a:headEnd type="none" w="sm" len="sm"/>
            <a:tailEnd type="none" w="sm" len="sm"/>
          </a:ln>
        </p:spPr>
        <p:txBody>
          <a:bodyPr wrap="none" anchor="ctr"/>
          <a:lstStyle/>
          <a:p>
            <a:endParaRPr lang="en-US"/>
          </a:p>
        </p:txBody>
      </p:sp>
      <p:sp>
        <p:nvSpPr>
          <p:cNvPr id="353282" name="Text Box 3"/>
          <p:cNvSpPr txBox="1">
            <a:spLocks noChangeArrowheads="1"/>
          </p:cNvSpPr>
          <p:nvPr/>
        </p:nvSpPr>
        <p:spPr bwMode="auto">
          <a:xfrm>
            <a:off x="1524000" y="5791200"/>
            <a:ext cx="6248400" cy="579438"/>
          </a:xfrm>
          <a:prstGeom prst="rect">
            <a:avLst/>
          </a:prstGeom>
          <a:noFill/>
          <a:ln w="12700" cap="sq">
            <a:noFill/>
            <a:miter lim="800000"/>
            <a:headEnd type="none" w="sm" len="sm"/>
            <a:tailEnd type="none" w="sm" len="sm"/>
          </a:ln>
        </p:spPr>
        <p:txBody>
          <a:bodyPr>
            <a:spAutoFit/>
          </a:bodyPr>
          <a:lstStyle/>
          <a:p>
            <a:pPr algn="ctr">
              <a:spcBef>
                <a:spcPct val="50000"/>
              </a:spcBef>
            </a:pPr>
            <a:r>
              <a:rPr lang="en-US" sz="3200" b="1">
                <a:latin typeface="Tahoma" pitchFamily="34" charset="0"/>
              </a:rPr>
              <a:t>Loading Containers</a:t>
            </a:r>
          </a:p>
        </p:txBody>
      </p:sp>
      <p:pic>
        <p:nvPicPr>
          <p:cNvPr id="353283" name="Picture 4" descr="Loading Container"/>
          <p:cNvPicPr>
            <a:picLocks noChangeAspect="1" noChangeArrowheads="1"/>
          </p:cNvPicPr>
          <p:nvPr/>
        </p:nvPicPr>
        <p:blipFill>
          <a:blip r:embed="rId2" cstate="print"/>
          <a:srcRect/>
          <a:stretch>
            <a:fillRect/>
          </a:stretch>
        </p:blipFill>
        <p:spPr bwMode="auto">
          <a:xfrm>
            <a:off x="5486400" y="304800"/>
            <a:ext cx="3424238" cy="2211388"/>
          </a:xfrm>
          <a:prstGeom prst="rect">
            <a:avLst/>
          </a:prstGeom>
          <a:noFill/>
          <a:ln w="9525">
            <a:solidFill>
              <a:srgbClr val="000000"/>
            </a:solidFill>
            <a:miter lim="800000"/>
            <a:headEnd/>
            <a:tailEnd/>
          </a:ln>
        </p:spPr>
      </p:pic>
      <p:pic>
        <p:nvPicPr>
          <p:cNvPr id="353284" name="Picture 5" descr="Loading Ship"/>
          <p:cNvPicPr>
            <a:picLocks noChangeAspect="1" noChangeArrowheads="1"/>
          </p:cNvPicPr>
          <p:nvPr/>
        </p:nvPicPr>
        <p:blipFill>
          <a:blip r:embed="rId3" cstate="print"/>
          <a:srcRect/>
          <a:stretch>
            <a:fillRect/>
          </a:stretch>
        </p:blipFill>
        <p:spPr bwMode="auto">
          <a:xfrm>
            <a:off x="533400" y="3429000"/>
            <a:ext cx="3200400" cy="2109788"/>
          </a:xfrm>
          <a:prstGeom prst="rect">
            <a:avLst/>
          </a:prstGeom>
          <a:noFill/>
          <a:ln w="9525">
            <a:solidFill>
              <a:srgbClr val="000000"/>
            </a:solidFill>
            <a:miter lim="800000"/>
            <a:headEnd/>
            <a:tailEnd/>
          </a:ln>
        </p:spPr>
      </p:pic>
      <p:pic>
        <p:nvPicPr>
          <p:cNvPr id="353285" name="Picture 6" descr="Slide64"/>
          <p:cNvPicPr>
            <a:picLocks noChangeAspect="1" noChangeArrowheads="1"/>
          </p:cNvPicPr>
          <p:nvPr/>
        </p:nvPicPr>
        <p:blipFill>
          <a:blip r:embed="rId4" cstate="print"/>
          <a:srcRect/>
          <a:stretch>
            <a:fillRect/>
          </a:stretch>
        </p:blipFill>
        <p:spPr bwMode="auto">
          <a:xfrm>
            <a:off x="2971800" y="2209800"/>
            <a:ext cx="3246438" cy="2109788"/>
          </a:xfrm>
          <a:prstGeom prst="rect">
            <a:avLst/>
          </a:prstGeom>
          <a:noFill/>
          <a:ln w="9525">
            <a:solidFill>
              <a:srgbClr val="000000"/>
            </a:solidFill>
            <a:miter lim="800000"/>
            <a:headEnd/>
            <a:tailEnd/>
          </a:ln>
        </p:spPr>
      </p:pic>
      <p:pic>
        <p:nvPicPr>
          <p:cNvPr id="353286" name="Picture 7" descr="Off Loading - Long Beach"/>
          <p:cNvPicPr>
            <a:picLocks noChangeAspect="1" noChangeArrowheads="1"/>
          </p:cNvPicPr>
          <p:nvPr/>
        </p:nvPicPr>
        <p:blipFill>
          <a:blip r:embed="rId5" cstate="print"/>
          <a:srcRect/>
          <a:stretch>
            <a:fillRect/>
          </a:stretch>
        </p:blipFill>
        <p:spPr bwMode="auto">
          <a:xfrm>
            <a:off x="5791200" y="3048000"/>
            <a:ext cx="2908300" cy="2468563"/>
          </a:xfrm>
          <a:prstGeom prst="rect">
            <a:avLst/>
          </a:prstGeom>
          <a:noFill/>
          <a:ln w="9525">
            <a:solidFill>
              <a:srgbClr val="000000"/>
            </a:solidFill>
            <a:miter lim="800000"/>
            <a:headEnd/>
            <a:tailEnd/>
          </a:ln>
        </p:spPr>
      </p:pic>
      <p:pic>
        <p:nvPicPr>
          <p:cNvPr id="353287" name="Picture 8" descr="Crane Loading Ship Baltimore"/>
          <p:cNvPicPr>
            <a:picLocks noChangeAspect="1" noChangeArrowheads="1"/>
          </p:cNvPicPr>
          <p:nvPr/>
        </p:nvPicPr>
        <p:blipFill>
          <a:blip r:embed="rId6" cstate="print"/>
          <a:srcRect/>
          <a:stretch>
            <a:fillRect/>
          </a:stretch>
        </p:blipFill>
        <p:spPr bwMode="auto">
          <a:xfrm>
            <a:off x="457200" y="304800"/>
            <a:ext cx="3124200" cy="2238375"/>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2"/>
          <p:cNvSpPr>
            <a:spLocks noGrp="1" noChangeArrowheads="1"/>
          </p:cNvSpPr>
          <p:nvPr>
            <p:ph type="title"/>
          </p:nvPr>
        </p:nvSpPr>
        <p:spPr>
          <a:xfrm>
            <a:off x="838200" y="228600"/>
            <a:ext cx="7772400" cy="838200"/>
          </a:xfrm>
        </p:spPr>
        <p:txBody>
          <a:bodyPr/>
          <a:lstStyle/>
          <a:p>
            <a:pPr eaLnBrk="1" hangingPunct="1"/>
            <a:r>
              <a:rPr lang="en-US" sz="4000" smtClean="0"/>
              <a:t>Top 20 Container Ports by TEUs</a:t>
            </a:r>
          </a:p>
        </p:txBody>
      </p:sp>
      <p:pic>
        <p:nvPicPr>
          <p:cNvPr id="354306" name="Picture 3"/>
          <p:cNvPicPr>
            <a:picLocks noChangeAspect="1" noChangeArrowheads="1"/>
          </p:cNvPicPr>
          <p:nvPr/>
        </p:nvPicPr>
        <p:blipFill>
          <a:blip r:embed="rId3" cstate="print"/>
          <a:srcRect/>
          <a:stretch>
            <a:fillRect/>
          </a:stretch>
        </p:blipFill>
        <p:spPr bwMode="auto">
          <a:xfrm>
            <a:off x="0" y="1368425"/>
            <a:ext cx="9144000" cy="4879975"/>
          </a:xfrm>
          <a:prstGeom prst="rect">
            <a:avLst/>
          </a:prstGeom>
          <a:noFill/>
          <a:ln w="12700">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ChangeArrowheads="1"/>
          </p:cNvSpPr>
          <p:nvPr>
            <p:ph type="title"/>
          </p:nvPr>
        </p:nvSpPr>
        <p:spPr>
          <a:xfrm>
            <a:off x="1219200" y="304800"/>
            <a:ext cx="6869113" cy="912813"/>
          </a:xfrm>
          <a:solidFill>
            <a:srgbClr val="FF9900"/>
          </a:solidFill>
          <a:ln>
            <a:solidFill>
              <a:schemeClr val="tx1"/>
            </a:solidFill>
          </a:ln>
        </p:spPr>
        <p:txBody>
          <a:bodyPr/>
          <a:lstStyle/>
          <a:p>
            <a:pPr eaLnBrk="1" hangingPunct="1"/>
            <a:r>
              <a:rPr lang="en-US" sz="2600" b="1" smtClean="0">
                <a:solidFill>
                  <a:schemeClr val="tx1"/>
                </a:solidFill>
              </a:rPr>
              <a:t>Top 10 U.S. Container Ports, 2008</a:t>
            </a:r>
            <a:br>
              <a:rPr lang="en-US" sz="2600" b="1" smtClean="0">
                <a:solidFill>
                  <a:schemeClr val="tx1"/>
                </a:solidFill>
              </a:rPr>
            </a:br>
            <a:r>
              <a:rPr lang="en-US" sz="2600" b="1" smtClean="0">
                <a:solidFill>
                  <a:schemeClr val="tx1"/>
                </a:solidFill>
              </a:rPr>
              <a:t>Twenty-Foot Equivalent Units (TEUs)</a:t>
            </a:r>
          </a:p>
        </p:txBody>
      </p:sp>
      <p:graphicFrame>
        <p:nvGraphicFramePr>
          <p:cNvPr id="223235" name="Group 3"/>
          <p:cNvGraphicFramePr>
            <a:graphicFrameLocks noGrp="1"/>
          </p:cNvGraphicFramePr>
          <p:nvPr>
            <p:ph idx="1"/>
          </p:nvPr>
        </p:nvGraphicFramePr>
        <p:xfrm>
          <a:off x="1295400" y="1447800"/>
          <a:ext cx="6775450" cy="4555492"/>
        </p:xfrm>
        <a:graphic>
          <a:graphicData uri="http://schemas.openxmlformats.org/drawingml/2006/table">
            <a:tbl>
              <a:tblPr/>
              <a:tblGrid>
                <a:gridCol w="990600"/>
                <a:gridCol w="3525838"/>
                <a:gridCol w="2259012"/>
              </a:tblGrid>
              <a:tr h="381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ahoma" pitchFamily="34" charset="0"/>
                        </a:rPr>
                        <a:t>Rank</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99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ahoma" pitchFamily="34" charset="0"/>
                        </a:rPr>
                        <a:t>Port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99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ahoma" pitchFamily="34" charset="0"/>
                        </a:rPr>
                        <a:t>TEUs (X 1,000)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9900"/>
                    </a:solidFill>
                  </a:tcPr>
                </a:tc>
              </a:tr>
              <a:tr h="4222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Los Angeles, CA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5,521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r>
              <a:tr h="4159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2</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Long Beach, CA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4,843</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r>
              <a:tr h="4159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3</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New York, NY &amp; NJ</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4,103</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r>
              <a:tr h="414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Savannah, GA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2,086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r>
              <a:tr h="4159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Norfolk, VA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1,645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r>
              <a:tr h="414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6</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Oakland, CA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1,548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r>
              <a:tr h="4159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7</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Tacoma, WA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1,458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r>
              <a:tr h="414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Houston, TX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1,371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r>
              <a:tr h="4159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9</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Charleston, SC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1,307</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r>
              <a:tr h="414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Seattle, WA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ahoma" pitchFamily="34" charset="0"/>
                        </a:rPr>
                        <a:t>1,224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CC99"/>
                    </a:solidFill>
                  </a:tcPr>
                </a:tc>
              </a:tr>
            </a:tbl>
          </a:graphicData>
        </a:graphic>
      </p:graphicFrame>
      <p:sp>
        <p:nvSpPr>
          <p:cNvPr id="356404" name="Text Box 55"/>
          <p:cNvSpPr txBox="1">
            <a:spLocks noChangeArrowheads="1"/>
          </p:cNvSpPr>
          <p:nvPr/>
        </p:nvSpPr>
        <p:spPr bwMode="auto">
          <a:xfrm>
            <a:off x="2286000" y="6096000"/>
            <a:ext cx="4876800" cy="274638"/>
          </a:xfrm>
          <a:prstGeom prst="rect">
            <a:avLst/>
          </a:prstGeom>
          <a:noFill/>
          <a:ln w="12700" cap="sq">
            <a:noFill/>
            <a:miter lim="800000"/>
            <a:headEnd type="none" w="sm" len="sm"/>
            <a:tailEnd type="none" w="sm" len="sm"/>
          </a:ln>
        </p:spPr>
        <p:txBody>
          <a:bodyPr>
            <a:spAutoFit/>
          </a:bodyPr>
          <a:lstStyle/>
          <a:p>
            <a:pPr algn="ctr">
              <a:spcBef>
                <a:spcPct val="50000"/>
              </a:spcBef>
            </a:pPr>
            <a:r>
              <a:rPr lang="en-US" sz="1200">
                <a:latin typeface="Tahoma" pitchFamily="34" charset="0"/>
              </a:rPr>
              <a:t>Source: USACE Navigation Data Center</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ext Box 2"/>
          <p:cNvSpPr txBox="1">
            <a:spLocks noChangeArrowheads="1"/>
          </p:cNvSpPr>
          <p:nvPr/>
        </p:nvSpPr>
        <p:spPr bwMode="auto">
          <a:xfrm>
            <a:off x="2743200" y="6019800"/>
            <a:ext cx="3124200" cy="588963"/>
          </a:xfrm>
          <a:prstGeom prst="rect">
            <a:avLst/>
          </a:prstGeom>
          <a:solidFill>
            <a:srgbClr val="00FFFF"/>
          </a:solidFill>
          <a:ln w="9525" cap="sq">
            <a:solidFill>
              <a:schemeClr val="tx1"/>
            </a:solidFill>
            <a:miter lim="800000"/>
            <a:headEnd type="none" w="sm" len="sm"/>
            <a:tailEnd type="none" w="sm" len="sm"/>
          </a:ln>
        </p:spPr>
        <p:txBody>
          <a:bodyPr>
            <a:spAutoFit/>
          </a:bodyPr>
          <a:lstStyle/>
          <a:p>
            <a:pPr algn="ctr">
              <a:spcBef>
                <a:spcPct val="50000"/>
              </a:spcBef>
            </a:pPr>
            <a:r>
              <a:rPr lang="en-US" sz="3200" b="1">
                <a:latin typeface="Tahoma" pitchFamily="34" charset="0"/>
              </a:rPr>
              <a:t>Bulk Carrier</a:t>
            </a:r>
          </a:p>
        </p:txBody>
      </p:sp>
      <p:pic>
        <p:nvPicPr>
          <p:cNvPr id="357378" name="Picture 3" descr="coal carrier"/>
          <p:cNvPicPr>
            <a:picLocks noChangeAspect="1" noChangeArrowheads="1"/>
          </p:cNvPicPr>
          <p:nvPr/>
        </p:nvPicPr>
        <p:blipFill>
          <a:blip r:embed="rId2" cstate="print"/>
          <a:srcRect/>
          <a:stretch>
            <a:fillRect/>
          </a:stretch>
        </p:blipFill>
        <p:spPr bwMode="auto">
          <a:xfrm>
            <a:off x="533400" y="304800"/>
            <a:ext cx="3733800" cy="2613025"/>
          </a:xfrm>
          <a:prstGeom prst="rect">
            <a:avLst/>
          </a:prstGeom>
          <a:noFill/>
          <a:ln w="9525">
            <a:solidFill>
              <a:srgbClr val="000000"/>
            </a:solidFill>
            <a:miter lim="800000"/>
            <a:headEnd/>
            <a:tailEnd/>
          </a:ln>
        </p:spPr>
      </p:pic>
      <p:pic>
        <p:nvPicPr>
          <p:cNvPr id="357379" name="Picture 4" descr="eckert oldendorff"/>
          <p:cNvPicPr>
            <a:picLocks noChangeAspect="1" noChangeArrowheads="1"/>
          </p:cNvPicPr>
          <p:nvPr/>
        </p:nvPicPr>
        <p:blipFill>
          <a:blip r:embed="rId3" cstate="print"/>
          <a:srcRect/>
          <a:stretch>
            <a:fillRect/>
          </a:stretch>
        </p:blipFill>
        <p:spPr bwMode="auto">
          <a:xfrm>
            <a:off x="4876800" y="304800"/>
            <a:ext cx="3810000" cy="2562225"/>
          </a:xfrm>
          <a:prstGeom prst="rect">
            <a:avLst/>
          </a:prstGeom>
          <a:noFill/>
          <a:ln w="9525">
            <a:solidFill>
              <a:srgbClr val="000000"/>
            </a:solidFill>
            <a:miter lim="800000"/>
            <a:headEnd/>
            <a:tailEnd/>
          </a:ln>
        </p:spPr>
      </p:pic>
      <p:pic>
        <p:nvPicPr>
          <p:cNvPr id="357380" name="Picture 5" descr="alamsempurna"/>
          <p:cNvPicPr>
            <a:picLocks noChangeAspect="1" noChangeArrowheads="1"/>
          </p:cNvPicPr>
          <p:nvPr/>
        </p:nvPicPr>
        <p:blipFill>
          <a:blip r:embed="rId4" cstate="print"/>
          <a:srcRect/>
          <a:stretch>
            <a:fillRect/>
          </a:stretch>
        </p:blipFill>
        <p:spPr bwMode="auto">
          <a:xfrm>
            <a:off x="533400" y="3200400"/>
            <a:ext cx="3733800" cy="2463800"/>
          </a:xfrm>
          <a:prstGeom prst="rect">
            <a:avLst/>
          </a:prstGeom>
          <a:noFill/>
          <a:ln w="9525">
            <a:solidFill>
              <a:srgbClr val="000000"/>
            </a:solidFill>
            <a:miter lim="800000"/>
            <a:headEnd/>
            <a:tailEnd/>
          </a:ln>
        </p:spPr>
      </p:pic>
      <p:pic>
        <p:nvPicPr>
          <p:cNvPr id="357381" name="Picture 6" descr="Slide32"/>
          <p:cNvPicPr>
            <a:picLocks noChangeAspect="1" noChangeArrowheads="1"/>
          </p:cNvPicPr>
          <p:nvPr/>
        </p:nvPicPr>
        <p:blipFill>
          <a:blip r:embed="rId5" cstate="print"/>
          <a:srcRect/>
          <a:stretch>
            <a:fillRect/>
          </a:stretch>
        </p:blipFill>
        <p:spPr bwMode="auto">
          <a:xfrm>
            <a:off x="4876800" y="3200400"/>
            <a:ext cx="3810000" cy="2460625"/>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descr="Slide41"/>
          <p:cNvPicPr>
            <a:picLocks noChangeAspect="1" noChangeArrowheads="1"/>
          </p:cNvPicPr>
          <p:nvPr/>
        </p:nvPicPr>
        <p:blipFill>
          <a:blip r:embed="rId2" cstate="print"/>
          <a:srcRect/>
          <a:stretch>
            <a:fillRect/>
          </a:stretch>
        </p:blipFill>
        <p:spPr bwMode="auto">
          <a:xfrm>
            <a:off x="381000" y="3352800"/>
            <a:ext cx="3962400" cy="2508250"/>
          </a:xfrm>
          <a:prstGeom prst="rect">
            <a:avLst/>
          </a:prstGeom>
          <a:noFill/>
          <a:ln w="9525">
            <a:solidFill>
              <a:srgbClr val="000000"/>
            </a:solidFill>
            <a:miter lim="800000"/>
            <a:headEnd/>
            <a:tailEnd/>
          </a:ln>
        </p:spPr>
      </p:pic>
      <p:pic>
        <p:nvPicPr>
          <p:cNvPr id="358402" name="Picture 3" descr="Adame Cornelius Lake Superior"/>
          <p:cNvPicPr>
            <a:picLocks noChangeAspect="1" noChangeArrowheads="1"/>
          </p:cNvPicPr>
          <p:nvPr/>
        </p:nvPicPr>
        <p:blipFill>
          <a:blip r:embed="rId3" cstate="print"/>
          <a:srcRect/>
          <a:stretch>
            <a:fillRect/>
          </a:stretch>
        </p:blipFill>
        <p:spPr bwMode="auto">
          <a:xfrm>
            <a:off x="4724400" y="457200"/>
            <a:ext cx="3962400" cy="2643188"/>
          </a:xfrm>
          <a:prstGeom prst="rect">
            <a:avLst/>
          </a:prstGeom>
          <a:noFill/>
          <a:ln w="9525">
            <a:solidFill>
              <a:srgbClr val="000000"/>
            </a:solidFill>
            <a:miter lim="800000"/>
            <a:headEnd/>
            <a:tailEnd/>
          </a:ln>
        </p:spPr>
      </p:pic>
      <p:pic>
        <p:nvPicPr>
          <p:cNvPr id="358403" name="Picture 4" descr="Edgar B Speer"/>
          <p:cNvPicPr>
            <a:picLocks noChangeAspect="1" noChangeArrowheads="1"/>
          </p:cNvPicPr>
          <p:nvPr/>
        </p:nvPicPr>
        <p:blipFill>
          <a:blip r:embed="rId4" cstate="print"/>
          <a:srcRect/>
          <a:stretch>
            <a:fillRect/>
          </a:stretch>
        </p:blipFill>
        <p:spPr bwMode="auto">
          <a:xfrm>
            <a:off x="381000" y="457200"/>
            <a:ext cx="3962400" cy="2643188"/>
          </a:xfrm>
          <a:prstGeom prst="rect">
            <a:avLst/>
          </a:prstGeom>
          <a:noFill/>
          <a:ln w="9525">
            <a:solidFill>
              <a:srgbClr val="000000"/>
            </a:solidFill>
            <a:miter lim="800000"/>
            <a:headEnd/>
            <a:tailEnd/>
          </a:ln>
        </p:spPr>
      </p:pic>
      <p:pic>
        <p:nvPicPr>
          <p:cNvPr id="358404" name="Picture 5" descr="walterjmccarthyjr Duluth"/>
          <p:cNvPicPr>
            <a:picLocks noChangeAspect="1" noChangeArrowheads="1"/>
          </p:cNvPicPr>
          <p:nvPr/>
        </p:nvPicPr>
        <p:blipFill>
          <a:blip r:embed="rId5" cstate="print"/>
          <a:srcRect/>
          <a:stretch>
            <a:fillRect/>
          </a:stretch>
        </p:blipFill>
        <p:spPr bwMode="auto">
          <a:xfrm>
            <a:off x="4800600" y="3352800"/>
            <a:ext cx="3810000" cy="2541588"/>
          </a:xfrm>
          <a:prstGeom prst="rect">
            <a:avLst/>
          </a:prstGeom>
          <a:noFill/>
          <a:ln w="9525">
            <a:solidFill>
              <a:srgbClr val="000000"/>
            </a:solidFill>
            <a:miter lim="800000"/>
            <a:headEnd/>
            <a:tailEnd/>
          </a:ln>
        </p:spPr>
      </p:pic>
      <p:sp>
        <p:nvSpPr>
          <p:cNvPr id="358405" name="Text Box 6"/>
          <p:cNvSpPr txBox="1">
            <a:spLocks noChangeArrowheads="1"/>
          </p:cNvSpPr>
          <p:nvPr/>
        </p:nvSpPr>
        <p:spPr bwMode="auto">
          <a:xfrm>
            <a:off x="1371600" y="5867400"/>
            <a:ext cx="6629400" cy="588963"/>
          </a:xfrm>
          <a:prstGeom prst="rect">
            <a:avLst/>
          </a:prstGeom>
          <a:solidFill>
            <a:srgbClr val="00FFFF"/>
          </a:solidFill>
          <a:ln w="9525" cap="sq">
            <a:solidFill>
              <a:schemeClr val="tx1"/>
            </a:solidFill>
            <a:miter lim="800000"/>
            <a:headEnd type="none" w="sm" len="sm"/>
            <a:tailEnd type="none" w="sm" len="sm"/>
          </a:ln>
        </p:spPr>
        <p:txBody>
          <a:bodyPr>
            <a:spAutoFit/>
          </a:bodyPr>
          <a:lstStyle/>
          <a:p>
            <a:pPr algn="ctr">
              <a:spcBef>
                <a:spcPct val="50000"/>
              </a:spcBef>
            </a:pPr>
            <a:r>
              <a:rPr lang="en-US" sz="3200" b="1">
                <a:latin typeface="Tahoma" pitchFamily="34" charset="0"/>
              </a:rPr>
              <a:t>Great Lakes - Coasters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Grp="1" noChangeArrowheads="1"/>
          </p:cNvSpPr>
          <p:nvPr>
            <p:ph type="body" idx="1"/>
          </p:nvPr>
        </p:nvSpPr>
        <p:spPr>
          <a:xfrm>
            <a:off x="381000" y="1143000"/>
            <a:ext cx="8382000" cy="5257800"/>
          </a:xfrm>
          <a:solidFill>
            <a:srgbClr val="FF9999"/>
          </a:solidFill>
          <a:ln>
            <a:solidFill>
              <a:schemeClr val="tx1"/>
            </a:solidFill>
          </a:ln>
        </p:spPr>
        <p:txBody>
          <a:bodyPr/>
          <a:lstStyle/>
          <a:p>
            <a:pPr eaLnBrk="1" hangingPunct="1">
              <a:buClr>
                <a:schemeClr val="tx1"/>
              </a:buClr>
            </a:pPr>
            <a:r>
              <a:rPr lang="en-US" sz="2200" smtClean="0">
                <a:latin typeface="Tahoma" pitchFamily="34" charset="0"/>
              </a:rPr>
              <a:t>Oil Tankers carry about 40% of the world’s seaborne trade.</a:t>
            </a:r>
          </a:p>
          <a:p>
            <a:pPr eaLnBrk="1" hangingPunct="1">
              <a:buClr>
                <a:schemeClr val="tx1"/>
              </a:buClr>
            </a:pPr>
            <a:r>
              <a:rPr lang="en-US" sz="2200" smtClean="0">
                <a:latin typeface="Tahoma" pitchFamily="34" charset="0"/>
              </a:rPr>
              <a:t>About 60% of the world’s crude oil is transported by seagoing tankers.</a:t>
            </a:r>
          </a:p>
          <a:p>
            <a:pPr eaLnBrk="1" hangingPunct="1">
              <a:buClr>
                <a:schemeClr val="tx1"/>
              </a:buClr>
            </a:pPr>
            <a:r>
              <a:rPr lang="en-US" sz="2200" smtClean="0">
                <a:latin typeface="Tahoma" pitchFamily="34" charset="0"/>
              </a:rPr>
              <a:t>Crude is generally transported in larger vessels.</a:t>
            </a:r>
          </a:p>
          <a:p>
            <a:pPr eaLnBrk="1" hangingPunct="1">
              <a:buClr>
                <a:schemeClr val="tx1"/>
              </a:buClr>
            </a:pPr>
            <a:r>
              <a:rPr lang="en-US" sz="2200" smtClean="0">
                <a:latin typeface="Tahoma" pitchFamily="34" charset="0"/>
              </a:rPr>
              <a:t>Tanker Size Groupings: </a:t>
            </a:r>
          </a:p>
          <a:p>
            <a:pPr lvl="1" eaLnBrk="1" hangingPunct="1">
              <a:buClr>
                <a:schemeClr val="tx1"/>
              </a:buClr>
            </a:pPr>
            <a:r>
              <a:rPr lang="en-US" sz="2200" b="1" smtClean="0">
                <a:latin typeface="Tahoma" pitchFamily="34" charset="0"/>
              </a:rPr>
              <a:t>Ultra Large Crude Carriers</a:t>
            </a:r>
            <a:r>
              <a:rPr lang="en-US" sz="2200" smtClean="0">
                <a:latin typeface="Tahoma" pitchFamily="34" charset="0"/>
              </a:rPr>
              <a:t> (ULCCs) &gt; 320,000 DWT</a:t>
            </a:r>
          </a:p>
          <a:p>
            <a:pPr lvl="1" eaLnBrk="1" hangingPunct="1">
              <a:buClr>
                <a:schemeClr val="tx1"/>
              </a:buClr>
            </a:pPr>
            <a:r>
              <a:rPr lang="en-US" sz="2200" b="1" smtClean="0">
                <a:latin typeface="Tahoma" pitchFamily="34" charset="0"/>
              </a:rPr>
              <a:t>Very Large Crude Carriers</a:t>
            </a:r>
            <a:r>
              <a:rPr lang="en-US" sz="2200" smtClean="0">
                <a:latin typeface="Tahoma" pitchFamily="34" charset="0"/>
              </a:rPr>
              <a:t> (VLCCs) 200 – 320,000 DWT</a:t>
            </a:r>
          </a:p>
          <a:p>
            <a:pPr lvl="1" eaLnBrk="1" hangingPunct="1">
              <a:buClr>
                <a:schemeClr val="tx1"/>
              </a:buClr>
            </a:pPr>
            <a:r>
              <a:rPr lang="en-US" sz="2200" b="1" smtClean="0">
                <a:latin typeface="Tahoma" pitchFamily="34" charset="0"/>
              </a:rPr>
              <a:t>Suezmax</a:t>
            </a:r>
            <a:r>
              <a:rPr lang="en-US" sz="2200" smtClean="0">
                <a:latin typeface="Tahoma" pitchFamily="34" charset="0"/>
              </a:rPr>
              <a:t>  (long to medium haul)    120 – 200,000 DWT</a:t>
            </a:r>
          </a:p>
          <a:p>
            <a:pPr lvl="1" eaLnBrk="1" hangingPunct="1">
              <a:buClr>
                <a:schemeClr val="tx1"/>
              </a:buClr>
            </a:pPr>
            <a:r>
              <a:rPr lang="en-US" sz="2200" b="1" smtClean="0">
                <a:latin typeface="Tahoma" pitchFamily="34" charset="0"/>
              </a:rPr>
              <a:t>Aframax</a:t>
            </a:r>
            <a:r>
              <a:rPr lang="en-US" sz="2200" smtClean="0">
                <a:latin typeface="Tahoma" pitchFamily="34" charset="0"/>
              </a:rPr>
              <a:t>  (medium to short haul)     80 – 120,000 DWT</a:t>
            </a:r>
          </a:p>
          <a:p>
            <a:pPr lvl="1" eaLnBrk="1" hangingPunct="1">
              <a:buClr>
                <a:schemeClr val="tx1"/>
              </a:buClr>
            </a:pPr>
            <a:r>
              <a:rPr lang="en-US" sz="2200" b="1" smtClean="0">
                <a:latin typeface="Tahoma" pitchFamily="34" charset="0"/>
              </a:rPr>
              <a:t>Panamax</a:t>
            </a:r>
            <a:r>
              <a:rPr lang="en-US" sz="2200" smtClean="0">
                <a:latin typeface="Tahoma" pitchFamily="34" charset="0"/>
              </a:rPr>
              <a:t>  (short haul)	         55 -  70,000  DWT</a:t>
            </a:r>
          </a:p>
          <a:p>
            <a:pPr lvl="1" eaLnBrk="1" hangingPunct="1">
              <a:buClr>
                <a:schemeClr val="tx1"/>
              </a:buClr>
            </a:pPr>
            <a:r>
              <a:rPr lang="en-US" sz="2200" b="1" smtClean="0">
                <a:latin typeface="Tahoma" pitchFamily="34" charset="0"/>
              </a:rPr>
              <a:t>Handysize</a:t>
            </a:r>
            <a:r>
              <a:rPr lang="en-US" sz="2200" smtClean="0">
                <a:latin typeface="Tahoma" pitchFamily="34" charset="0"/>
              </a:rPr>
              <a:t> (smallest in world fleet)   to as little as...  						       10,000 DWT</a:t>
            </a:r>
          </a:p>
        </p:txBody>
      </p:sp>
      <p:sp>
        <p:nvSpPr>
          <p:cNvPr id="359426" name="Rectangle 3"/>
          <p:cNvSpPr>
            <a:spLocks noGrp="1" noChangeArrowheads="1"/>
          </p:cNvSpPr>
          <p:nvPr>
            <p:ph type="title"/>
          </p:nvPr>
        </p:nvSpPr>
        <p:spPr>
          <a:xfrm>
            <a:off x="1143000" y="228600"/>
            <a:ext cx="6867525" cy="684213"/>
          </a:xfrm>
          <a:solidFill>
            <a:srgbClr val="FF9999"/>
          </a:solidFill>
          <a:ln>
            <a:solidFill>
              <a:schemeClr val="tx1"/>
            </a:solidFill>
          </a:ln>
        </p:spPr>
        <p:txBody>
          <a:bodyPr/>
          <a:lstStyle/>
          <a:p>
            <a:pPr eaLnBrk="1" hangingPunct="1"/>
            <a:r>
              <a:rPr lang="en-US" sz="3600" b="1" smtClean="0">
                <a:solidFill>
                  <a:schemeClr val="tx1"/>
                </a:solidFill>
                <a:latin typeface="Tahoma" pitchFamily="34" charset="0"/>
              </a:rPr>
              <a:t>Oil and Tanker Business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title"/>
          </p:nvPr>
        </p:nvSpPr>
        <p:spPr>
          <a:xfrm>
            <a:off x="533400" y="381000"/>
            <a:ext cx="8077200" cy="682625"/>
          </a:xfrm>
        </p:spPr>
        <p:txBody>
          <a:bodyPr/>
          <a:lstStyle/>
          <a:p>
            <a:pPr eaLnBrk="1" hangingPunct="1"/>
            <a:r>
              <a:rPr lang="en-US" sz="3300" b="1" smtClean="0">
                <a:solidFill>
                  <a:schemeClr val="tx1"/>
                </a:solidFill>
                <a:latin typeface="Tahoma" pitchFamily="34" charset="0"/>
              </a:rPr>
              <a:t>Foreign Flag Tanker Characteristics</a:t>
            </a:r>
          </a:p>
        </p:txBody>
      </p:sp>
      <p:graphicFrame>
        <p:nvGraphicFramePr>
          <p:cNvPr id="232519" name="Group 71"/>
          <p:cNvGraphicFramePr>
            <a:graphicFrameLocks noGrp="1"/>
          </p:cNvGraphicFramePr>
          <p:nvPr>
            <p:ph idx="1"/>
          </p:nvPr>
        </p:nvGraphicFramePr>
        <p:xfrm>
          <a:off x="304800" y="1219200"/>
          <a:ext cx="8610600" cy="4173538"/>
        </p:xfrm>
        <a:graphic>
          <a:graphicData uri="http://schemas.openxmlformats.org/drawingml/2006/table">
            <a:tbl>
              <a:tblPr/>
              <a:tblGrid>
                <a:gridCol w="1524000"/>
                <a:gridCol w="1154113"/>
                <a:gridCol w="1187450"/>
                <a:gridCol w="1184275"/>
                <a:gridCol w="1187450"/>
                <a:gridCol w="1185862"/>
                <a:gridCol w="1187450"/>
              </a:tblGrid>
              <a:tr h="6096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DWT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20,000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60,000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80,000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120,000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200,000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325,000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5492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Length</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498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685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745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838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973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1,121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5937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Beam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79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113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124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141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167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195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5921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Draft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30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42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46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52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60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70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5937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Immersion Rate (tpi)</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79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159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191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247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343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468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5921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Hourly Cost at Sea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647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840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930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1,080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1,389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1,782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folHlink"/>
                    </a:solidFill>
                  </a:tcPr>
                </a:tc>
              </a:tr>
              <a:tr h="5937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ahoma" pitchFamily="34" charset="0"/>
                        </a:rPr>
                        <a:t>Hourly Cost in Port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512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653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721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822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folHlink"/>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1,039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FFCC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Tahoma" pitchFamily="34" charset="0"/>
                        </a:rPr>
                        <a:t>1,292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folHlink"/>
                    </a:solidFill>
                  </a:tcPr>
                </a:tc>
              </a:tr>
            </a:tbl>
          </a:graphicData>
        </a:graphic>
      </p:graphicFrame>
      <p:sp>
        <p:nvSpPr>
          <p:cNvPr id="360516" name="Text Box 69"/>
          <p:cNvSpPr txBox="1">
            <a:spLocks noChangeArrowheads="1"/>
          </p:cNvSpPr>
          <p:nvPr/>
        </p:nvSpPr>
        <p:spPr bwMode="auto">
          <a:xfrm>
            <a:off x="1295400" y="5715000"/>
            <a:ext cx="6096000" cy="527050"/>
          </a:xfrm>
          <a:prstGeom prst="rect">
            <a:avLst/>
          </a:prstGeom>
          <a:solidFill>
            <a:schemeClr val="folHlink"/>
          </a:solidFill>
          <a:ln w="9525" cap="sq">
            <a:solidFill>
              <a:schemeClr val="tx1"/>
            </a:solidFill>
            <a:miter lim="800000"/>
            <a:headEnd type="none" w="sm" len="sm"/>
            <a:tailEnd type="none" w="sm" len="sm"/>
          </a:ln>
        </p:spPr>
        <p:txBody>
          <a:bodyPr>
            <a:spAutoFit/>
          </a:bodyPr>
          <a:lstStyle/>
          <a:p>
            <a:pPr>
              <a:spcBef>
                <a:spcPct val="50000"/>
              </a:spcBef>
            </a:pPr>
            <a:r>
              <a:rPr lang="en-US" sz="1400" b="1">
                <a:latin typeface="Tahoma" pitchFamily="34" charset="0"/>
              </a:rPr>
              <a:t>Note: All measurements in feet;  tpi – tons per inch; cost in US $</a:t>
            </a:r>
            <a:br>
              <a:rPr lang="en-US" sz="1400" b="1">
                <a:latin typeface="Tahoma" pitchFamily="34" charset="0"/>
              </a:rPr>
            </a:br>
            <a:r>
              <a:rPr lang="en-US" sz="1400" b="1">
                <a:latin typeface="Tahoma" pitchFamily="34" charset="0"/>
              </a:rPr>
              <a:t>Source: USACE Economic Guidance Memo 06-01 June 2006</a:t>
            </a:r>
          </a:p>
        </p:txBody>
      </p:sp>
      <p:sp>
        <p:nvSpPr>
          <p:cNvPr id="360517" name="Line 70"/>
          <p:cNvSpPr>
            <a:spLocks noChangeShapeType="1"/>
          </p:cNvSpPr>
          <p:nvPr/>
        </p:nvSpPr>
        <p:spPr bwMode="auto">
          <a:xfrm>
            <a:off x="228600" y="2362200"/>
            <a:ext cx="8610600" cy="0"/>
          </a:xfrm>
          <a:prstGeom prst="line">
            <a:avLst/>
          </a:prstGeom>
          <a:noFill/>
          <a:ln w="9525" cap="sq">
            <a:solidFill>
              <a:schemeClr val="tx1"/>
            </a:solidFill>
            <a:round/>
            <a:headEnd type="none" w="sm" len="sm"/>
            <a:tailEnd type="none" w="sm" len="sm"/>
          </a:ln>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1473" name="Group 2"/>
          <p:cNvGrpSpPr>
            <a:grpSpLocks/>
          </p:cNvGrpSpPr>
          <p:nvPr/>
        </p:nvGrpSpPr>
        <p:grpSpPr bwMode="auto">
          <a:xfrm>
            <a:off x="1295400" y="5791200"/>
            <a:ext cx="3581400" cy="685800"/>
            <a:chOff x="720" y="3792"/>
            <a:chExt cx="2256" cy="432"/>
          </a:xfrm>
        </p:grpSpPr>
        <p:sp>
          <p:nvSpPr>
            <p:cNvPr id="361478" name="Rectangle 3"/>
            <p:cNvSpPr>
              <a:spLocks noChangeArrowheads="1"/>
            </p:cNvSpPr>
            <p:nvPr/>
          </p:nvSpPr>
          <p:spPr bwMode="auto">
            <a:xfrm>
              <a:off x="960" y="3792"/>
              <a:ext cx="1776" cy="432"/>
            </a:xfrm>
            <a:prstGeom prst="rect">
              <a:avLst/>
            </a:prstGeom>
            <a:solidFill>
              <a:srgbClr val="00FFFF"/>
            </a:solidFill>
            <a:ln w="12700" cap="sq">
              <a:solidFill>
                <a:schemeClr val="tx1"/>
              </a:solidFill>
              <a:miter lim="800000"/>
              <a:headEnd type="none" w="sm" len="sm"/>
              <a:tailEnd type="none" w="sm" len="sm"/>
            </a:ln>
          </p:spPr>
          <p:txBody>
            <a:bodyPr wrap="none" anchor="ctr"/>
            <a:lstStyle/>
            <a:p>
              <a:endParaRPr lang="en-US"/>
            </a:p>
          </p:txBody>
        </p:sp>
        <p:sp>
          <p:nvSpPr>
            <p:cNvPr id="361479" name="Text Box 4"/>
            <p:cNvSpPr txBox="1">
              <a:spLocks noChangeArrowheads="1"/>
            </p:cNvSpPr>
            <p:nvPr/>
          </p:nvSpPr>
          <p:spPr bwMode="auto">
            <a:xfrm>
              <a:off x="720" y="3840"/>
              <a:ext cx="2256" cy="365"/>
            </a:xfrm>
            <a:prstGeom prst="rect">
              <a:avLst/>
            </a:prstGeom>
            <a:noFill/>
            <a:ln w="12700" cap="sq">
              <a:noFill/>
              <a:miter lim="800000"/>
              <a:headEnd type="none" w="sm" len="sm"/>
              <a:tailEnd type="none" w="sm" len="sm"/>
            </a:ln>
          </p:spPr>
          <p:txBody>
            <a:bodyPr>
              <a:spAutoFit/>
            </a:bodyPr>
            <a:lstStyle/>
            <a:p>
              <a:pPr algn="ctr">
                <a:spcBef>
                  <a:spcPct val="50000"/>
                </a:spcBef>
              </a:pPr>
              <a:r>
                <a:rPr lang="en-US" sz="3200" b="1">
                  <a:latin typeface="Tahoma" pitchFamily="34" charset="0"/>
                </a:rPr>
                <a:t>Oil Tanker</a:t>
              </a:r>
            </a:p>
          </p:txBody>
        </p:sp>
      </p:grpSp>
      <p:pic>
        <p:nvPicPr>
          <p:cNvPr id="361474" name="Picture 5" descr="Chevorn South America"/>
          <p:cNvPicPr>
            <a:picLocks noChangeAspect="1" noChangeArrowheads="1"/>
          </p:cNvPicPr>
          <p:nvPr/>
        </p:nvPicPr>
        <p:blipFill>
          <a:blip r:embed="rId2" cstate="print"/>
          <a:srcRect/>
          <a:stretch>
            <a:fillRect/>
          </a:stretch>
        </p:blipFill>
        <p:spPr bwMode="auto">
          <a:xfrm>
            <a:off x="685800" y="304800"/>
            <a:ext cx="3581400" cy="2390775"/>
          </a:xfrm>
          <a:prstGeom prst="rect">
            <a:avLst/>
          </a:prstGeom>
          <a:noFill/>
          <a:ln w="9525">
            <a:solidFill>
              <a:srgbClr val="000000"/>
            </a:solidFill>
            <a:miter lim="800000"/>
            <a:headEnd/>
            <a:tailEnd/>
          </a:ln>
        </p:spPr>
      </p:pic>
      <p:pic>
        <p:nvPicPr>
          <p:cNvPr id="361475" name="Picture 6" descr="Jahre Viking4"/>
          <p:cNvPicPr>
            <a:picLocks noChangeAspect="1" noChangeArrowheads="1"/>
          </p:cNvPicPr>
          <p:nvPr/>
        </p:nvPicPr>
        <p:blipFill>
          <a:blip r:embed="rId3" cstate="print"/>
          <a:srcRect/>
          <a:stretch>
            <a:fillRect/>
          </a:stretch>
        </p:blipFill>
        <p:spPr bwMode="auto">
          <a:xfrm>
            <a:off x="5867400" y="228600"/>
            <a:ext cx="2432050" cy="3048000"/>
          </a:xfrm>
          <a:prstGeom prst="rect">
            <a:avLst/>
          </a:prstGeom>
          <a:noFill/>
          <a:ln w="9525">
            <a:solidFill>
              <a:srgbClr val="000000"/>
            </a:solidFill>
            <a:miter lim="800000"/>
            <a:headEnd/>
            <a:tailEnd/>
          </a:ln>
        </p:spPr>
      </p:pic>
      <p:pic>
        <p:nvPicPr>
          <p:cNvPr id="361476" name="Picture 7" descr="New_Coastal_&amp;_Nav_Plug_Slide67"/>
          <p:cNvPicPr>
            <a:picLocks noChangeAspect="1" noChangeArrowheads="1"/>
          </p:cNvPicPr>
          <p:nvPr/>
        </p:nvPicPr>
        <p:blipFill>
          <a:blip r:embed="rId4" cstate="print"/>
          <a:srcRect/>
          <a:stretch>
            <a:fillRect/>
          </a:stretch>
        </p:blipFill>
        <p:spPr bwMode="auto">
          <a:xfrm>
            <a:off x="5334000" y="3810000"/>
            <a:ext cx="3581400" cy="2365375"/>
          </a:xfrm>
          <a:prstGeom prst="rect">
            <a:avLst/>
          </a:prstGeom>
          <a:noFill/>
          <a:ln w="9525">
            <a:solidFill>
              <a:srgbClr val="000000"/>
            </a:solidFill>
            <a:miter lim="800000"/>
            <a:headEnd/>
            <a:tailEnd/>
          </a:ln>
        </p:spPr>
      </p:pic>
      <p:pic>
        <p:nvPicPr>
          <p:cNvPr id="361477" name="Picture 8" descr="Slide47"/>
          <p:cNvPicPr>
            <a:picLocks noChangeAspect="1" noChangeArrowheads="1"/>
          </p:cNvPicPr>
          <p:nvPr/>
        </p:nvPicPr>
        <p:blipFill>
          <a:blip r:embed="rId5" cstate="print"/>
          <a:srcRect/>
          <a:stretch>
            <a:fillRect/>
          </a:stretch>
        </p:blipFill>
        <p:spPr bwMode="auto">
          <a:xfrm>
            <a:off x="1066800" y="2971800"/>
            <a:ext cx="3581400" cy="2568575"/>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eaLnBrk="1" hangingPunct="1"/>
            <a:endParaRPr lang="en-US" smtClean="0"/>
          </a:p>
        </p:txBody>
      </p:sp>
      <p:sp>
        <p:nvSpPr>
          <p:cNvPr id="20482" name="Rectangle 3"/>
          <p:cNvSpPr>
            <a:spLocks noGrp="1" noChangeArrowheads="1"/>
          </p:cNvSpPr>
          <p:nvPr>
            <p:ph type="body" idx="1"/>
          </p:nvPr>
        </p:nvSpPr>
        <p:spPr/>
        <p:txBody>
          <a:bodyPr/>
          <a:lstStyle/>
          <a:p>
            <a:pPr eaLnBrk="1" hangingPunct="1"/>
            <a:r>
              <a:rPr lang="en-US" sz="2800" i="1" smtClean="0"/>
              <a:t>“The </a:t>
            </a:r>
            <a:r>
              <a:rPr lang="en-US" sz="2800" b="1" i="1" smtClean="0"/>
              <a:t>role</a:t>
            </a:r>
            <a:r>
              <a:rPr lang="en-US" sz="2800" i="1" smtClean="0"/>
              <a:t> of the U. S. Army Corps of Engineers with respect to navigation is to provide safe, reliable, and efficient waterborne transportation systems (channels, harbors, and waterways) for movement of commerce, national security needs, and recreation. The Corps accomplishes this mission through a combination of capital improvements and the operation and maintenance of existing projects.</a:t>
            </a:r>
            <a:r>
              <a:rPr lang="en-US" altLang="zh-CN" sz="2800" i="1" smtClean="0">
                <a:ea typeface="宋体"/>
                <a:cs typeface="宋体"/>
              </a:rPr>
              <a:t>”</a:t>
            </a:r>
          </a:p>
          <a:p>
            <a:pPr eaLnBrk="1" hangingPunct="1">
              <a:buFontTx/>
              <a:buNone/>
            </a:pPr>
            <a:r>
              <a:rPr lang="en-US" altLang="zh-CN" sz="2800" i="1" smtClean="0">
                <a:ea typeface="宋体"/>
                <a:cs typeface="宋体"/>
              </a:rPr>
              <a:t>-ER 1105-2-100</a:t>
            </a:r>
            <a:endParaRPr lang="en-US" sz="2800"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Jahre Viking"/>
          <p:cNvPicPr>
            <a:picLocks noChangeAspect="1" noChangeArrowheads="1"/>
          </p:cNvPicPr>
          <p:nvPr/>
        </p:nvPicPr>
        <p:blipFill>
          <a:blip r:embed="rId2" cstate="print"/>
          <a:srcRect/>
          <a:stretch>
            <a:fillRect/>
          </a:stretch>
        </p:blipFill>
        <p:spPr bwMode="auto">
          <a:xfrm>
            <a:off x="1066800" y="304800"/>
            <a:ext cx="7010400" cy="5038725"/>
          </a:xfrm>
          <a:prstGeom prst="rect">
            <a:avLst/>
          </a:prstGeom>
          <a:noFill/>
          <a:ln w="9525">
            <a:solidFill>
              <a:srgbClr val="000000"/>
            </a:solidFill>
            <a:miter lim="800000"/>
            <a:headEnd/>
            <a:tailEnd/>
          </a:ln>
        </p:spPr>
      </p:pic>
      <p:sp>
        <p:nvSpPr>
          <p:cNvPr id="362498" name="Text Box 3"/>
          <p:cNvSpPr txBox="1">
            <a:spLocks noChangeArrowheads="1"/>
          </p:cNvSpPr>
          <p:nvPr/>
        </p:nvSpPr>
        <p:spPr bwMode="auto">
          <a:xfrm>
            <a:off x="762000" y="5029200"/>
            <a:ext cx="7620000" cy="1016000"/>
          </a:xfrm>
          <a:prstGeom prst="rect">
            <a:avLst/>
          </a:prstGeom>
          <a:solidFill>
            <a:srgbClr val="00FFFF"/>
          </a:solidFill>
          <a:ln w="9525" cap="sq">
            <a:solidFill>
              <a:schemeClr val="tx1"/>
            </a:solidFill>
            <a:miter lim="800000"/>
            <a:headEnd type="none" w="sm" len="sm"/>
            <a:tailEnd type="none" w="sm" len="sm"/>
          </a:ln>
        </p:spPr>
        <p:txBody>
          <a:bodyPr>
            <a:spAutoFit/>
          </a:bodyPr>
          <a:lstStyle/>
          <a:p>
            <a:pPr algn="ctr">
              <a:spcBef>
                <a:spcPct val="50000"/>
              </a:spcBef>
            </a:pPr>
            <a:r>
              <a:rPr lang="en-US" sz="3200" b="1">
                <a:latin typeface="Tahoma" pitchFamily="34" charset="0"/>
              </a:rPr>
              <a:t>ULCC - Jahre Viking - 565,000 DWT)</a:t>
            </a:r>
            <a:r>
              <a:rPr lang="en-US" sz="3600" b="1">
                <a:latin typeface="Tahoma" pitchFamily="34" charset="0"/>
              </a:rPr>
              <a:t>        </a:t>
            </a:r>
            <a:r>
              <a:rPr lang="en-US" sz="2400" b="1">
                <a:latin typeface="Tahoma" pitchFamily="34" charset="0"/>
              </a:rPr>
              <a:t>Length 1,504 ft;  Beam 226 ft; Draft 81 ft </a:t>
            </a:r>
            <a:endParaRPr lang="en-US" sz="3600" b="1">
              <a:latin typeface="Tahoma"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2" descr="Cruise Ship NO"/>
          <p:cNvPicPr>
            <a:picLocks noChangeAspect="1" noChangeArrowheads="1"/>
          </p:cNvPicPr>
          <p:nvPr/>
        </p:nvPicPr>
        <p:blipFill>
          <a:blip r:embed="rId2" cstate="print"/>
          <a:srcRect/>
          <a:stretch>
            <a:fillRect/>
          </a:stretch>
        </p:blipFill>
        <p:spPr bwMode="auto">
          <a:xfrm>
            <a:off x="685800" y="381000"/>
            <a:ext cx="3557588" cy="2370138"/>
          </a:xfrm>
          <a:prstGeom prst="rect">
            <a:avLst/>
          </a:prstGeom>
          <a:noFill/>
          <a:ln w="9525">
            <a:solidFill>
              <a:srgbClr val="000000"/>
            </a:solidFill>
            <a:miter lim="800000"/>
            <a:headEnd/>
            <a:tailEnd/>
          </a:ln>
        </p:spPr>
      </p:pic>
      <p:pic>
        <p:nvPicPr>
          <p:cNvPr id="363522" name="Picture 3" descr="LA Terminal"/>
          <p:cNvPicPr>
            <a:picLocks noChangeAspect="1" noChangeArrowheads="1"/>
          </p:cNvPicPr>
          <p:nvPr/>
        </p:nvPicPr>
        <p:blipFill>
          <a:blip r:embed="rId3" cstate="print"/>
          <a:srcRect/>
          <a:stretch>
            <a:fillRect/>
          </a:stretch>
        </p:blipFill>
        <p:spPr bwMode="auto">
          <a:xfrm>
            <a:off x="4876800" y="381000"/>
            <a:ext cx="3581400" cy="2354263"/>
          </a:xfrm>
          <a:prstGeom prst="rect">
            <a:avLst/>
          </a:prstGeom>
          <a:noFill/>
          <a:ln w="9525">
            <a:solidFill>
              <a:srgbClr val="000000"/>
            </a:solidFill>
            <a:miter lim="800000"/>
            <a:headEnd/>
            <a:tailEnd/>
          </a:ln>
        </p:spPr>
      </p:pic>
      <p:pic>
        <p:nvPicPr>
          <p:cNvPr id="363523" name="Picture 4" descr="Delta Queen Steamboat - NO"/>
          <p:cNvPicPr>
            <a:picLocks noChangeAspect="1" noChangeArrowheads="1"/>
          </p:cNvPicPr>
          <p:nvPr/>
        </p:nvPicPr>
        <p:blipFill>
          <a:blip r:embed="rId4" cstate="print"/>
          <a:srcRect/>
          <a:stretch>
            <a:fillRect/>
          </a:stretch>
        </p:blipFill>
        <p:spPr bwMode="auto">
          <a:xfrm>
            <a:off x="2590800" y="3048000"/>
            <a:ext cx="3886200" cy="2508250"/>
          </a:xfrm>
          <a:prstGeom prst="rect">
            <a:avLst/>
          </a:prstGeom>
          <a:noFill/>
          <a:ln w="9525">
            <a:solidFill>
              <a:srgbClr val="000000"/>
            </a:solidFill>
            <a:miter lim="800000"/>
            <a:headEnd/>
            <a:tailEnd/>
          </a:ln>
        </p:spPr>
      </p:pic>
      <p:grpSp>
        <p:nvGrpSpPr>
          <p:cNvPr id="363524" name="Group 5"/>
          <p:cNvGrpSpPr>
            <a:grpSpLocks/>
          </p:cNvGrpSpPr>
          <p:nvPr/>
        </p:nvGrpSpPr>
        <p:grpSpPr bwMode="auto">
          <a:xfrm>
            <a:off x="2971800" y="5638800"/>
            <a:ext cx="3733800" cy="817563"/>
            <a:chOff x="2016" y="3552"/>
            <a:chExt cx="2352" cy="515"/>
          </a:xfrm>
        </p:grpSpPr>
        <p:sp>
          <p:nvSpPr>
            <p:cNvPr id="363525" name="Text Box 6"/>
            <p:cNvSpPr txBox="1">
              <a:spLocks noChangeArrowheads="1"/>
            </p:cNvSpPr>
            <p:nvPr/>
          </p:nvSpPr>
          <p:spPr bwMode="auto">
            <a:xfrm>
              <a:off x="2016" y="3696"/>
              <a:ext cx="1968" cy="371"/>
            </a:xfrm>
            <a:prstGeom prst="rect">
              <a:avLst/>
            </a:prstGeom>
            <a:solidFill>
              <a:srgbClr val="FFCCFF"/>
            </a:solidFill>
            <a:ln w="9525" cap="sq">
              <a:solidFill>
                <a:schemeClr val="tx1"/>
              </a:solidFill>
              <a:miter lim="800000"/>
              <a:headEnd type="none" w="sm" len="sm"/>
              <a:tailEnd type="none" w="sm" len="sm"/>
            </a:ln>
          </p:spPr>
          <p:txBody>
            <a:bodyPr>
              <a:spAutoFit/>
            </a:bodyPr>
            <a:lstStyle/>
            <a:p>
              <a:pPr algn="ctr">
                <a:spcBef>
                  <a:spcPct val="50000"/>
                </a:spcBef>
              </a:pPr>
              <a:r>
                <a:rPr lang="en-US" sz="3200" b="1">
                  <a:latin typeface="Tahoma" pitchFamily="34" charset="0"/>
                </a:rPr>
                <a:t>Cruise Ships</a:t>
              </a:r>
            </a:p>
          </p:txBody>
        </p:sp>
        <p:pic>
          <p:nvPicPr>
            <p:cNvPr id="363526" name="Picture 7" descr="m21owlnu[1]"/>
            <p:cNvPicPr>
              <a:picLocks noChangeAspect="1" noChangeArrowheads="1"/>
            </p:cNvPicPr>
            <p:nvPr/>
          </p:nvPicPr>
          <p:blipFill>
            <a:blip r:embed="rId5" cstate="print"/>
            <a:srcRect/>
            <a:stretch>
              <a:fillRect/>
            </a:stretch>
          </p:blipFill>
          <p:spPr bwMode="auto">
            <a:xfrm>
              <a:off x="3888" y="3552"/>
              <a:ext cx="480" cy="39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Duluth - Ice"/>
          <p:cNvPicPr>
            <a:picLocks noChangeAspect="1" noChangeArrowheads="1"/>
          </p:cNvPicPr>
          <p:nvPr/>
        </p:nvPicPr>
        <p:blipFill>
          <a:blip r:embed="rId2" cstate="print"/>
          <a:srcRect/>
          <a:stretch>
            <a:fillRect/>
          </a:stretch>
        </p:blipFill>
        <p:spPr bwMode="auto">
          <a:xfrm>
            <a:off x="1295400" y="152400"/>
            <a:ext cx="6781800" cy="5613400"/>
          </a:xfrm>
          <a:prstGeom prst="rect">
            <a:avLst/>
          </a:prstGeom>
          <a:noFill/>
          <a:ln w="9525">
            <a:solidFill>
              <a:srgbClr val="000000"/>
            </a:solidFill>
            <a:miter lim="800000"/>
            <a:headEnd/>
            <a:tailEnd/>
          </a:ln>
        </p:spPr>
      </p:pic>
      <p:sp>
        <p:nvSpPr>
          <p:cNvPr id="364546" name="Text Box 3"/>
          <p:cNvSpPr txBox="1">
            <a:spLocks noChangeArrowheads="1"/>
          </p:cNvSpPr>
          <p:nvPr/>
        </p:nvSpPr>
        <p:spPr bwMode="auto">
          <a:xfrm>
            <a:off x="1295400" y="6019800"/>
            <a:ext cx="4419600" cy="588963"/>
          </a:xfrm>
          <a:prstGeom prst="rect">
            <a:avLst/>
          </a:prstGeom>
          <a:solidFill>
            <a:srgbClr val="FFCC99"/>
          </a:solidFill>
          <a:ln w="9525" cap="sq">
            <a:solidFill>
              <a:schemeClr val="tx1"/>
            </a:solidFill>
            <a:miter lim="800000"/>
            <a:headEnd type="none" w="sm" len="sm"/>
            <a:tailEnd type="none" w="sm" len="sm"/>
          </a:ln>
        </p:spPr>
        <p:txBody>
          <a:bodyPr>
            <a:spAutoFit/>
          </a:bodyPr>
          <a:lstStyle/>
          <a:p>
            <a:pPr algn="ctr">
              <a:spcBef>
                <a:spcPct val="50000"/>
              </a:spcBef>
            </a:pPr>
            <a:r>
              <a:rPr lang="en-US" sz="3200" b="1">
                <a:latin typeface="Tahoma" pitchFamily="34" charset="0"/>
              </a:rPr>
              <a:t>Duluth - Superior</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2" descr="Mobile Harbor"/>
          <p:cNvPicPr>
            <a:picLocks noChangeAspect="1" noChangeArrowheads="1"/>
          </p:cNvPicPr>
          <p:nvPr/>
        </p:nvPicPr>
        <p:blipFill>
          <a:blip r:embed="rId2" cstate="print"/>
          <a:srcRect/>
          <a:stretch>
            <a:fillRect/>
          </a:stretch>
        </p:blipFill>
        <p:spPr bwMode="auto">
          <a:xfrm>
            <a:off x="609600" y="381000"/>
            <a:ext cx="7848600" cy="5418138"/>
          </a:xfrm>
          <a:prstGeom prst="rect">
            <a:avLst/>
          </a:prstGeom>
          <a:noFill/>
          <a:ln w="9525">
            <a:noFill/>
            <a:miter lim="800000"/>
            <a:headEnd/>
            <a:tailEnd/>
          </a:ln>
        </p:spPr>
      </p:pic>
      <p:sp>
        <p:nvSpPr>
          <p:cNvPr id="365570" name="Text Box 3"/>
          <p:cNvSpPr txBox="1">
            <a:spLocks noChangeArrowheads="1"/>
          </p:cNvSpPr>
          <p:nvPr/>
        </p:nvSpPr>
        <p:spPr bwMode="auto">
          <a:xfrm>
            <a:off x="2057400" y="6019800"/>
            <a:ext cx="3886200" cy="588963"/>
          </a:xfrm>
          <a:prstGeom prst="rect">
            <a:avLst/>
          </a:prstGeom>
          <a:solidFill>
            <a:srgbClr val="FFCC99"/>
          </a:solidFill>
          <a:ln w="9525" cap="sq">
            <a:solidFill>
              <a:schemeClr val="tx1"/>
            </a:solidFill>
            <a:miter lim="800000"/>
            <a:headEnd type="none" w="sm" len="sm"/>
            <a:tailEnd type="none" w="sm" len="sm"/>
          </a:ln>
        </p:spPr>
        <p:txBody>
          <a:bodyPr>
            <a:spAutoFit/>
          </a:bodyPr>
          <a:lstStyle/>
          <a:p>
            <a:pPr algn="ctr">
              <a:spcBef>
                <a:spcPct val="50000"/>
              </a:spcBef>
            </a:pPr>
            <a:r>
              <a:rPr lang="en-US" sz="3200" b="1">
                <a:latin typeface="Tahoma" pitchFamily="34" charset="0"/>
              </a:rPr>
              <a:t>Mobile Harbor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moored vessel offloading"/>
          <p:cNvPicPr>
            <a:picLocks noChangeAspect="1" noChangeArrowheads="1"/>
          </p:cNvPicPr>
          <p:nvPr/>
        </p:nvPicPr>
        <p:blipFill>
          <a:blip r:embed="rId2" cstate="print"/>
          <a:srcRect/>
          <a:stretch>
            <a:fillRect/>
          </a:stretch>
        </p:blipFill>
        <p:spPr bwMode="auto">
          <a:xfrm>
            <a:off x="304800" y="838200"/>
            <a:ext cx="5524500" cy="4032250"/>
          </a:xfrm>
          <a:prstGeom prst="rect">
            <a:avLst/>
          </a:prstGeom>
          <a:noFill/>
          <a:ln w="9525">
            <a:solidFill>
              <a:srgbClr val="000000"/>
            </a:solidFill>
            <a:miter lim="800000"/>
            <a:headEnd/>
            <a:tailEnd/>
          </a:ln>
        </p:spPr>
      </p:pic>
      <p:pic>
        <p:nvPicPr>
          <p:cNvPr id="366594" name="Picture 3" descr="Clovelly Dome Storage Area"/>
          <p:cNvPicPr>
            <a:picLocks noChangeAspect="1" noChangeArrowheads="1"/>
          </p:cNvPicPr>
          <p:nvPr/>
        </p:nvPicPr>
        <p:blipFill>
          <a:blip r:embed="rId3" cstate="print"/>
          <a:srcRect/>
          <a:stretch>
            <a:fillRect/>
          </a:stretch>
        </p:blipFill>
        <p:spPr bwMode="auto">
          <a:xfrm>
            <a:off x="5486400" y="2895600"/>
            <a:ext cx="3048000" cy="2173288"/>
          </a:xfrm>
          <a:prstGeom prst="rect">
            <a:avLst/>
          </a:prstGeom>
          <a:noFill/>
          <a:ln w="9525">
            <a:solidFill>
              <a:srgbClr val="000000"/>
            </a:solidFill>
            <a:miter lim="800000"/>
            <a:headEnd/>
            <a:tailEnd/>
          </a:ln>
        </p:spPr>
      </p:pic>
      <p:pic>
        <p:nvPicPr>
          <p:cNvPr id="366595" name="Picture 4" descr="Marine Terminal"/>
          <p:cNvPicPr>
            <a:picLocks noChangeAspect="1" noChangeArrowheads="1"/>
          </p:cNvPicPr>
          <p:nvPr/>
        </p:nvPicPr>
        <p:blipFill>
          <a:blip r:embed="rId4" cstate="print"/>
          <a:srcRect/>
          <a:stretch>
            <a:fillRect/>
          </a:stretch>
        </p:blipFill>
        <p:spPr bwMode="auto">
          <a:xfrm>
            <a:off x="5181600" y="228600"/>
            <a:ext cx="3657600" cy="2509838"/>
          </a:xfrm>
          <a:prstGeom prst="rect">
            <a:avLst/>
          </a:prstGeom>
          <a:noFill/>
          <a:ln w="9525">
            <a:solidFill>
              <a:srgbClr val="000000"/>
            </a:solidFill>
            <a:miter lim="800000"/>
            <a:headEnd/>
            <a:tailEnd/>
          </a:ln>
        </p:spPr>
      </p:pic>
      <p:sp>
        <p:nvSpPr>
          <p:cNvPr id="366596" name="Text Box 5"/>
          <p:cNvSpPr txBox="1">
            <a:spLocks noChangeArrowheads="1"/>
          </p:cNvSpPr>
          <p:nvPr/>
        </p:nvSpPr>
        <p:spPr bwMode="auto">
          <a:xfrm>
            <a:off x="1143000" y="5257800"/>
            <a:ext cx="6553200" cy="1077913"/>
          </a:xfrm>
          <a:prstGeom prst="rect">
            <a:avLst/>
          </a:prstGeom>
          <a:solidFill>
            <a:srgbClr val="FFCC99"/>
          </a:solidFill>
          <a:ln w="9525" cap="sq">
            <a:solidFill>
              <a:schemeClr val="tx1"/>
            </a:solidFill>
            <a:miter lim="800000"/>
            <a:headEnd type="none" w="sm" len="sm"/>
            <a:tailEnd type="none" w="sm" len="sm"/>
          </a:ln>
        </p:spPr>
        <p:txBody>
          <a:bodyPr>
            <a:spAutoFit/>
          </a:bodyPr>
          <a:lstStyle/>
          <a:p>
            <a:pPr algn="ctr">
              <a:spcBef>
                <a:spcPct val="50000"/>
              </a:spcBef>
            </a:pPr>
            <a:r>
              <a:rPr lang="en-US" sz="3200" b="1">
                <a:latin typeface="Tahoma" pitchFamily="34" charset="0"/>
              </a:rPr>
              <a:t>Louisiana Offshore Oil Port</a:t>
            </a:r>
            <a:r>
              <a:rPr lang="en-US" sz="3600" b="1">
                <a:latin typeface="Tahoma" pitchFamily="34" charset="0"/>
              </a:rPr>
              <a:t> </a:t>
            </a:r>
            <a:r>
              <a:rPr lang="en-US" sz="2800" b="1">
                <a:latin typeface="Tahoma" pitchFamily="34" charset="0"/>
              </a:rPr>
              <a:t>(LOOP)</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descr="Freeport Harbor"/>
          <p:cNvPicPr>
            <a:picLocks noChangeAspect="1" noChangeArrowheads="1"/>
          </p:cNvPicPr>
          <p:nvPr/>
        </p:nvPicPr>
        <p:blipFill>
          <a:blip r:embed="rId2" cstate="print"/>
          <a:srcRect/>
          <a:stretch>
            <a:fillRect/>
          </a:stretch>
        </p:blipFill>
        <p:spPr bwMode="auto">
          <a:xfrm>
            <a:off x="685800" y="228600"/>
            <a:ext cx="7924800" cy="5289550"/>
          </a:xfrm>
          <a:prstGeom prst="rect">
            <a:avLst/>
          </a:prstGeom>
          <a:noFill/>
          <a:ln w="9525">
            <a:solidFill>
              <a:srgbClr val="000000"/>
            </a:solidFill>
            <a:miter lim="800000"/>
            <a:headEnd/>
            <a:tailEnd/>
          </a:ln>
        </p:spPr>
      </p:pic>
      <p:sp>
        <p:nvSpPr>
          <p:cNvPr id="367618" name="Text Box 3"/>
          <p:cNvSpPr txBox="1">
            <a:spLocks noChangeArrowheads="1"/>
          </p:cNvSpPr>
          <p:nvPr/>
        </p:nvSpPr>
        <p:spPr bwMode="auto">
          <a:xfrm>
            <a:off x="2438400" y="5715000"/>
            <a:ext cx="4038600" cy="579438"/>
          </a:xfrm>
          <a:prstGeom prst="rect">
            <a:avLst/>
          </a:prstGeom>
          <a:solidFill>
            <a:srgbClr val="FFCC99"/>
          </a:solidFill>
          <a:ln w="12700" cap="sq">
            <a:noFill/>
            <a:miter lim="800000"/>
            <a:headEnd type="none" w="sm" len="sm"/>
            <a:tailEnd type="none" w="sm" len="sm"/>
          </a:ln>
        </p:spPr>
        <p:txBody>
          <a:bodyPr>
            <a:spAutoFit/>
          </a:bodyPr>
          <a:lstStyle/>
          <a:p>
            <a:pPr algn="ctr">
              <a:spcBef>
                <a:spcPct val="50000"/>
              </a:spcBef>
            </a:pPr>
            <a:r>
              <a:rPr lang="en-US" sz="3200" b="1">
                <a:latin typeface="Tahoma" pitchFamily="34" charset="0"/>
              </a:rPr>
              <a:t>Freeport Harbor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Long Beach HanjinPier"/>
          <p:cNvPicPr>
            <a:picLocks noChangeAspect="1" noChangeArrowheads="1"/>
          </p:cNvPicPr>
          <p:nvPr/>
        </p:nvPicPr>
        <p:blipFill>
          <a:blip r:embed="rId2" cstate="print"/>
          <a:srcRect/>
          <a:stretch>
            <a:fillRect/>
          </a:stretch>
        </p:blipFill>
        <p:spPr bwMode="auto">
          <a:xfrm>
            <a:off x="457200" y="609600"/>
            <a:ext cx="4572000" cy="2887663"/>
          </a:xfrm>
          <a:prstGeom prst="rect">
            <a:avLst/>
          </a:prstGeom>
          <a:noFill/>
          <a:ln w="6350">
            <a:solidFill>
              <a:srgbClr val="000000"/>
            </a:solidFill>
            <a:miter lim="800000"/>
            <a:headEnd/>
            <a:tailEnd/>
          </a:ln>
        </p:spPr>
      </p:pic>
      <p:sp>
        <p:nvSpPr>
          <p:cNvPr id="368642" name="Text Box 3"/>
          <p:cNvSpPr txBox="1">
            <a:spLocks noChangeArrowheads="1"/>
          </p:cNvSpPr>
          <p:nvPr/>
        </p:nvSpPr>
        <p:spPr bwMode="auto">
          <a:xfrm>
            <a:off x="5791200" y="4876800"/>
            <a:ext cx="2971800" cy="588963"/>
          </a:xfrm>
          <a:prstGeom prst="rect">
            <a:avLst/>
          </a:prstGeom>
          <a:solidFill>
            <a:srgbClr val="FFCC99"/>
          </a:solidFill>
          <a:ln w="9525" cap="sq">
            <a:solidFill>
              <a:schemeClr val="tx1"/>
            </a:solidFill>
            <a:miter lim="800000"/>
            <a:headEnd type="none" w="sm" len="sm"/>
            <a:tailEnd type="none" w="sm" len="sm"/>
          </a:ln>
        </p:spPr>
        <p:txBody>
          <a:bodyPr>
            <a:spAutoFit/>
          </a:bodyPr>
          <a:lstStyle/>
          <a:p>
            <a:pPr algn="ctr">
              <a:spcBef>
                <a:spcPct val="50000"/>
              </a:spcBef>
            </a:pPr>
            <a:r>
              <a:rPr lang="en-US" sz="3200" b="1">
                <a:latin typeface="Tahoma" pitchFamily="34" charset="0"/>
              </a:rPr>
              <a:t>Long Beach</a:t>
            </a:r>
          </a:p>
        </p:txBody>
      </p:sp>
      <p:pic>
        <p:nvPicPr>
          <p:cNvPr id="368643" name="Picture 4" descr="Port of Long Beach"/>
          <p:cNvPicPr>
            <a:picLocks noChangeAspect="1" noChangeArrowheads="1"/>
          </p:cNvPicPr>
          <p:nvPr/>
        </p:nvPicPr>
        <p:blipFill>
          <a:blip r:embed="rId3" cstate="print"/>
          <a:srcRect/>
          <a:stretch>
            <a:fillRect/>
          </a:stretch>
        </p:blipFill>
        <p:spPr bwMode="auto">
          <a:xfrm>
            <a:off x="4953000" y="1295400"/>
            <a:ext cx="3810000" cy="2895600"/>
          </a:xfrm>
          <a:prstGeom prst="rect">
            <a:avLst/>
          </a:prstGeom>
          <a:noFill/>
          <a:ln w="9525">
            <a:solidFill>
              <a:srgbClr val="000000"/>
            </a:solidFill>
            <a:miter lim="800000"/>
            <a:headEnd/>
            <a:tailEnd/>
          </a:ln>
        </p:spPr>
      </p:pic>
      <p:pic>
        <p:nvPicPr>
          <p:cNvPr id="368644" name="Picture 5" descr="Port of Long Beach 2"/>
          <p:cNvPicPr>
            <a:picLocks noChangeAspect="1" noChangeArrowheads="1"/>
          </p:cNvPicPr>
          <p:nvPr/>
        </p:nvPicPr>
        <p:blipFill>
          <a:blip r:embed="rId4" cstate="print"/>
          <a:srcRect/>
          <a:stretch>
            <a:fillRect/>
          </a:stretch>
        </p:blipFill>
        <p:spPr bwMode="auto">
          <a:xfrm>
            <a:off x="1219200" y="3429000"/>
            <a:ext cx="4310063" cy="2874963"/>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2" descr="Port of LA"/>
          <p:cNvPicPr>
            <a:picLocks noChangeAspect="1" noChangeArrowheads="1"/>
          </p:cNvPicPr>
          <p:nvPr/>
        </p:nvPicPr>
        <p:blipFill>
          <a:blip r:embed="rId2" cstate="print"/>
          <a:srcRect/>
          <a:stretch>
            <a:fillRect/>
          </a:stretch>
        </p:blipFill>
        <p:spPr bwMode="auto">
          <a:xfrm>
            <a:off x="228600" y="228600"/>
            <a:ext cx="5191125" cy="3414713"/>
          </a:xfrm>
          <a:prstGeom prst="rect">
            <a:avLst/>
          </a:prstGeom>
          <a:noFill/>
          <a:ln w="9525">
            <a:solidFill>
              <a:srgbClr val="000000"/>
            </a:solidFill>
            <a:miter lim="800000"/>
            <a:headEnd/>
            <a:tailEnd/>
          </a:ln>
        </p:spPr>
      </p:pic>
      <p:pic>
        <p:nvPicPr>
          <p:cNvPr id="369666" name="Picture 3" descr="Port of LA 2"/>
          <p:cNvPicPr>
            <a:picLocks noChangeAspect="1" noChangeArrowheads="1"/>
          </p:cNvPicPr>
          <p:nvPr/>
        </p:nvPicPr>
        <p:blipFill>
          <a:blip r:embed="rId3" cstate="print"/>
          <a:srcRect/>
          <a:stretch>
            <a:fillRect/>
          </a:stretch>
        </p:blipFill>
        <p:spPr bwMode="auto">
          <a:xfrm>
            <a:off x="3886200" y="2286000"/>
            <a:ext cx="5029200" cy="3343275"/>
          </a:xfrm>
          <a:prstGeom prst="rect">
            <a:avLst/>
          </a:prstGeom>
          <a:noFill/>
          <a:ln w="9525">
            <a:solidFill>
              <a:srgbClr val="000000"/>
            </a:solidFill>
            <a:miter lim="800000"/>
            <a:headEnd/>
            <a:tailEnd/>
          </a:ln>
        </p:spPr>
      </p:pic>
      <p:sp>
        <p:nvSpPr>
          <p:cNvPr id="369667" name="Text Box 4"/>
          <p:cNvSpPr txBox="1">
            <a:spLocks noChangeArrowheads="1"/>
          </p:cNvSpPr>
          <p:nvPr/>
        </p:nvSpPr>
        <p:spPr bwMode="auto">
          <a:xfrm>
            <a:off x="1371600" y="5943600"/>
            <a:ext cx="4724400" cy="588963"/>
          </a:xfrm>
          <a:prstGeom prst="rect">
            <a:avLst/>
          </a:prstGeom>
          <a:solidFill>
            <a:srgbClr val="FFCC99"/>
          </a:solidFill>
          <a:ln w="9525" cap="sq">
            <a:solidFill>
              <a:schemeClr val="tx1"/>
            </a:solidFill>
            <a:miter lim="800000"/>
            <a:headEnd type="none" w="sm" len="sm"/>
            <a:tailEnd type="none" w="sm" len="sm"/>
          </a:ln>
        </p:spPr>
        <p:txBody>
          <a:bodyPr>
            <a:spAutoFit/>
          </a:bodyPr>
          <a:lstStyle/>
          <a:p>
            <a:pPr algn="ctr">
              <a:spcBef>
                <a:spcPct val="50000"/>
              </a:spcBef>
            </a:pPr>
            <a:r>
              <a:rPr lang="en-US" sz="3200" b="1">
                <a:latin typeface="Tahoma" pitchFamily="34" charset="0"/>
              </a:rPr>
              <a:t>Port of Los Angeles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2" descr="Port of Oakland and Harbor"/>
          <p:cNvPicPr>
            <a:picLocks noChangeAspect="1" noChangeArrowheads="1"/>
          </p:cNvPicPr>
          <p:nvPr/>
        </p:nvPicPr>
        <p:blipFill>
          <a:blip r:embed="rId2" cstate="print"/>
          <a:srcRect/>
          <a:stretch>
            <a:fillRect/>
          </a:stretch>
        </p:blipFill>
        <p:spPr bwMode="auto">
          <a:xfrm>
            <a:off x="457200" y="304800"/>
            <a:ext cx="4648200" cy="3101975"/>
          </a:xfrm>
          <a:prstGeom prst="rect">
            <a:avLst/>
          </a:prstGeom>
          <a:noFill/>
          <a:ln w="9525">
            <a:solidFill>
              <a:srgbClr val="000000"/>
            </a:solidFill>
            <a:miter lim="800000"/>
            <a:headEnd/>
            <a:tailEnd/>
          </a:ln>
        </p:spPr>
      </p:pic>
      <p:pic>
        <p:nvPicPr>
          <p:cNvPr id="370690" name="Picture 3" descr="Port of Oakland and Harbor2"/>
          <p:cNvPicPr>
            <a:picLocks noChangeAspect="1" noChangeArrowheads="1"/>
          </p:cNvPicPr>
          <p:nvPr/>
        </p:nvPicPr>
        <p:blipFill>
          <a:blip r:embed="rId3" cstate="print"/>
          <a:srcRect/>
          <a:stretch>
            <a:fillRect/>
          </a:stretch>
        </p:blipFill>
        <p:spPr bwMode="auto">
          <a:xfrm>
            <a:off x="4191000" y="2819400"/>
            <a:ext cx="4572000" cy="3051175"/>
          </a:xfrm>
          <a:prstGeom prst="rect">
            <a:avLst/>
          </a:prstGeom>
          <a:noFill/>
          <a:ln w="9525">
            <a:solidFill>
              <a:srgbClr val="000000"/>
            </a:solidFill>
            <a:miter lim="800000"/>
            <a:headEnd/>
            <a:tailEnd/>
          </a:ln>
        </p:spPr>
      </p:pic>
      <p:sp>
        <p:nvSpPr>
          <p:cNvPr id="370691" name="Text Box 4"/>
          <p:cNvSpPr txBox="1">
            <a:spLocks noChangeArrowheads="1"/>
          </p:cNvSpPr>
          <p:nvPr/>
        </p:nvSpPr>
        <p:spPr bwMode="auto">
          <a:xfrm>
            <a:off x="381000" y="4724400"/>
            <a:ext cx="3581400" cy="588963"/>
          </a:xfrm>
          <a:prstGeom prst="rect">
            <a:avLst/>
          </a:prstGeom>
          <a:solidFill>
            <a:srgbClr val="FFCC99"/>
          </a:solidFill>
          <a:ln w="9525" cap="sq">
            <a:solidFill>
              <a:schemeClr val="tx1"/>
            </a:solidFill>
            <a:miter lim="800000"/>
            <a:headEnd type="none" w="sm" len="sm"/>
            <a:tailEnd type="none" w="sm" len="sm"/>
          </a:ln>
        </p:spPr>
        <p:txBody>
          <a:bodyPr>
            <a:spAutoFit/>
          </a:bodyPr>
          <a:lstStyle/>
          <a:p>
            <a:pPr algn="ctr">
              <a:spcBef>
                <a:spcPct val="50000"/>
              </a:spcBef>
            </a:pPr>
            <a:r>
              <a:rPr lang="en-US" sz="3200" b="1">
                <a:latin typeface="Tahoma" pitchFamily="34" charset="0"/>
              </a:rPr>
              <a:t>Port of Oakland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ChangeArrowheads="1"/>
          </p:cNvSpPr>
          <p:nvPr>
            <p:ph type="title"/>
          </p:nvPr>
        </p:nvSpPr>
        <p:spPr/>
        <p:txBody>
          <a:bodyPr/>
          <a:lstStyle/>
          <a:p>
            <a:pPr eaLnBrk="1" hangingPunct="1"/>
            <a:r>
              <a:rPr lang="en-US" smtClean="0"/>
              <a:t>More Information on Dredging</a:t>
            </a:r>
          </a:p>
        </p:txBody>
      </p:sp>
      <p:sp>
        <p:nvSpPr>
          <p:cNvPr id="371714" name="Rectangle 3"/>
          <p:cNvSpPr>
            <a:spLocks noGrp="1" noChangeArrowheads="1"/>
          </p:cNvSpPr>
          <p:nvPr>
            <p:ph type="body" idx="1"/>
          </p:nvPr>
        </p:nvSpPr>
        <p:spPr/>
        <p:txBody>
          <a:bodyPr/>
          <a:lstStyle/>
          <a:p>
            <a:pPr eaLnBrk="1" hangingPunct="1"/>
            <a:r>
              <a:rPr lang="en-US" smtClean="0">
                <a:hlinkClick r:id="rId2"/>
              </a:rPr>
              <a:t>http://education.usace.army.mil/navigation/dredging.html</a:t>
            </a:r>
            <a:r>
              <a:rPr lang="en-US" smtClean="0"/>
              <a:t> </a:t>
            </a:r>
          </a:p>
          <a:p>
            <a:pPr eaLnBrk="1" hangingPunct="1"/>
            <a:endParaRPr lang="en-US" smtClean="0"/>
          </a:p>
          <a:p>
            <a:pPr eaLnBrk="1" hangingPunct="1">
              <a:buFontTx/>
              <a:buNone/>
            </a:pPr>
            <a:r>
              <a:rPr lang="en-US" smtClean="0"/>
              <a:t>	USACE “Education Center” website (for students, teachers, librarians and other educators).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US" smtClean="0"/>
              <a:t>Federal Involvement – Why?</a:t>
            </a:r>
          </a:p>
        </p:txBody>
      </p:sp>
      <p:sp>
        <p:nvSpPr>
          <p:cNvPr id="21506" name="Rectangle 3"/>
          <p:cNvSpPr>
            <a:spLocks noGrp="1" noChangeArrowheads="1"/>
          </p:cNvSpPr>
          <p:nvPr>
            <p:ph type="body" idx="1"/>
          </p:nvPr>
        </p:nvSpPr>
        <p:spPr/>
        <p:txBody>
          <a:bodyPr/>
          <a:lstStyle/>
          <a:p>
            <a:pPr eaLnBrk="1" hangingPunct="1">
              <a:spcBef>
                <a:spcPct val="150000"/>
              </a:spcBef>
            </a:pPr>
            <a:r>
              <a:rPr lang="en-US" smtClean="0"/>
              <a:t>The Federal Interest is established by the Constitution –Commerce Clause</a:t>
            </a:r>
          </a:p>
          <a:p>
            <a:pPr eaLnBrk="1" hangingPunct="1">
              <a:spcBef>
                <a:spcPct val="150000"/>
              </a:spcBef>
            </a:pPr>
            <a:r>
              <a:rPr lang="en-US" smtClean="0"/>
              <a:t>Provides means of commercial transportation</a:t>
            </a:r>
          </a:p>
          <a:p>
            <a:pPr eaLnBrk="1" hangingPunct="1">
              <a:spcBef>
                <a:spcPct val="150000"/>
              </a:spcBef>
            </a:pPr>
            <a:r>
              <a:rPr lang="en-US" smtClean="0"/>
              <a:t>Is part of national defense</a:t>
            </a:r>
          </a:p>
          <a:p>
            <a:pPr eaLnBrk="1" hangingPunct="1">
              <a:spcBef>
                <a:spcPct val="150000"/>
              </a:spcBef>
            </a:pPr>
            <a:endParaRPr lang="en-US"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ChangeArrowheads="1"/>
          </p:cNvSpPr>
          <p:nvPr>
            <p:ph type="title"/>
          </p:nvPr>
        </p:nvSpPr>
        <p:spPr>
          <a:xfrm>
            <a:off x="1116013" y="601663"/>
            <a:ext cx="4922837" cy="652462"/>
          </a:xfrm>
          <a:solidFill>
            <a:srgbClr val="FF9999"/>
          </a:solidFill>
          <a:ln>
            <a:solidFill>
              <a:schemeClr val="tx1"/>
            </a:solidFill>
          </a:ln>
        </p:spPr>
        <p:txBody>
          <a:bodyPr/>
          <a:lstStyle/>
          <a:p>
            <a:pPr eaLnBrk="1" hangingPunct="1"/>
            <a:r>
              <a:rPr lang="en-US" sz="3600" b="1" smtClean="0">
                <a:solidFill>
                  <a:schemeClr val="tx1"/>
                </a:solidFill>
                <a:latin typeface="Tahoma" pitchFamily="34" charset="0"/>
              </a:rPr>
              <a:t>Some Trivia</a:t>
            </a:r>
          </a:p>
        </p:txBody>
      </p:sp>
      <p:sp>
        <p:nvSpPr>
          <p:cNvPr id="372738" name="Rectangle 3"/>
          <p:cNvSpPr>
            <a:spLocks noGrp="1" noChangeArrowheads="1"/>
          </p:cNvSpPr>
          <p:nvPr>
            <p:ph type="body" idx="1"/>
          </p:nvPr>
        </p:nvSpPr>
        <p:spPr>
          <a:xfrm>
            <a:off x="304800" y="1524000"/>
            <a:ext cx="8299450" cy="5105400"/>
          </a:xfrm>
          <a:solidFill>
            <a:srgbClr val="FF9999"/>
          </a:solidFill>
          <a:ln>
            <a:solidFill>
              <a:schemeClr val="tx1"/>
            </a:solidFill>
          </a:ln>
        </p:spPr>
        <p:txBody>
          <a:bodyPr/>
          <a:lstStyle/>
          <a:p>
            <a:pPr eaLnBrk="1" hangingPunct="1">
              <a:lnSpc>
                <a:spcPct val="90000"/>
              </a:lnSpc>
              <a:buClr>
                <a:schemeClr val="tx1"/>
              </a:buClr>
            </a:pPr>
            <a:r>
              <a:rPr lang="en-US" sz="2800" b="1" smtClean="0">
                <a:latin typeface="Tahoma" pitchFamily="34" charset="0"/>
              </a:rPr>
              <a:t>State of</a:t>
            </a:r>
            <a:r>
              <a:rPr lang="en-US" sz="2800" b="1" smtClean="0">
                <a:solidFill>
                  <a:srgbClr val="FFFF00"/>
                </a:solidFill>
                <a:latin typeface="Tahoma" pitchFamily="34" charset="0"/>
              </a:rPr>
              <a:t> </a:t>
            </a:r>
            <a:r>
              <a:rPr lang="en-US" sz="2800" b="1" smtClean="0">
                <a:latin typeface="Tahoma" pitchFamily="34" charset="0"/>
              </a:rPr>
              <a:t>_______</a:t>
            </a:r>
            <a:r>
              <a:rPr lang="en-US" sz="2800" b="1" smtClean="0">
                <a:solidFill>
                  <a:srgbClr val="FFFF00"/>
                </a:solidFill>
                <a:latin typeface="Tahoma" pitchFamily="34" charset="0"/>
              </a:rPr>
              <a:t> </a:t>
            </a:r>
            <a:r>
              <a:rPr lang="en-US" sz="2800" smtClean="0">
                <a:latin typeface="Tahoma" pitchFamily="34" charset="0"/>
              </a:rPr>
              <a:t>has deep draft port facilities on 4 Great Lakes.</a:t>
            </a:r>
          </a:p>
          <a:p>
            <a:pPr eaLnBrk="1" hangingPunct="1">
              <a:lnSpc>
                <a:spcPct val="90000"/>
              </a:lnSpc>
              <a:buClr>
                <a:schemeClr val="tx1"/>
              </a:buClr>
            </a:pPr>
            <a:r>
              <a:rPr lang="en-US" sz="2800" b="1" smtClean="0">
                <a:latin typeface="Tahoma" pitchFamily="34" charset="0"/>
              </a:rPr>
              <a:t>__________</a:t>
            </a:r>
            <a:r>
              <a:rPr lang="en-US" sz="2800" b="1" smtClean="0">
                <a:solidFill>
                  <a:srgbClr val="FFFF00"/>
                </a:solidFill>
                <a:latin typeface="Tahoma" pitchFamily="34" charset="0"/>
              </a:rPr>
              <a:t> </a:t>
            </a:r>
            <a:r>
              <a:rPr lang="en-US" sz="2800" b="1" smtClean="0">
                <a:latin typeface="Tahoma" pitchFamily="34" charset="0"/>
              </a:rPr>
              <a:t>&amp;_________</a:t>
            </a:r>
            <a:r>
              <a:rPr lang="en-US" sz="2800" smtClean="0">
                <a:solidFill>
                  <a:srgbClr val="FFFF00"/>
                </a:solidFill>
                <a:latin typeface="Tahoma" pitchFamily="34" charset="0"/>
              </a:rPr>
              <a:t> </a:t>
            </a:r>
            <a:r>
              <a:rPr lang="en-US" sz="2800" smtClean="0">
                <a:latin typeface="Tahoma" pitchFamily="34" charset="0"/>
              </a:rPr>
              <a:t>have ports along the Great Lakes and the Atlantic Coast.</a:t>
            </a:r>
          </a:p>
          <a:p>
            <a:pPr eaLnBrk="1" hangingPunct="1">
              <a:lnSpc>
                <a:spcPct val="90000"/>
              </a:lnSpc>
              <a:buClr>
                <a:schemeClr val="tx1"/>
              </a:buClr>
            </a:pPr>
            <a:r>
              <a:rPr lang="en-US" sz="2800" smtClean="0">
                <a:latin typeface="Tahoma" pitchFamily="34" charset="0"/>
              </a:rPr>
              <a:t>The deep-water port farthest from the sea is </a:t>
            </a:r>
            <a:r>
              <a:rPr lang="en-US" sz="2800" b="1" smtClean="0">
                <a:latin typeface="Tahoma" pitchFamily="34" charset="0"/>
              </a:rPr>
              <a:t>______________</a:t>
            </a:r>
            <a:r>
              <a:rPr lang="en-US" sz="2800" smtClean="0">
                <a:latin typeface="Tahoma" pitchFamily="34" charset="0"/>
              </a:rPr>
              <a:t> (at miles 168 to 255 up the Mississippi River)</a:t>
            </a:r>
          </a:p>
          <a:p>
            <a:pPr eaLnBrk="1" hangingPunct="1">
              <a:lnSpc>
                <a:spcPct val="90000"/>
              </a:lnSpc>
              <a:buClr>
                <a:schemeClr val="tx1"/>
              </a:buClr>
            </a:pPr>
            <a:r>
              <a:rPr lang="en-US" sz="2800" smtClean="0">
                <a:latin typeface="Tahoma" pitchFamily="34" charset="0"/>
              </a:rPr>
              <a:t>On the West Coast, </a:t>
            </a:r>
            <a:r>
              <a:rPr lang="en-US" sz="2800" b="1" smtClean="0">
                <a:latin typeface="Tahoma" pitchFamily="34" charset="0"/>
              </a:rPr>
              <a:t>________&amp;__________</a:t>
            </a:r>
            <a:r>
              <a:rPr lang="en-US" sz="2800" smtClean="0">
                <a:solidFill>
                  <a:srgbClr val="FFFF00"/>
                </a:solidFill>
                <a:latin typeface="Tahoma" pitchFamily="34" charset="0"/>
              </a:rPr>
              <a:t> </a:t>
            </a:r>
            <a:r>
              <a:rPr lang="en-US" sz="2800" smtClean="0">
                <a:latin typeface="Tahoma" pitchFamily="34" charset="0"/>
              </a:rPr>
              <a:t>operate the largest # of container cranes (80)</a:t>
            </a:r>
          </a:p>
          <a:p>
            <a:pPr eaLnBrk="1" hangingPunct="1">
              <a:lnSpc>
                <a:spcPct val="90000"/>
              </a:lnSpc>
              <a:buClr>
                <a:schemeClr val="tx1"/>
              </a:buClr>
            </a:pPr>
            <a:r>
              <a:rPr lang="en-US" sz="2800" smtClean="0">
                <a:latin typeface="Tahoma" pitchFamily="34" charset="0"/>
              </a:rPr>
              <a:t>On the East Coast, </a:t>
            </a:r>
            <a:r>
              <a:rPr lang="en-US" sz="2800" b="1" smtClean="0">
                <a:latin typeface="Tahoma" pitchFamily="34" charset="0"/>
              </a:rPr>
              <a:t>________&amp;__________</a:t>
            </a:r>
            <a:r>
              <a:rPr lang="en-US" sz="2800" smtClean="0">
                <a:solidFill>
                  <a:srgbClr val="FFFF00"/>
                </a:solidFill>
                <a:latin typeface="Tahoma" pitchFamily="34" charset="0"/>
              </a:rPr>
              <a:t> </a:t>
            </a:r>
            <a:r>
              <a:rPr lang="en-US" sz="2800" smtClean="0">
                <a:latin typeface="Tahoma" pitchFamily="34" charset="0"/>
              </a:rPr>
              <a:t>operate the largest # of container cranes (50)</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3"/>
          <p:cNvSpPr>
            <a:spLocks noGrp="1" noChangeArrowheads="1"/>
          </p:cNvSpPr>
          <p:nvPr>
            <p:ph type="body" idx="1"/>
          </p:nvPr>
        </p:nvSpPr>
        <p:spPr>
          <a:xfrm>
            <a:off x="381000" y="1219200"/>
            <a:ext cx="8375650" cy="5257800"/>
          </a:xfrm>
          <a:solidFill>
            <a:srgbClr val="FF9999"/>
          </a:solidFill>
          <a:ln>
            <a:solidFill>
              <a:schemeClr val="tx1"/>
            </a:solidFill>
          </a:ln>
        </p:spPr>
        <p:txBody>
          <a:bodyPr/>
          <a:lstStyle/>
          <a:p>
            <a:pPr eaLnBrk="1" hangingPunct="1">
              <a:lnSpc>
                <a:spcPct val="90000"/>
              </a:lnSpc>
              <a:buClr>
                <a:schemeClr val="tx1"/>
              </a:buClr>
            </a:pPr>
            <a:r>
              <a:rPr lang="en-US" sz="2800" b="1" smtClean="0">
                <a:latin typeface="Tahoma" pitchFamily="34" charset="0"/>
              </a:rPr>
              <a:t>State of Michigan </a:t>
            </a:r>
            <a:r>
              <a:rPr lang="en-US" sz="2800" smtClean="0">
                <a:latin typeface="Tahoma" pitchFamily="34" charset="0"/>
              </a:rPr>
              <a:t>has deep draft port facilities on 4 Great Lakes.</a:t>
            </a:r>
          </a:p>
          <a:p>
            <a:pPr eaLnBrk="1" hangingPunct="1">
              <a:lnSpc>
                <a:spcPct val="90000"/>
              </a:lnSpc>
              <a:buClr>
                <a:schemeClr val="tx1"/>
              </a:buClr>
            </a:pPr>
            <a:r>
              <a:rPr lang="en-US" sz="2800" b="1" smtClean="0">
                <a:latin typeface="Tahoma" pitchFamily="34" charset="0"/>
              </a:rPr>
              <a:t>Pennsylvania &amp; New York</a:t>
            </a:r>
            <a:r>
              <a:rPr lang="en-US" sz="2800" smtClean="0">
                <a:latin typeface="Tahoma" pitchFamily="34" charset="0"/>
              </a:rPr>
              <a:t> have ports along the Great Lakes and the Atlantic Coast.</a:t>
            </a:r>
          </a:p>
          <a:p>
            <a:pPr eaLnBrk="1" hangingPunct="1">
              <a:lnSpc>
                <a:spcPct val="90000"/>
              </a:lnSpc>
              <a:buClr>
                <a:schemeClr val="tx1"/>
              </a:buClr>
            </a:pPr>
            <a:r>
              <a:rPr lang="en-US" sz="2800" smtClean="0">
                <a:latin typeface="Tahoma" pitchFamily="34" charset="0"/>
              </a:rPr>
              <a:t>The deep-water port farthest from the sea is </a:t>
            </a:r>
            <a:r>
              <a:rPr lang="en-US" sz="2800" b="1" smtClean="0">
                <a:latin typeface="Tahoma" pitchFamily="34" charset="0"/>
              </a:rPr>
              <a:t>Baton Rouge</a:t>
            </a:r>
            <a:r>
              <a:rPr lang="en-US" sz="2800" smtClean="0">
                <a:latin typeface="Tahoma" pitchFamily="34" charset="0"/>
              </a:rPr>
              <a:t> (at miles 168 to 255 up the Mississippi River)</a:t>
            </a:r>
          </a:p>
          <a:p>
            <a:pPr eaLnBrk="1" hangingPunct="1">
              <a:lnSpc>
                <a:spcPct val="90000"/>
              </a:lnSpc>
              <a:buClr>
                <a:schemeClr val="tx1"/>
              </a:buClr>
            </a:pPr>
            <a:r>
              <a:rPr lang="en-US" sz="2800" smtClean="0">
                <a:latin typeface="Tahoma" pitchFamily="34" charset="0"/>
              </a:rPr>
              <a:t>On the West Coast, </a:t>
            </a:r>
            <a:r>
              <a:rPr lang="en-US" sz="2800" b="1" smtClean="0">
                <a:latin typeface="Tahoma" pitchFamily="34" charset="0"/>
              </a:rPr>
              <a:t>Long Beach &amp; Los Angeles</a:t>
            </a:r>
            <a:r>
              <a:rPr lang="en-US" sz="2800" smtClean="0">
                <a:latin typeface="Tahoma" pitchFamily="34" charset="0"/>
              </a:rPr>
              <a:t> operate the largest # of container cranes (80)</a:t>
            </a:r>
          </a:p>
          <a:p>
            <a:pPr eaLnBrk="1" hangingPunct="1">
              <a:lnSpc>
                <a:spcPct val="90000"/>
              </a:lnSpc>
              <a:buClr>
                <a:schemeClr val="tx1"/>
              </a:buClr>
            </a:pPr>
            <a:r>
              <a:rPr lang="en-US" sz="2800" smtClean="0">
                <a:latin typeface="Tahoma" pitchFamily="34" charset="0"/>
              </a:rPr>
              <a:t>On the East Coast, </a:t>
            </a:r>
            <a:r>
              <a:rPr lang="en-US" sz="2800" b="1" smtClean="0">
                <a:latin typeface="Tahoma" pitchFamily="34" charset="0"/>
              </a:rPr>
              <a:t>New York &amp; New Jersey</a:t>
            </a:r>
            <a:r>
              <a:rPr lang="en-US" sz="2800" smtClean="0">
                <a:latin typeface="Tahoma" pitchFamily="34" charset="0"/>
              </a:rPr>
              <a:t> operate the largest # of container cranes (50)</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2"/>
          <p:cNvSpPr>
            <a:spLocks noGrp="1" noChangeArrowheads="1"/>
          </p:cNvSpPr>
          <p:nvPr>
            <p:ph type="ctrTitle"/>
          </p:nvPr>
        </p:nvSpPr>
        <p:spPr/>
        <p:txBody>
          <a:bodyPr/>
          <a:lstStyle/>
          <a:p>
            <a:pPr eaLnBrk="1" hangingPunct="1"/>
            <a:r>
              <a:rPr lang="en-US" sz="4000" smtClean="0"/>
              <a:t>Issues in Economics of Container Ship Driven Channel Deepening </a:t>
            </a:r>
          </a:p>
        </p:txBody>
      </p:sp>
      <p:sp>
        <p:nvSpPr>
          <p:cNvPr id="418818" name="Rectangle 3"/>
          <p:cNvSpPr>
            <a:spLocks noGrp="1" noChangeArrowheads="1"/>
          </p:cNvSpPr>
          <p:nvPr>
            <p:ph type="subTitle" idx="1"/>
          </p:nvPr>
        </p:nvSpPr>
        <p:spPr/>
        <p:txBody>
          <a:bodyPr/>
          <a:lstStyle/>
          <a:p>
            <a:pPr eaLnBrk="1" hangingPunct="1"/>
            <a:endParaRPr lang="en-US" smtClea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Grp="1" noChangeArrowheads="1"/>
          </p:cNvSpPr>
          <p:nvPr>
            <p:ph type="title"/>
          </p:nvPr>
        </p:nvSpPr>
        <p:spPr/>
        <p:txBody>
          <a:bodyPr/>
          <a:lstStyle/>
          <a:p>
            <a:pPr eaLnBrk="1" hangingPunct="1"/>
            <a:r>
              <a:rPr lang="en-US" smtClean="0"/>
              <a:t>Background</a:t>
            </a:r>
          </a:p>
        </p:txBody>
      </p:sp>
      <p:sp>
        <p:nvSpPr>
          <p:cNvPr id="419842" name="Rectangle 3"/>
          <p:cNvSpPr>
            <a:spLocks noGrp="1" noChangeArrowheads="1"/>
          </p:cNvSpPr>
          <p:nvPr>
            <p:ph type="body" idx="1"/>
          </p:nvPr>
        </p:nvSpPr>
        <p:spPr/>
        <p:txBody>
          <a:bodyPr/>
          <a:lstStyle/>
          <a:p>
            <a:pPr eaLnBrk="1" hangingPunct="1">
              <a:lnSpc>
                <a:spcPct val="90000"/>
              </a:lnSpc>
            </a:pPr>
            <a:r>
              <a:rPr lang="en-US" smtClean="0"/>
              <a:t>The Corps experience in many Districtshas mostly been for bulk cargo.</a:t>
            </a:r>
          </a:p>
          <a:p>
            <a:pPr lvl="1" eaLnBrk="1" hangingPunct="1">
              <a:lnSpc>
                <a:spcPct val="90000"/>
              </a:lnSpc>
            </a:pPr>
            <a:r>
              <a:rPr lang="en-US" smtClean="0"/>
              <a:t>Bulk cargo ships generally have a simple itinerary, back and forth between only 2 ports</a:t>
            </a:r>
          </a:p>
          <a:p>
            <a:pPr eaLnBrk="1" hangingPunct="1">
              <a:lnSpc>
                <a:spcPct val="90000"/>
              </a:lnSpc>
            </a:pPr>
            <a:r>
              <a:rPr lang="en-US" smtClean="0"/>
              <a:t>All economic analyses by the Corps of ports for containers have been done with homegrown spreadsheets, unique for each application, some of them developed by consultants.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Grp="1" noChangeArrowheads="1"/>
          </p:cNvSpPr>
          <p:nvPr>
            <p:ph type="title"/>
          </p:nvPr>
        </p:nvSpPr>
        <p:spPr/>
        <p:txBody>
          <a:bodyPr/>
          <a:lstStyle/>
          <a:p>
            <a:pPr eaLnBrk="1" hangingPunct="1"/>
            <a:r>
              <a:rPr lang="en-US" sz="4000" smtClean="0"/>
              <a:t>What is Different about Container Traffic?</a:t>
            </a:r>
          </a:p>
        </p:txBody>
      </p:sp>
      <p:sp>
        <p:nvSpPr>
          <p:cNvPr id="420866" name="Rectangle 3"/>
          <p:cNvSpPr>
            <a:spLocks noGrp="1" noChangeArrowheads="1"/>
          </p:cNvSpPr>
          <p:nvPr>
            <p:ph type="body" idx="1"/>
          </p:nvPr>
        </p:nvSpPr>
        <p:spPr/>
        <p:txBody>
          <a:bodyPr/>
          <a:lstStyle/>
          <a:p>
            <a:pPr eaLnBrk="1" hangingPunct="1"/>
            <a:r>
              <a:rPr lang="en-US" smtClean="0"/>
              <a:t>They have a scheduled itinerary calling at multiple ports</a:t>
            </a:r>
          </a:p>
          <a:p>
            <a:pPr eaLnBrk="1" hangingPunct="1"/>
            <a:r>
              <a:rPr lang="en-US" smtClean="0"/>
              <a:t>Port rotations dynamic</a:t>
            </a:r>
          </a:p>
          <a:p>
            <a:pPr eaLnBrk="1" hangingPunct="1"/>
            <a:r>
              <a:rPr lang="en-US" smtClean="0"/>
              <a:t>Vessels on rotation dynamic</a:t>
            </a:r>
          </a:p>
          <a:p>
            <a:pPr eaLnBrk="1" hangingPunct="1"/>
            <a:r>
              <a:rPr lang="en-US" smtClean="0"/>
              <a:t>Services at any port are complex with multiple rotations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p:cNvPicPr>
            <a:picLocks noChangeArrowheads="1"/>
          </p:cNvPicPr>
          <p:nvPr/>
        </p:nvPicPr>
        <p:blipFill>
          <a:blip r:embed="rId2" cstate="print"/>
          <a:srcRect l="12523" t="17708" r="11249" b="9676"/>
          <a:stretch>
            <a:fillRect/>
          </a:stretch>
        </p:blipFill>
        <p:spPr bwMode="auto">
          <a:xfrm>
            <a:off x="3175" y="0"/>
            <a:ext cx="9140825" cy="6858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p:cNvPicPr>
            <a:picLocks noChangeAspect="1" noChangeArrowheads="1"/>
          </p:cNvPicPr>
          <p:nvPr/>
        </p:nvPicPr>
        <p:blipFill>
          <a:blip r:embed="rId2" cstate="print"/>
          <a:srcRect l="12523" t="16159" r="10649" b="8902"/>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2"/>
          <p:cNvSpPr>
            <a:spLocks noGrp="1" noChangeArrowheads="1"/>
          </p:cNvSpPr>
          <p:nvPr>
            <p:ph type="title"/>
          </p:nvPr>
        </p:nvSpPr>
        <p:spPr/>
        <p:txBody>
          <a:bodyPr/>
          <a:lstStyle/>
          <a:p>
            <a:pPr eaLnBrk="1" hangingPunct="1"/>
            <a:r>
              <a:rPr lang="en-US" sz="4000" smtClean="0"/>
              <a:t>Container Ship Operations &amp; Loadings</a:t>
            </a:r>
          </a:p>
        </p:txBody>
      </p:sp>
      <p:sp>
        <p:nvSpPr>
          <p:cNvPr id="423938" name="Rectangle 3"/>
          <p:cNvSpPr>
            <a:spLocks noGrp="1" noChangeArrowheads="1"/>
          </p:cNvSpPr>
          <p:nvPr>
            <p:ph type="body" idx="1"/>
          </p:nvPr>
        </p:nvSpPr>
        <p:spPr/>
        <p:txBody>
          <a:bodyPr/>
          <a:lstStyle/>
          <a:p>
            <a:pPr eaLnBrk="1" hangingPunct="1"/>
            <a:r>
              <a:rPr lang="en-US" smtClean="0"/>
              <a:t>Container ship cargo is diverse so that the draft a vessel needs to call at a port is variable from trip to trip</a:t>
            </a:r>
          </a:p>
          <a:p>
            <a:pPr eaLnBrk="1" hangingPunct="1"/>
            <a:r>
              <a:rPr lang="en-US" smtClean="0"/>
              <a:t>What a ship can carry depends on the number of container slots, design draft, the weight of the cargo, and other factors</a:t>
            </a:r>
          </a:p>
          <a:p>
            <a:pPr lvl="1" eaLnBrk="1" hangingPunct="1"/>
            <a:r>
              <a:rPr lang="en-US" smtClean="0"/>
              <a:t>Some containers are empty meeting need to be repositioned to the exporting ports (see return route of previous slide)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Grp="1" noChangeArrowheads="1"/>
          </p:cNvSpPr>
          <p:nvPr>
            <p:ph type="title"/>
          </p:nvPr>
        </p:nvSpPr>
        <p:spPr/>
        <p:txBody>
          <a:bodyPr/>
          <a:lstStyle/>
          <a:p>
            <a:pPr eaLnBrk="1" hangingPunct="1"/>
            <a:r>
              <a:rPr lang="en-US" smtClean="0"/>
              <a:t>Container Posers</a:t>
            </a:r>
          </a:p>
        </p:txBody>
      </p:sp>
      <p:sp>
        <p:nvSpPr>
          <p:cNvPr id="424962" name="Rectangle 3"/>
          <p:cNvSpPr>
            <a:spLocks noGrp="1" noChangeArrowheads="1"/>
          </p:cNvSpPr>
          <p:nvPr>
            <p:ph type="body" idx="1"/>
          </p:nvPr>
        </p:nvSpPr>
        <p:spPr/>
        <p:txBody>
          <a:bodyPr/>
          <a:lstStyle/>
          <a:p>
            <a:pPr eaLnBrk="1" hangingPunct="1">
              <a:lnSpc>
                <a:spcPct val="90000"/>
              </a:lnSpc>
            </a:pPr>
            <a:r>
              <a:rPr lang="en-US" sz="2400" smtClean="0"/>
              <a:t>Sailing drafts almost always significantly less than design drafts even in the deepest ports around the world</a:t>
            </a:r>
          </a:p>
          <a:p>
            <a:pPr eaLnBrk="1" hangingPunct="1">
              <a:lnSpc>
                <a:spcPct val="90000"/>
              </a:lnSpc>
            </a:pPr>
            <a:r>
              <a:rPr lang="en-US" sz="2400" smtClean="0"/>
              <a:t>Carry TEU’s for multiple US ports except at the last US port of call</a:t>
            </a:r>
          </a:p>
          <a:p>
            <a:pPr eaLnBrk="1" hangingPunct="1">
              <a:lnSpc>
                <a:spcPct val="90000"/>
              </a:lnSpc>
            </a:pPr>
            <a:r>
              <a:rPr lang="en-US" sz="2400" smtClean="0"/>
              <a:t>Carriers seem to add capacity rather than drafting deeper</a:t>
            </a:r>
          </a:p>
          <a:p>
            <a:pPr lvl="1" eaLnBrk="1" hangingPunct="1">
              <a:lnSpc>
                <a:spcPct val="90000"/>
              </a:lnSpc>
            </a:pPr>
            <a:r>
              <a:rPr lang="en-US" sz="2000" smtClean="0"/>
              <a:t>“Undulation” in sailing drafts</a:t>
            </a:r>
          </a:p>
          <a:p>
            <a:pPr eaLnBrk="1" hangingPunct="1">
              <a:lnSpc>
                <a:spcPct val="90000"/>
              </a:lnSpc>
            </a:pPr>
            <a:r>
              <a:rPr lang="en-US" sz="2400" smtClean="0"/>
              <a:t>At deeper ports, larger vessels seem to have a larger share of total calls—statistical analysis suggestive but not definitive</a:t>
            </a:r>
          </a:p>
          <a:p>
            <a:pPr eaLnBrk="1" hangingPunct="1">
              <a:lnSpc>
                <a:spcPct val="90000"/>
              </a:lnSpc>
            </a:pPr>
            <a:r>
              <a:rPr lang="en-US" sz="2400" smtClean="0"/>
              <a:t>At deeper ports, sailing draft distribution is deeper but not as much as expected.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p:cNvSpPr>
            <a:spLocks noGrp="1" noChangeArrowheads="1"/>
          </p:cNvSpPr>
          <p:nvPr>
            <p:ph type="title"/>
          </p:nvPr>
        </p:nvSpPr>
        <p:spPr/>
        <p:txBody>
          <a:bodyPr/>
          <a:lstStyle/>
          <a:p>
            <a:pPr eaLnBrk="1" hangingPunct="1"/>
            <a:r>
              <a:rPr lang="en-US" smtClean="0"/>
              <a:t>Example Cost Efficiencies</a:t>
            </a:r>
          </a:p>
        </p:txBody>
      </p:sp>
      <p:pic>
        <p:nvPicPr>
          <p:cNvPr id="425986" name="Picture 3"/>
          <p:cNvPicPr>
            <a:picLocks noChangeAspect="1" noChangeArrowheads="1"/>
          </p:cNvPicPr>
          <p:nvPr/>
        </p:nvPicPr>
        <p:blipFill>
          <a:blip r:embed="rId2" cstate="print"/>
          <a:srcRect/>
          <a:stretch>
            <a:fillRect/>
          </a:stretch>
        </p:blipFill>
        <p:spPr bwMode="auto">
          <a:xfrm>
            <a:off x="381000" y="1219200"/>
            <a:ext cx="8305800" cy="52578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sz="3800" smtClean="0"/>
              <a:t>Corps Involvement – </a:t>
            </a:r>
            <a:br>
              <a:rPr lang="en-US" sz="3800" smtClean="0"/>
            </a:br>
            <a:r>
              <a:rPr lang="en-US" sz="3800" smtClean="0"/>
              <a:t>So How Did the Corps Get Involved?</a:t>
            </a:r>
          </a:p>
        </p:txBody>
      </p:sp>
      <p:sp>
        <p:nvSpPr>
          <p:cNvPr id="23554" name="Rectangle 3"/>
          <p:cNvSpPr>
            <a:spLocks noGrp="1" noChangeArrowheads="1"/>
          </p:cNvSpPr>
          <p:nvPr>
            <p:ph type="body" idx="1"/>
          </p:nvPr>
        </p:nvSpPr>
        <p:spPr>
          <a:xfrm>
            <a:off x="457200" y="1828800"/>
            <a:ext cx="8229600" cy="4525963"/>
          </a:xfrm>
        </p:spPr>
        <p:txBody>
          <a:bodyPr/>
          <a:lstStyle/>
          <a:p>
            <a:pPr eaLnBrk="1" hangingPunct="1">
              <a:buFontTx/>
              <a:buNone/>
            </a:pPr>
            <a:r>
              <a:rPr lang="en-US" sz="2800" smtClean="0"/>
              <a:t>Gallatin’s 1808 report to Congress on waterways, canals and roads</a:t>
            </a:r>
          </a:p>
          <a:p>
            <a:pPr eaLnBrk="1" hangingPunct="1">
              <a:buFontTx/>
              <a:buNone/>
            </a:pPr>
            <a:endParaRPr lang="en-US" sz="2800" smtClean="0"/>
          </a:p>
          <a:p>
            <a:pPr eaLnBrk="1" hangingPunct="1">
              <a:buFontTx/>
              <a:buNone/>
            </a:pPr>
            <a:r>
              <a:rPr lang="en-US" sz="2800" smtClean="0"/>
              <a:t>Congressionally directed in 1824 to remove snags from Ohio &amp; Mississippi Rivers</a:t>
            </a:r>
          </a:p>
          <a:p>
            <a:pPr eaLnBrk="1" hangingPunct="1"/>
            <a:endParaRPr lang="en-US" sz="2800" smtClean="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p:cNvPicPr>
            <a:picLocks noChangeAspect="1" noChangeArrowheads="1"/>
          </p:cNvPicPr>
          <p:nvPr/>
        </p:nvPicPr>
        <p:blipFill>
          <a:blip r:embed="rId2" cstate="print"/>
          <a:srcRect/>
          <a:stretch>
            <a:fillRect/>
          </a:stretch>
        </p:blipFill>
        <p:spPr bwMode="auto">
          <a:xfrm>
            <a:off x="234950" y="463550"/>
            <a:ext cx="8674100" cy="59309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2"/>
          <p:cNvPicPr>
            <a:picLocks noChangeAspect="1" noChangeArrowheads="1"/>
          </p:cNvPicPr>
          <p:nvPr/>
        </p:nvPicPr>
        <p:blipFill>
          <a:blip r:embed="rId2" cstate="print"/>
          <a:srcRect/>
          <a:stretch>
            <a:fillRect/>
          </a:stretch>
        </p:blipFill>
        <p:spPr bwMode="auto">
          <a:xfrm>
            <a:off x="234950" y="463550"/>
            <a:ext cx="8674100" cy="59309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noChangeArrowheads="1"/>
          </p:cNvPicPr>
          <p:nvPr/>
        </p:nvPicPr>
        <p:blipFill>
          <a:blip r:embed="rId2" cstate="print"/>
          <a:srcRect/>
          <a:stretch>
            <a:fillRect/>
          </a:stretch>
        </p:blipFill>
        <p:spPr bwMode="auto">
          <a:xfrm>
            <a:off x="914400" y="1066800"/>
            <a:ext cx="7143750" cy="475297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p:cNvPicPr>
            <a:picLocks noChangeAspect="1" noChangeArrowheads="1"/>
          </p:cNvPicPr>
          <p:nvPr/>
        </p:nvPicPr>
        <p:blipFill>
          <a:blip r:embed="rId2" cstate="print"/>
          <a:srcRect/>
          <a:stretch>
            <a:fillRect/>
          </a:stretch>
        </p:blipFill>
        <p:spPr bwMode="auto">
          <a:xfrm>
            <a:off x="228600" y="317500"/>
            <a:ext cx="8229600" cy="5857875"/>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Grp="1" noChangeArrowheads="1"/>
          </p:cNvSpPr>
          <p:nvPr>
            <p:ph type="title"/>
          </p:nvPr>
        </p:nvSpPr>
        <p:spPr/>
        <p:txBody>
          <a:bodyPr/>
          <a:lstStyle/>
          <a:p>
            <a:pPr eaLnBrk="1" hangingPunct="1"/>
            <a:r>
              <a:rPr lang="en-US" sz="4000" dirty="0" smtClean="0"/>
              <a:t>Potential Impact of</a:t>
            </a:r>
            <a:br>
              <a:rPr lang="en-US" sz="4000" dirty="0" smtClean="0"/>
            </a:br>
            <a:r>
              <a:rPr lang="en-US" sz="4000" dirty="0" smtClean="0"/>
              <a:t>Panama Canal Expansion</a:t>
            </a:r>
          </a:p>
        </p:txBody>
      </p:sp>
      <p:sp>
        <p:nvSpPr>
          <p:cNvPr id="431106" name="Rectangle 3"/>
          <p:cNvSpPr>
            <a:spLocks noGrp="1" noChangeArrowheads="1"/>
          </p:cNvSpPr>
          <p:nvPr>
            <p:ph type="body" idx="1"/>
          </p:nvPr>
        </p:nvSpPr>
        <p:spPr/>
        <p:txBody>
          <a:bodyPr/>
          <a:lstStyle/>
          <a:p>
            <a:pPr marL="609600" indent="-609600" eaLnBrk="1" hangingPunct="1"/>
            <a:r>
              <a:rPr lang="en-US" sz="2800" dirty="0" smtClean="0"/>
              <a:t>The expansion in the Panama Canal, scheduled to be completed in 2015</a:t>
            </a:r>
          </a:p>
          <a:p>
            <a:pPr marL="990600" lvl="1" indent="-533400" eaLnBrk="1" hangingPunct="1"/>
            <a:r>
              <a:rPr lang="en-US" sz="2400" dirty="0" smtClean="0"/>
              <a:t>Predicted to drastically change the size vessels on routes that use the canal</a:t>
            </a:r>
          </a:p>
          <a:p>
            <a:pPr marL="990600" lvl="1" indent="-533400" eaLnBrk="1" hangingPunct="1"/>
            <a:r>
              <a:rPr lang="en-US" sz="2400" dirty="0" smtClean="0"/>
              <a:t>These Post-</a:t>
            </a:r>
            <a:r>
              <a:rPr lang="en-US" sz="2400" dirty="0" err="1" smtClean="0"/>
              <a:t>Panamax</a:t>
            </a:r>
            <a:r>
              <a:rPr lang="en-US" sz="2400" dirty="0" smtClean="0"/>
              <a:t> ships are in service on other routes but cannot pass through the canal</a:t>
            </a:r>
          </a:p>
          <a:p>
            <a:pPr marL="990600" lvl="1" indent="-533400" eaLnBrk="1" hangingPunct="1"/>
            <a:r>
              <a:rPr lang="en-US" sz="2400" dirty="0" smtClean="0"/>
              <a:t>A relatively quick migration to these larger vessels is predicted once the canal opens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ChangeArrowheads="1"/>
          </p:cNvSpPr>
          <p:nvPr/>
        </p:nvSpPr>
        <p:spPr bwMode="auto">
          <a:xfrm>
            <a:off x="0" y="0"/>
            <a:ext cx="9144000" cy="6858000"/>
          </a:xfrm>
          <a:prstGeom prst="rect">
            <a:avLst/>
          </a:prstGeom>
          <a:solidFill>
            <a:srgbClr val="BBE0E3"/>
          </a:solidFill>
          <a:ln w="9525">
            <a:solidFill>
              <a:schemeClr val="tx1"/>
            </a:solidFill>
            <a:miter lim="800000"/>
            <a:headEnd/>
            <a:tailEnd/>
          </a:ln>
        </p:spPr>
        <p:txBody>
          <a:bodyPr wrap="none" anchor="ctr"/>
          <a:lstStyle/>
          <a:p>
            <a:pPr algn="ctr"/>
            <a:endParaRPr lang="es-PA">
              <a:latin typeface="Verdana" pitchFamily="34" charset="0"/>
            </a:endParaRPr>
          </a:p>
        </p:txBody>
      </p:sp>
      <p:pic>
        <p:nvPicPr>
          <p:cNvPr id="432130" name="Picture 3" descr="mediadas 1x"/>
          <p:cNvPicPr>
            <a:picLocks noChangeAspect="1" noChangeArrowheads="1"/>
          </p:cNvPicPr>
          <p:nvPr/>
        </p:nvPicPr>
        <p:blipFill>
          <a:blip r:embed="rId2" cstate="print"/>
          <a:srcRect/>
          <a:stretch>
            <a:fillRect/>
          </a:stretch>
        </p:blipFill>
        <p:spPr bwMode="auto">
          <a:xfrm>
            <a:off x="1143000" y="2085975"/>
            <a:ext cx="7677150" cy="4851400"/>
          </a:xfrm>
          <a:prstGeom prst="rect">
            <a:avLst/>
          </a:prstGeom>
          <a:noFill/>
          <a:ln w="9525">
            <a:noFill/>
            <a:miter lim="800000"/>
            <a:headEnd/>
            <a:tailEnd/>
          </a:ln>
        </p:spPr>
      </p:pic>
      <p:pic>
        <p:nvPicPr>
          <p:cNvPr id="432131" name="Picture 4" descr="mediadas 2x"/>
          <p:cNvPicPr>
            <a:picLocks noChangeAspect="1" noChangeArrowheads="1"/>
          </p:cNvPicPr>
          <p:nvPr/>
        </p:nvPicPr>
        <p:blipFill>
          <a:blip r:embed="rId3" cstate="print"/>
          <a:srcRect/>
          <a:stretch>
            <a:fillRect/>
          </a:stretch>
        </p:blipFill>
        <p:spPr bwMode="auto">
          <a:xfrm>
            <a:off x="1066800" y="885825"/>
            <a:ext cx="4876800" cy="3152775"/>
          </a:xfrm>
          <a:prstGeom prst="rect">
            <a:avLst/>
          </a:prstGeom>
          <a:noFill/>
          <a:ln w="9525">
            <a:noFill/>
            <a:miter lim="800000"/>
            <a:headEnd/>
            <a:tailEnd/>
          </a:ln>
        </p:spPr>
      </p:pic>
      <p:grpSp>
        <p:nvGrpSpPr>
          <p:cNvPr id="432132" name="Group 5"/>
          <p:cNvGrpSpPr>
            <a:grpSpLocks/>
          </p:cNvGrpSpPr>
          <p:nvPr/>
        </p:nvGrpSpPr>
        <p:grpSpPr bwMode="auto">
          <a:xfrm>
            <a:off x="315913" y="717550"/>
            <a:ext cx="1347787" cy="1357313"/>
            <a:chOff x="343" y="164"/>
            <a:chExt cx="849" cy="855"/>
          </a:xfrm>
        </p:grpSpPr>
        <p:grpSp>
          <p:nvGrpSpPr>
            <p:cNvPr id="432211" name="Group 6"/>
            <p:cNvGrpSpPr>
              <a:grpSpLocks/>
            </p:cNvGrpSpPr>
            <p:nvPr/>
          </p:nvGrpSpPr>
          <p:grpSpPr bwMode="auto">
            <a:xfrm>
              <a:off x="343" y="164"/>
              <a:ext cx="849" cy="855"/>
              <a:chOff x="343" y="164"/>
              <a:chExt cx="849" cy="855"/>
            </a:xfrm>
          </p:grpSpPr>
          <p:grpSp>
            <p:nvGrpSpPr>
              <p:cNvPr id="432213" name="Group 7"/>
              <p:cNvGrpSpPr>
                <a:grpSpLocks/>
              </p:cNvGrpSpPr>
              <p:nvPr/>
            </p:nvGrpSpPr>
            <p:grpSpPr bwMode="auto">
              <a:xfrm>
                <a:off x="343" y="164"/>
                <a:ext cx="849" cy="855"/>
                <a:chOff x="343" y="164"/>
                <a:chExt cx="849" cy="855"/>
              </a:xfrm>
            </p:grpSpPr>
            <p:pic>
              <p:nvPicPr>
                <p:cNvPr id="432220" name="Picture 8" descr="mediadas 4"/>
                <p:cNvPicPr>
                  <a:picLocks noChangeAspect="1" noChangeArrowheads="1"/>
                </p:cNvPicPr>
                <p:nvPr/>
              </p:nvPicPr>
              <p:blipFill>
                <a:blip r:embed="rId4" cstate="print"/>
                <a:srcRect l="10054" t="13867" r="13043" b="10133"/>
                <a:stretch>
                  <a:fillRect/>
                </a:stretch>
              </p:blipFill>
              <p:spPr bwMode="auto">
                <a:xfrm>
                  <a:off x="343" y="164"/>
                  <a:ext cx="849" cy="855"/>
                </a:xfrm>
                <a:prstGeom prst="rect">
                  <a:avLst/>
                </a:prstGeom>
                <a:noFill/>
                <a:ln w="9525">
                  <a:noFill/>
                  <a:miter lim="800000"/>
                  <a:headEnd/>
                  <a:tailEnd/>
                </a:ln>
              </p:spPr>
            </p:pic>
            <p:sp>
              <p:nvSpPr>
                <p:cNvPr id="432221" name="Rectangle 9"/>
                <p:cNvSpPr>
                  <a:spLocks noChangeArrowheads="1"/>
                </p:cNvSpPr>
                <p:nvPr/>
              </p:nvSpPr>
              <p:spPr bwMode="auto">
                <a:xfrm>
                  <a:off x="568" y="680"/>
                  <a:ext cx="288" cy="144"/>
                </a:xfrm>
                <a:prstGeom prst="rect">
                  <a:avLst/>
                </a:prstGeom>
                <a:solidFill>
                  <a:srgbClr val="4D6B8D"/>
                </a:solidFill>
                <a:ln w="9525">
                  <a:noFill/>
                  <a:miter lim="800000"/>
                  <a:headEnd/>
                  <a:tailEnd/>
                </a:ln>
              </p:spPr>
              <p:txBody>
                <a:bodyPr wrap="none" anchor="ctr"/>
                <a:lstStyle/>
                <a:p>
                  <a:pPr algn="ctr"/>
                  <a:r>
                    <a:rPr lang="es-PA" sz="1400" b="1">
                      <a:solidFill>
                        <a:schemeClr val="bg1"/>
                      </a:solidFill>
                      <a:latin typeface="Tahoma" pitchFamily="34" charset="0"/>
                    </a:rPr>
                    <a:t>Draft</a:t>
                  </a:r>
                  <a:endParaRPr lang="en-US" sz="1400" b="1">
                    <a:solidFill>
                      <a:schemeClr val="bg1"/>
                    </a:solidFill>
                    <a:latin typeface="Tahoma" pitchFamily="34" charset="0"/>
                  </a:endParaRPr>
                </a:p>
              </p:txBody>
            </p:sp>
          </p:grpSp>
          <p:grpSp>
            <p:nvGrpSpPr>
              <p:cNvPr id="432214" name="Group 10"/>
              <p:cNvGrpSpPr>
                <a:grpSpLocks/>
              </p:cNvGrpSpPr>
              <p:nvPr/>
            </p:nvGrpSpPr>
            <p:grpSpPr bwMode="auto">
              <a:xfrm>
                <a:off x="398" y="858"/>
                <a:ext cx="714" cy="138"/>
                <a:chOff x="358" y="1015"/>
                <a:chExt cx="714" cy="138"/>
              </a:xfrm>
            </p:grpSpPr>
            <p:pic>
              <p:nvPicPr>
                <p:cNvPr id="432215" name="Picture 11"/>
                <p:cNvPicPr>
                  <a:picLocks noChangeAspect="1" noChangeArrowheads="1"/>
                </p:cNvPicPr>
                <p:nvPr/>
              </p:nvPicPr>
              <p:blipFill>
                <a:blip r:embed="rId5" cstate="print"/>
                <a:srcRect l="79102" t="38194" r="18066" b="58203"/>
                <a:stretch>
                  <a:fillRect/>
                </a:stretch>
              </p:blipFill>
              <p:spPr bwMode="auto">
                <a:xfrm>
                  <a:off x="358" y="1015"/>
                  <a:ext cx="144" cy="137"/>
                </a:xfrm>
                <a:prstGeom prst="rect">
                  <a:avLst/>
                </a:prstGeom>
                <a:noFill/>
                <a:ln w="9525">
                  <a:noFill/>
                  <a:miter lim="800000"/>
                  <a:headEnd/>
                  <a:tailEnd/>
                </a:ln>
              </p:spPr>
            </p:pic>
            <p:pic>
              <p:nvPicPr>
                <p:cNvPr id="432216" name="Picture 12"/>
                <p:cNvPicPr>
                  <a:picLocks noChangeAspect="1" noChangeArrowheads="1"/>
                </p:cNvPicPr>
                <p:nvPr/>
              </p:nvPicPr>
              <p:blipFill>
                <a:blip r:embed="rId5" cstate="print"/>
                <a:srcRect l="79102" t="38194" r="18066" b="58203"/>
                <a:stretch>
                  <a:fillRect/>
                </a:stretch>
              </p:blipFill>
              <p:spPr bwMode="auto">
                <a:xfrm>
                  <a:off x="502" y="1015"/>
                  <a:ext cx="144" cy="137"/>
                </a:xfrm>
                <a:prstGeom prst="rect">
                  <a:avLst/>
                </a:prstGeom>
                <a:noFill/>
                <a:ln w="9525">
                  <a:noFill/>
                  <a:miter lim="800000"/>
                  <a:headEnd/>
                  <a:tailEnd/>
                </a:ln>
              </p:spPr>
            </p:pic>
            <p:pic>
              <p:nvPicPr>
                <p:cNvPr id="432217" name="Picture 13"/>
                <p:cNvPicPr>
                  <a:picLocks noChangeAspect="1" noChangeArrowheads="1"/>
                </p:cNvPicPr>
                <p:nvPr/>
              </p:nvPicPr>
              <p:blipFill>
                <a:blip r:embed="rId5" cstate="print"/>
                <a:srcRect l="79102" t="38194" r="18066" b="58203"/>
                <a:stretch>
                  <a:fillRect/>
                </a:stretch>
              </p:blipFill>
              <p:spPr bwMode="auto">
                <a:xfrm>
                  <a:off x="644" y="1016"/>
                  <a:ext cx="144" cy="137"/>
                </a:xfrm>
                <a:prstGeom prst="rect">
                  <a:avLst/>
                </a:prstGeom>
                <a:noFill/>
                <a:ln w="9525">
                  <a:noFill/>
                  <a:miter lim="800000"/>
                  <a:headEnd/>
                  <a:tailEnd/>
                </a:ln>
              </p:spPr>
            </p:pic>
            <p:pic>
              <p:nvPicPr>
                <p:cNvPr id="432218" name="Picture 14"/>
                <p:cNvPicPr>
                  <a:picLocks noChangeAspect="1" noChangeArrowheads="1"/>
                </p:cNvPicPr>
                <p:nvPr/>
              </p:nvPicPr>
              <p:blipFill>
                <a:blip r:embed="rId5" cstate="print"/>
                <a:srcRect l="79102" t="38194" r="18066" b="58203"/>
                <a:stretch>
                  <a:fillRect/>
                </a:stretch>
              </p:blipFill>
              <p:spPr bwMode="auto">
                <a:xfrm>
                  <a:off x="786" y="1016"/>
                  <a:ext cx="144" cy="137"/>
                </a:xfrm>
                <a:prstGeom prst="rect">
                  <a:avLst/>
                </a:prstGeom>
                <a:noFill/>
                <a:ln w="9525">
                  <a:noFill/>
                  <a:miter lim="800000"/>
                  <a:headEnd/>
                  <a:tailEnd/>
                </a:ln>
              </p:spPr>
            </p:pic>
            <p:pic>
              <p:nvPicPr>
                <p:cNvPr id="432219" name="Picture 15"/>
                <p:cNvPicPr>
                  <a:picLocks noChangeAspect="1" noChangeArrowheads="1"/>
                </p:cNvPicPr>
                <p:nvPr/>
              </p:nvPicPr>
              <p:blipFill>
                <a:blip r:embed="rId5" cstate="print"/>
                <a:srcRect l="79102" t="38194" r="18066" b="58203"/>
                <a:stretch>
                  <a:fillRect/>
                </a:stretch>
              </p:blipFill>
              <p:spPr bwMode="auto">
                <a:xfrm>
                  <a:off x="928" y="1015"/>
                  <a:ext cx="144" cy="137"/>
                </a:xfrm>
                <a:prstGeom prst="rect">
                  <a:avLst/>
                </a:prstGeom>
                <a:noFill/>
                <a:ln w="9525">
                  <a:noFill/>
                  <a:miter lim="800000"/>
                  <a:headEnd/>
                  <a:tailEnd/>
                </a:ln>
              </p:spPr>
            </p:pic>
          </p:grpSp>
        </p:grpSp>
        <p:sp>
          <p:nvSpPr>
            <p:cNvPr id="432212" name="Rectangle 16"/>
            <p:cNvSpPr>
              <a:spLocks noChangeArrowheads="1"/>
            </p:cNvSpPr>
            <p:nvPr/>
          </p:nvSpPr>
          <p:spPr bwMode="auto">
            <a:xfrm>
              <a:off x="432" y="852"/>
              <a:ext cx="624" cy="144"/>
            </a:xfrm>
            <a:prstGeom prst="rect">
              <a:avLst/>
            </a:prstGeom>
            <a:noFill/>
            <a:ln w="9525">
              <a:noFill/>
              <a:miter lim="800000"/>
              <a:headEnd/>
              <a:tailEnd/>
            </a:ln>
          </p:spPr>
          <p:txBody>
            <a:bodyPr wrap="none" anchor="ctr"/>
            <a:lstStyle/>
            <a:p>
              <a:pPr algn="ctr"/>
              <a:r>
                <a:rPr lang="es-PA" sz="1000" b="1"/>
                <a:t>12.04 m (39.5’)</a:t>
              </a:r>
              <a:endParaRPr lang="en-US" sz="1000" b="1"/>
            </a:p>
          </p:txBody>
        </p:sp>
      </p:grpSp>
      <p:grpSp>
        <p:nvGrpSpPr>
          <p:cNvPr id="432133" name="Group 17"/>
          <p:cNvGrpSpPr>
            <a:grpSpLocks/>
          </p:cNvGrpSpPr>
          <p:nvPr/>
        </p:nvGrpSpPr>
        <p:grpSpPr bwMode="auto">
          <a:xfrm>
            <a:off x="7350125" y="4765675"/>
            <a:ext cx="1343025" cy="1331913"/>
            <a:chOff x="4630" y="3002"/>
            <a:chExt cx="846" cy="839"/>
          </a:xfrm>
        </p:grpSpPr>
        <p:grpSp>
          <p:nvGrpSpPr>
            <p:cNvPr id="432200" name="Group 18"/>
            <p:cNvGrpSpPr>
              <a:grpSpLocks/>
            </p:cNvGrpSpPr>
            <p:nvPr/>
          </p:nvGrpSpPr>
          <p:grpSpPr bwMode="auto">
            <a:xfrm>
              <a:off x="4630" y="3002"/>
              <a:ext cx="846" cy="839"/>
              <a:chOff x="4630" y="3002"/>
              <a:chExt cx="846" cy="839"/>
            </a:xfrm>
          </p:grpSpPr>
          <p:grpSp>
            <p:nvGrpSpPr>
              <p:cNvPr id="432202" name="Group 19"/>
              <p:cNvGrpSpPr>
                <a:grpSpLocks/>
              </p:cNvGrpSpPr>
              <p:nvPr/>
            </p:nvGrpSpPr>
            <p:grpSpPr bwMode="auto">
              <a:xfrm>
                <a:off x="4630" y="3002"/>
                <a:ext cx="846" cy="839"/>
                <a:chOff x="4630" y="3002"/>
                <a:chExt cx="846" cy="839"/>
              </a:xfrm>
            </p:grpSpPr>
            <p:pic>
              <p:nvPicPr>
                <p:cNvPr id="432209" name="Picture 20" descr="mediadas 4"/>
                <p:cNvPicPr>
                  <a:picLocks noChangeAspect="1" noChangeArrowheads="1"/>
                </p:cNvPicPr>
                <p:nvPr/>
              </p:nvPicPr>
              <p:blipFill>
                <a:blip r:embed="rId4" cstate="print"/>
                <a:srcRect l="10689" t="15111" r="12682" b="10310"/>
                <a:stretch>
                  <a:fillRect/>
                </a:stretch>
              </p:blipFill>
              <p:spPr bwMode="auto">
                <a:xfrm>
                  <a:off x="4630" y="3002"/>
                  <a:ext cx="846" cy="839"/>
                </a:xfrm>
                <a:prstGeom prst="rect">
                  <a:avLst/>
                </a:prstGeom>
                <a:noFill/>
                <a:ln w="9525">
                  <a:noFill/>
                  <a:miter lim="800000"/>
                  <a:headEnd/>
                  <a:tailEnd/>
                </a:ln>
              </p:spPr>
            </p:pic>
            <p:sp>
              <p:nvSpPr>
                <p:cNvPr id="432210" name="Rectangle 21"/>
                <p:cNvSpPr>
                  <a:spLocks noChangeArrowheads="1"/>
                </p:cNvSpPr>
                <p:nvPr/>
              </p:nvSpPr>
              <p:spPr bwMode="auto">
                <a:xfrm>
                  <a:off x="4848" y="3504"/>
                  <a:ext cx="288" cy="144"/>
                </a:xfrm>
                <a:prstGeom prst="rect">
                  <a:avLst/>
                </a:prstGeom>
                <a:solidFill>
                  <a:srgbClr val="4D6B8D"/>
                </a:solidFill>
                <a:ln w="9525">
                  <a:noFill/>
                  <a:miter lim="800000"/>
                  <a:headEnd/>
                  <a:tailEnd/>
                </a:ln>
              </p:spPr>
              <p:txBody>
                <a:bodyPr wrap="none" anchor="ctr"/>
                <a:lstStyle/>
                <a:p>
                  <a:pPr algn="ctr"/>
                  <a:r>
                    <a:rPr lang="es-PA" sz="1400" b="1">
                      <a:solidFill>
                        <a:schemeClr val="bg1"/>
                      </a:solidFill>
                      <a:latin typeface="Tahoma" pitchFamily="34" charset="0"/>
                    </a:rPr>
                    <a:t>Draft</a:t>
                  </a:r>
                  <a:endParaRPr lang="en-US" sz="1400" b="1">
                    <a:solidFill>
                      <a:schemeClr val="bg1"/>
                    </a:solidFill>
                    <a:latin typeface="Tahoma" pitchFamily="34" charset="0"/>
                  </a:endParaRPr>
                </a:p>
              </p:txBody>
            </p:sp>
          </p:grpSp>
          <p:grpSp>
            <p:nvGrpSpPr>
              <p:cNvPr id="432203" name="Group 22"/>
              <p:cNvGrpSpPr>
                <a:grpSpLocks/>
              </p:cNvGrpSpPr>
              <p:nvPr/>
            </p:nvGrpSpPr>
            <p:grpSpPr bwMode="auto">
              <a:xfrm>
                <a:off x="4658" y="3682"/>
                <a:ext cx="714" cy="138"/>
                <a:chOff x="358" y="1015"/>
                <a:chExt cx="714" cy="138"/>
              </a:xfrm>
            </p:grpSpPr>
            <p:pic>
              <p:nvPicPr>
                <p:cNvPr id="432204" name="Picture 23"/>
                <p:cNvPicPr>
                  <a:picLocks noChangeAspect="1" noChangeArrowheads="1"/>
                </p:cNvPicPr>
                <p:nvPr/>
              </p:nvPicPr>
              <p:blipFill>
                <a:blip r:embed="rId5" cstate="print"/>
                <a:srcRect l="79102" t="38194" r="18066" b="58203"/>
                <a:stretch>
                  <a:fillRect/>
                </a:stretch>
              </p:blipFill>
              <p:spPr bwMode="auto">
                <a:xfrm>
                  <a:off x="358" y="1015"/>
                  <a:ext cx="144" cy="137"/>
                </a:xfrm>
                <a:prstGeom prst="rect">
                  <a:avLst/>
                </a:prstGeom>
                <a:noFill/>
                <a:ln w="9525">
                  <a:noFill/>
                  <a:miter lim="800000"/>
                  <a:headEnd/>
                  <a:tailEnd/>
                </a:ln>
              </p:spPr>
            </p:pic>
            <p:pic>
              <p:nvPicPr>
                <p:cNvPr id="432205" name="Picture 24"/>
                <p:cNvPicPr>
                  <a:picLocks noChangeAspect="1" noChangeArrowheads="1"/>
                </p:cNvPicPr>
                <p:nvPr/>
              </p:nvPicPr>
              <p:blipFill>
                <a:blip r:embed="rId5" cstate="print"/>
                <a:srcRect l="79102" t="38194" r="18066" b="58203"/>
                <a:stretch>
                  <a:fillRect/>
                </a:stretch>
              </p:blipFill>
              <p:spPr bwMode="auto">
                <a:xfrm>
                  <a:off x="502" y="1015"/>
                  <a:ext cx="144" cy="137"/>
                </a:xfrm>
                <a:prstGeom prst="rect">
                  <a:avLst/>
                </a:prstGeom>
                <a:noFill/>
                <a:ln w="9525">
                  <a:noFill/>
                  <a:miter lim="800000"/>
                  <a:headEnd/>
                  <a:tailEnd/>
                </a:ln>
              </p:spPr>
            </p:pic>
            <p:pic>
              <p:nvPicPr>
                <p:cNvPr id="432206" name="Picture 25"/>
                <p:cNvPicPr>
                  <a:picLocks noChangeAspect="1" noChangeArrowheads="1"/>
                </p:cNvPicPr>
                <p:nvPr/>
              </p:nvPicPr>
              <p:blipFill>
                <a:blip r:embed="rId5" cstate="print"/>
                <a:srcRect l="79102" t="38194" r="18066" b="58203"/>
                <a:stretch>
                  <a:fillRect/>
                </a:stretch>
              </p:blipFill>
              <p:spPr bwMode="auto">
                <a:xfrm>
                  <a:off x="644" y="1016"/>
                  <a:ext cx="144" cy="137"/>
                </a:xfrm>
                <a:prstGeom prst="rect">
                  <a:avLst/>
                </a:prstGeom>
                <a:noFill/>
                <a:ln w="9525">
                  <a:noFill/>
                  <a:miter lim="800000"/>
                  <a:headEnd/>
                  <a:tailEnd/>
                </a:ln>
              </p:spPr>
            </p:pic>
            <p:pic>
              <p:nvPicPr>
                <p:cNvPr id="432207" name="Picture 26"/>
                <p:cNvPicPr>
                  <a:picLocks noChangeAspect="1" noChangeArrowheads="1"/>
                </p:cNvPicPr>
                <p:nvPr/>
              </p:nvPicPr>
              <p:blipFill>
                <a:blip r:embed="rId5" cstate="print"/>
                <a:srcRect l="79102" t="38194" r="18066" b="58203"/>
                <a:stretch>
                  <a:fillRect/>
                </a:stretch>
              </p:blipFill>
              <p:spPr bwMode="auto">
                <a:xfrm>
                  <a:off x="786" y="1016"/>
                  <a:ext cx="144" cy="137"/>
                </a:xfrm>
                <a:prstGeom prst="rect">
                  <a:avLst/>
                </a:prstGeom>
                <a:noFill/>
                <a:ln w="9525">
                  <a:noFill/>
                  <a:miter lim="800000"/>
                  <a:headEnd/>
                  <a:tailEnd/>
                </a:ln>
              </p:spPr>
            </p:pic>
            <p:pic>
              <p:nvPicPr>
                <p:cNvPr id="432208" name="Picture 27"/>
                <p:cNvPicPr>
                  <a:picLocks noChangeAspect="1" noChangeArrowheads="1"/>
                </p:cNvPicPr>
                <p:nvPr/>
              </p:nvPicPr>
              <p:blipFill>
                <a:blip r:embed="rId5" cstate="print"/>
                <a:srcRect l="79102" t="38194" r="18066" b="58203"/>
                <a:stretch>
                  <a:fillRect/>
                </a:stretch>
              </p:blipFill>
              <p:spPr bwMode="auto">
                <a:xfrm>
                  <a:off x="928" y="1015"/>
                  <a:ext cx="144" cy="137"/>
                </a:xfrm>
                <a:prstGeom prst="rect">
                  <a:avLst/>
                </a:prstGeom>
                <a:noFill/>
                <a:ln w="9525">
                  <a:noFill/>
                  <a:miter lim="800000"/>
                  <a:headEnd/>
                  <a:tailEnd/>
                </a:ln>
              </p:spPr>
            </p:pic>
          </p:grpSp>
        </p:grpSp>
        <p:sp>
          <p:nvSpPr>
            <p:cNvPr id="432201" name="Rectangle 28"/>
            <p:cNvSpPr>
              <a:spLocks noChangeArrowheads="1"/>
            </p:cNvSpPr>
            <p:nvPr/>
          </p:nvSpPr>
          <p:spPr bwMode="auto">
            <a:xfrm>
              <a:off x="4656" y="3676"/>
              <a:ext cx="791" cy="144"/>
            </a:xfrm>
            <a:prstGeom prst="rect">
              <a:avLst/>
            </a:prstGeom>
            <a:noFill/>
            <a:ln w="9525">
              <a:noFill/>
              <a:miter lim="800000"/>
              <a:headEnd/>
              <a:tailEnd/>
            </a:ln>
          </p:spPr>
          <p:txBody>
            <a:bodyPr wrap="none" anchor="ctr"/>
            <a:lstStyle/>
            <a:p>
              <a:pPr algn="ctr"/>
              <a:r>
                <a:rPr lang="es-PA" sz="1000" b="1"/>
                <a:t>15.2 m (50’)</a:t>
              </a:r>
              <a:endParaRPr lang="en-US" sz="1000" b="1"/>
            </a:p>
          </p:txBody>
        </p:sp>
      </p:grpSp>
      <p:sp>
        <p:nvSpPr>
          <p:cNvPr id="432134" name="Text Box 29"/>
          <p:cNvSpPr txBox="1">
            <a:spLocks noChangeArrowheads="1"/>
          </p:cNvSpPr>
          <p:nvPr/>
        </p:nvSpPr>
        <p:spPr bwMode="auto">
          <a:xfrm>
            <a:off x="4202113" y="533400"/>
            <a:ext cx="4713287" cy="396875"/>
          </a:xfrm>
          <a:prstGeom prst="rect">
            <a:avLst/>
          </a:prstGeom>
          <a:noFill/>
          <a:ln w="9525">
            <a:noFill/>
            <a:miter lim="800000"/>
            <a:headEnd/>
            <a:tailEnd/>
          </a:ln>
        </p:spPr>
        <p:txBody>
          <a:bodyPr>
            <a:spAutoFit/>
          </a:bodyPr>
          <a:lstStyle/>
          <a:p>
            <a:pPr algn="r"/>
            <a:r>
              <a:rPr lang="es-PA" sz="2000" b="1">
                <a:latin typeface="Times New Roman" pitchFamily="18" charset="0"/>
              </a:rPr>
              <a:t>Actual Locks – Vessel Max: 4,800 TEUs</a:t>
            </a:r>
            <a:endParaRPr lang="en-US" sz="2000" b="1">
              <a:latin typeface="Times New Roman" pitchFamily="18" charset="0"/>
            </a:endParaRPr>
          </a:p>
        </p:txBody>
      </p:sp>
      <p:sp>
        <p:nvSpPr>
          <p:cNvPr id="432135" name="Text Box 30"/>
          <p:cNvSpPr txBox="1">
            <a:spLocks noChangeArrowheads="1"/>
          </p:cNvSpPr>
          <p:nvPr/>
        </p:nvSpPr>
        <p:spPr bwMode="auto">
          <a:xfrm>
            <a:off x="3733800" y="6324600"/>
            <a:ext cx="5316538" cy="457200"/>
          </a:xfrm>
          <a:prstGeom prst="rect">
            <a:avLst/>
          </a:prstGeom>
          <a:noFill/>
          <a:ln w="9525" algn="ctr">
            <a:noFill/>
            <a:miter lim="800000"/>
            <a:headEnd/>
            <a:tailEnd/>
          </a:ln>
        </p:spPr>
        <p:txBody>
          <a:bodyPr wrap="none">
            <a:spAutoFit/>
          </a:bodyPr>
          <a:lstStyle/>
          <a:p>
            <a:r>
              <a:rPr lang="es-PA" sz="2400" b="1">
                <a:latin typeface="Times New Roman" pitchFamily="18" charset="0"/>
              </a:rPr>
              <a:t>New Locks – Vessel Max : 12,600 TEUs</a:t>
            </a:r>
            <a:endParaRPr lang="en-US" sz="2400" b="1">
              <a:latin typeface="Times New Roman" pitchFamily="18" charset="0"/>
            </a:endParaRPr>
          </a:p>
        </p:txBody>
      </p:sp>
      <p:grpSp>
        <p:nvGrpSpPr>
          <p:cNvPr id="432136" name="Group 31"/>
          <p:cNvGrpSpPr>
            <a:grpSpLocks/>
          </p:cNvGrpSpPr>
          <p:nvPr/>
        </p:nvGrpSpPr>
        <p:grpSpPr bwMode="auto">
          <a:xfrm>
            <a:off x="2425700" y="1670050"/>
            <a:ext cx="914400" cy="387350"/>
            <a:chOff x="1532" y="1100"/>
            <a:chExt cx="576" cy="244"/>
          </a:xfrm>
        </p:grpSpPr>
        <p:sp>
          <p:nvSpPr>
            <p:cNvPr id="432198" name="Line 32"/>
            <p:cNvSpPr>
              <a:spLocks noChangeShapeType="1"/>
            </p:cNvSpPr>
            <p:nvPr/>
          </p:nvSpPr>
          <p:spPr bwMode="auto">
            <a:xfrm>
              <a:off x="1576" y="1280"/>
              <a:ext cx="112" cy="64"/>
            </a:xfrm>
            <a:prstGeom prst="line">
              <a:avLst/>
            </a:prstGeom>
            <a:noFill/>
            <a:ln w="3175">
              <a:solidFill>
                <a:schemeClr val="tx1"/>
              </a:solidFill>
              <a:round/>
              <a:headEnd type="arrow" w="med" len="med"/>
              <a:tailEnd type="arrow" w="med" len="med"/>
            </a:ln>
          </p:spPr>
          <p:txBody>
            <a:bodyPr/>
            <a:lstStyle/>
            <a:p>
              <a:endParaRPr lang="en-US"/>
            </a:p>
          </p:txBody>
        </p:sp>
        <p:sp>
          <p:nvSpPr>
            <p:cNvPr id="432199" name="Text Box 33"/>
            <p:cNvSpPr txBox="1">
              <a:spLocks noChangeArrowheads="1"/>
            </p:cNvSpPr>
            <p:nvPr/>
          </p:nvSpPr>
          <p:spPr bwMode="auto">
            <a:xfrm rot="-1321792">
              <a:off x="1532" y="1100"/>
              <a:ext cx="576" cy="154"/>
            </a:xfrm>
            <a:prstGeom prst="rect">
              <a:avLst/>
            </a:prstGeom>
            <a:noFill/>
            <a:ln w="9525">
              <a:noFill/>
              <a:miter lim="800000"/>
              <a:headEnd/>
              <a:tailEnd/>
            </a:ln>
          </p:spPr>
          <p:txBody>
            <a:bodyPr>
              <a:spAutoFit/>
            </a:bodyPr>
            <a:lstStyle/>
            <a:p>
              <a:pPr>
                <a:spcBef>
                  <a:spcPct val="50000"/>
                </a:spcBef>
              </a:pPr>
              <a:r>
                <a:rPr lang="es-PA" sz="1000" b="1"/>
                <a:t>32.3m (106’)</a:t>
              </a:r>
            </a:p>
          </p:txBody>
        </p:sp>
      </p:grpSp>
      <p:grpSp>
        <p:nvGrpSpPr>
          <p:cNvPr id="432137" name="Group 34"/>
          <p:cNvGrpSpPr>
            <a:grpSpLocks/>
          </p:cNvGrpSpPr>
          <p:nvPr/>
        </p:nvGrpSpPr>
        <p:grpSpPr bwMode="auto">
          <a:xfrm>
            <a:off x="4914900" y="939800"/>
            <a:ext cx="914400" cy="279400"/>
            <a:chOff x="3096" y="596"/>
            <a:chExt cx="576" cy="176"/>
          </a:xfrm>
        </p:grpSpPr>
        <p:sp>
          <p:nvSpPr>
            <p:cNvPr id="432196" name="Line 35"/>
            <p:cNvSpPr>
              <a:spLocks noChangeShapeType="1"/>
            </p:cNvSpPr>
            <p:nvPr/>
          </p:nvSpPr>
          <p:spPr bwMode="auto">
            <a:xfrm>
              <a:off x="3096" y="720"/>
              <a:ext cx="232" cy="52"/>
            </a:xfrm>
            <a:prstGeom prst="line">
              <a:avLst/>
            </a:prstGeom>
            <a:noFill/>
            <a:ln w="9525">
              <a:solidFill>
                <a:schemeClr val="tx1"/>
              </a:solidFill>
              <a:round/>
              <a:headEnd type="arrow" w="med" len="med"/>
              <a:tailEnd type="arrow" w="med" len="med"/>
            </a:ln>
          </p:spPr>
          <p:txBody>
            <a:bodyPr/>
            <a:lstStyle/>
            <a:p>
              <a:endParaRPr lang="en-US"/>
            </a:p>
          </p:txBody>
        </p:sp>
        <p:sp>
          <p:nvSpPr>
            <p:cNvPr id="432197" name="Text Box 36"/>
            <p:cNvSpPr txBox="1">
              <a:spLocks noChangeArrowheads="1"/>
            </p:cNvSpPr>
            <p:nvPr/>
          </p:nvSpPr>
          <p:spPr bwMode="auto">
            <a:xfrm>
              <a:off x="3096" y="596"/>
              <a:ext cx="576" cy="154"/>
            </a:xfrm>
            <a:prstGeom prst="rect">
              <a:avLst/>
            </a:prstGeom>
            <a:noFill/>
            <a:ln w="9525">
              <a:noFill/>
              <a:miter lim="800000"/>
              <a:headEnd/>
              <a:tailEnd/>
            </a:ln>
          </p:spPr>
          <p:txBody>
            <a:bodyPr>
              <a:spAutoFit/>
            </a:bodyPr>
            <a:lstStyle/>
            <a:p>
              <a:pPr>
                <a:spcBef>
                  <a:spcPct val="50000"/>
                </a:spcBef>
              </a:pPr>
              <a:r>
                <a:rPr lang="es-PA" sz="1000" b="1"/>
                <a:t>33.5m (110’)</a:t>
              </a:r>
            </a:p>
          </p:txBody>
        </p:sp>
      </p:grpSp>
      <p:grpSp>
        <p:nvGrpSpPr>
          <p:cNvPr id="432138" name="Group 37"/>
          <p:cNvGrpSpPr>
            <a:grpSpLocks/>
          </p:cNvGrpSpPr>
          <p:nvPr/>
        </p:nvGrpSpPr>
        <p:grpSpPr bwMode="auto">
          <a:xfrm>
            <a:off x="4019550" y="3375025"/>
            <a:ext cx="914400" cy="469900"/>
            <a:chOff x="2580" y="2004"/>
            <a:chExt cx="576" cy="296"/>
          </a:xfrm>
        </p:grpSpPr>
        <p:sp>
          <p:nvSpPr>
            <p:cNvPr id="432194" name="Line 38"/>
            <p:cNvSpPr>
              <a:spLocks noChangeShapeType="1"/>
            </p:cNvSpPr>
            <p:nvPr/>
          </p:nvSpPr>
          <p:spPr bwMode="auto">
            <a:xfrm>
              <a:off x="2608" y="2192"/>
              <a:ext cx="184" cy="108"/>
            </a:xfrm>
            <a:prstGeom prst="line">
              <a:avLst/>
            </a:prstGeom>
            <a:noFill/>
            <a:ln w="9525">
              <a:solidFill>
                <a:schemeClr val="tx1"/>
              </a:solidFill>
              <a:round/>
              <a:headEnd type="arrow" w="med" len="med"/>
              <a:tailEnd type="arrow" w="med" len="med"/>
            </a:ln>
          </p:spPr>
          <p:txBody>
            <a:bodyPr/>
            <a:lstStyle/>
            <a:p>
              <a:endParaRPr lang="en-US"/>
            </a:p>
          </p:txBody>
        </p:sp>
        <p:sp>
          <p:nvSpPr>
            <p:cNvPr id="432195" name="Text Box 39"/>
            <p:cNvSpPr txBox="1">
              <a:spLocks noChangeArrowheads="1"/>
            </p:cNvSpPr>
            <p:nvPr/>
          </p:nvSpPr>
          <p:spPr bwMode="auto">
            <a:xfrm rot="-1265518">
              <a:off x="2580" y="2004"/>
              <a:ext cx="576" cy="154"/>
            </a:xfrm>
            <a:prstGeom prst="rect">
              <a:avLst/>
            </a:prstGeom>
            <a:noFill/>
            <a:ln w="9525">
              <a:noFill/>
              <a:miter lim="800000"/>
              <a:headEnd/>
              <a:tailEnd/>
            </a:ln>
          </p:spPr>
          <p:txBody>
            <a:bodyPr>
              <a:spAutoFit/>
            </a:bodyPr>
            <a:lstStyle/>
            <a:p>
              <a:pPr>
                <a:spcBef>
                  <a:spcPct val="50000"/>
                </a:spcBef>
              </a:pPr>
              <a:r>
                <a:rPr lang="es-PA" sz="1000" b="1"/>
                <a:t>49m (160’)</a:t>
              </a:r>
            </a:p>
          </p:txBody>
        </p:sp>
      </p:grpSp>
      <p:grpSp>
        <p:nvGrpSpPr>
          <p:cNvPr id="432139" name="Group 40"/>
          <p:cNvGrpSpPr>
            <a:grpSpLocks/>
          </p:cNvGrpSpPr>
          <p:nvPr/>
        </p:nvGrpSpPr>
        <p:grpSpPr bwMode="auto">
          <a:xfrm>
            <a:off x="971550" y="3216275"/>
            <a:ext cx="809625" cy="485775"/>
            <a:chOff x="612" y="2026"/>
            <a:chExt cx="510" cy="306"/>
          </a:xfrm>
        </p:grpSpPr>
        <p:sp>
          <p:nvSpPr>
            <p:cNvPr id="432191" name="Line 41"/>
            <p:cNvSpPr>
              <a:spLocks noChangeShapeType="1"/>
            </p:cNvSpPr>
            <p:nvPr/>
          </p:nvSpPr>
          <p:spPr bwMode="auto">
            <a:xfrm flipH="1">
              <a:off x="846" y="2026"/>
              <a:ext cx="0" cy="114"/>
            </a:xfrm>
            <a:prstGeom prst="line">
              <a:avLst/>
            </a:prstGeom>
            <a:noFill/>
            <a:ln w="9525">
              <a:solidFill>
                <a:schemeClr val="tx1"/>
              </a:solidFill>
              <a:round/>
              <a:headEnd type="arrow" w="med" len="med"/>
              <a:tailEnd/>
            </a:ln>
          </p:spPr>
          <p:txBody>
            <a:bodyPr/>
            <a:lstStyle/>
            <a:p>
              <a:endParaRPr lang="en-US"/>
            </a:p>
          </p:txBody>
        </p:sp>
        <p:sp>
          <p:nvSpPr>
            <p:cNvPr id="432192" name="Text Box 42"/>
            <p:cNvSpPr txBox="1">
              <a:spLocks noChangeArrowheads="1"/>
            </p:cNvSpPr>
            <p:nvPr/>
          </p:nvSpPr>
          <p:spPr bwMode="auto">
            <a:xfrm>
              <a:off x="612" y="2112"/>
              <a:ext cx="510" cy="144"/>
            </a:xfrm>
            <a:prstGeom prst="rect">
              <a:avLst/>
            </a:prstGeom>
            <a:noFill/>
            <a:ln w="9525">
              <a:noFill/>
              <a:miter lim="800000"/>
              <a:headEnd/>
              <a:tailEnd/>
            </a:ln>
          </p:spPr>
          <p:txBody>
            <a:bodyPr>
              <a:spAutoFit/>
            </a:bodyPr>
            <a:lstStyle/>
            <a:p>
              <a:pPr>
                <a:spcBef>
                  <a:spcPct val="50000"/>
                </a:spcBef>
              </a:pPr>
              <a:r>
                <a:rPr lang="es-PA" sz="900" b="1"/>
                <a:t>12.8m </a:t>
              </a:r>
              <a:r>
                <a:rPr lang="es-PA" sz="900"/>
                <a:t>(42’)</a:t>
              </a:r>
            </a:p>
          </p:txBody>
        </p:sp>
        <p:sp>
          <p:nvSpPr>
            <p:cNvPr id="432193" name="Line 43"/>
            <p:cNvSpPr>
              <a:spLocks noChangeShapeType="1"/>
            </p:cNvSpPr>
            <p:nvPr/>
          </p:nvSpPr>
          <p:spPr bwMode="auto">
            <a:xfrm>
              <a:off x="846" y="2236"/>
              <a:ext cx="0" cy="96"/>
            </a:xfrm>
            <a:prstGeom prst="line">
              <a:avLst/>
            </a:prstGeom>
            <a:noFill/>
            <a:ln w="9525">
              <a:solidFill>
                <a:schemeClr val="tx1"/>
              </a:solidFill>
              <a:round/>
              <a:headEnd/>
              <a:tailEnd type="arrow" w="med" len="med"/>
            </a:ln>
          </p:spPr>
          <p:txBody>
            <a:bodyPr/>
            <a:lstStyle/>
            <a:p>
              <a:endParaRPr lang="en-US"/>
            </a:p>
          </p:txBody>
        </p:sp>
      </p:grpSp>
      <p:grpSp>
        <p:nvGrpSpPr>
          <p:cNvPr id="432140" name="Group 44"/>
          <p:cNvGrpSpPr>
            <a:grpSpLocks/>
          </p:cNvGrpSpPr>
          <p:nvPr/>
        </p:nvGrpSpPr>
        <p:grpSpPr bwMode="auto">
          <a:xfrm>
            <a:off x="2257425" y="730250"/>
            <a:ext cx="2066925" cy="693738"/>
            <a:chOff x="1434" y="546"/>
            <a:chExt cx="1302" cy="437"/>
          </a:xfrm>
        </p:grpSpPr>
        <p:grpSp>
          <p:nvGrpSpPr>
            <p:cNvPr id="432187" name="Group 45"/>
            <p:cNvGrpSpPr>
              <a:grpSpLocks/>
            </p:cNvGrpSpPr>
            <p:nvPr/>
          </p:nvGrpSpPr>
          <p:grpSpPr bwMode="auto">
            <a:xfrm>
              <a:off x="1434" y="678"/>
              <a:ext cx="988" cy="305"/>
              <a:chOff x="1434" y="678"/>
              <a:chExt cx="988" cy="305"/>
            </a:xfrm>
          </p:grpSpPr>
          <p:sp>
            <p:nvSpPr>
              <p:cNvPr id="432189" name="Line 46"/>
              <p:cNvSpPr>
                <a:spLocks noChangeShapeType="1"/>
              </p:cNvSpPr>
              <p:nvPr/>
            </p:nvSpPr>
            <p:spPr bwMode="auto">
              <a:xfrm rot="20958658" flipV="1">
                <a:off x="1434" y="911"/>
                <a:ext cx="384" cy="72"/>
              </a:xfrm>
              <a:prstGeom prst="line">
                <a:avLst/>
              </a:prstGeom>
              <a:noFill/>
              <a:ln w="9525">
                <a:solidFill>
                  <a:schemeClr val="tx1"/>
                </a:solidFill>
                <a:round/>
                <a:headEnd type="arrow" w="med" len="med"/>
                <a:tailEnd/>
              </a:ln>
            </p:spPr>
            <p:txBody>
              <a:bodyPr/>
              <a:lstStyle/>
              <a:p>
                <a:endParaRPr lang="en-US"/>
              </a:p>
            </p:txBody>
          </p:sp>
          <p:sp>
            <p:nvSpPr>
              <p:cNvPr id="432190" name="Text Box 47"/>
              <p:cNvSpPr txBox="1">
                <a:spLocks noChangeArrowheads="1"/>
              </p:cNvSpPr>
              <p:nvPr/>
            </p:nvSpPr>
            <p:spPr bwMode="auto">
              <a:xfrm rot="-1217692">
                <a:off x="1746" y="678"/>
                <a:ext cx="676" cy="154"/>
              </a:xfrm>
              <a:prstGeom prst="rect">
                <a:avLst/>
              </a:prstGeom>
              <a:noFill/>
              <a:ln w="9525">
                <a:noFill/>
                <a:miter lim="800000"/>
                <a:headEnd/>
                <a:tailEnd/>
              </a:ln>
            </p:spPr>
            <p:txBody>
              <a:bodyPr>
                <a:spAutoFit/>
              </a:bodyPr>
              <a:lstStyle/>
              <a:p>
                <a:pPr algn="ctr">
                  <a:spcBef>
                    <a:spcPct val="50000"/>
                  </a:spcBef>
                </a:pPr>
                <a:r>
                  <a:rPr lang="es-PA" sz="1000" b="1"/>
                  <a:t>294.1m (965’)</a:t>
                </a:r>
              </a:p>
            </p:txBody>
          </p:sp>
        </p:grpSp>
        <p:sp>
          <p:nvSpPr>
            <p:cNvPr id="432188" name="Line 48"/>
            <p:cNvSpPr>
              <a:spLocks noChangeShapeType="1"/>
            </p:cNvSpPr>
            <p:nvPr/>
          </p:nvSpPr>
          <p:spPr bwMode="auto">
            <a:xfrm rot="20958658" flipV="1">
              <a:off x="2352" y="546"/>
              <a:ext cx="384" cy="72"/>
            </a:xfrm>
            <a:prstGeom prst="line">
              <a:avLst/>
            </a:prstGeom>
            <a:noFill/>
            <a:ln w="9525">
              <a:solidFill>
                <a:schemeClr val="tx1"/>
              </a:solidFill>
              <a:round/>
              <a:headEnd/>
              <a:tailEnd type="arrow" w="med" len="med"/>
            </a:ln>
          </p:spPr>
          <p:txBody>
            <a:bodyPr/>
            <a:lstStyle/>
            <a:p>
              <a:endParaRPr lang="en-US"/>
            </a:p>
          </p:txBody>
        </p:sp>
      </p:grpSp>
      <p:grpSp>
        <p:nvGrpSpPr>
          <p:cNvPr id="432141" name="Group 49"/>
          <p:cNvGrpSpPr>
            <a:grpSpLocks/>
          </p:cNvGrpSpPr>
          <p:nvPr/>
        </p:nvGrpSpPr>
        <p:grpSpPr bwMode="auto">
          <a:xfrm>
            <a:off x="2486025" y="1851025"/>
            <a:ext cx="200025" cy="479425"/>
            <a:chOff x="1566" y="1166"/>
            <a:chExt cx="126" cy="302"/>
          </a:xfrm>
        </p:grpSpPr>
        <p:sp>
          <p:nvSpPr>
            <p:cNvPr id="432185" name="Line 50"/>
            <p:cNvSpPr>
              <a:spLocks noChangeShapeType="1"/>
            </p:cNvSpPr>
            <p:nvPr/>
          </p:nvSpPr>
          <p:spPr bwMode="auto">
            <a:xfrm flipH="1" flipV="1">
              <a:off x="1566" y="1166"/>
              <a:ext cx="2" cy="206"/>
            </a:xfrm>
            <a:prstGeom prst="line">
              <a:avLst/>
            </a:prstGeom>
            <a:noFill/>
            <a:ln w="9525">
              <a:solidFill>
                <a:srgbClr val="FF0000"/>
              </a:solidFill>
              <a:prstDash val="dash"/>
              <a:round/>
              <a:headEnd/>
              <a:tailEnd/>
            </a:ln>
          </p:spPr>
          <p:txBody>
            <a:bodyPr/>
            <a:lstStyle/>
            <a:p>
              <a:endParaRPr lang="en-US"/>
            </a:p>
          </p:txBody>
        </p:sp>
        <p:sp>
          <p:nvSpPr>
            <p:cNvPr id="432186" name="Line 51"/>
            <p:cNvSpPr>
              <a:spLocks noChangeShapeType="1"/>
            </p:cNvSpPr>
            <p:nvPr/>
          </p:nvSpPr>
          <p:spPr bwMode="auto">
            <a:xfrm flipH="1" flipV="1">
              <a:off x="1690" y="1262"/>
              <a:ext cx="2" cy="206"/>
            </a:xfrm>
            <a:prstGeom prst="line">
              <a:avLst/>
            </a:prstGeom>
            <a:noFill/>
            <a:ln w="9525">
              <a:solidFill>
                <a:srgbClr val="FF0000"/>
              </a:solidFill>
              <a:prstDash val="dash"/>
              <a:round/>
              <a:headEnd/>
              <a:tailEnd/>
            </a:ln>
          </p:spPr>
          <p:txBody>
            <a:bodyPr/>
            <a:lstStyle/>
            <a:p>
              <a:endParaRPr lang="en-US"/>
            </a:p>
          </p:txBody>
        </p:sp>
      </p:grpSp>
      <p:grpSp>
        <p:nvGrpSpPr>
          <p:cNvPr id="432142" name="Group 52"/>
          <p:cNvGrpSpPr>
            <a:grpSpLocks/>
          </p:cNvGrpSpPr>
          <p:nvPr/>
        </p:nvGrpSpPr>
        <p:grpSpPr bwMode="auto">
          <a:xfrm>
            <a:off x="2266950" y="349250"/>
            <a:ext cx="2032000" cy="2012950"/>
            <a:chOff x="1428" y="220"/>
            <a:chExt cx="1280" cy="1268"/>
          </a:xfrm>
        </p:grpSpPr>
        <p:sp>
          <p:nvSpPr>
            <p:cNvPr id="432183" name="Line 53"/>
            <p:cNvSpPr>
              <a:spLocks noChangeShapeType="1"/>
            </p:cNvSpPr>
            <p:nvPr/>
          </p:nvSpPr>
          <p:spPr bwMode="auto">
            <a:xfrm>
              <a:off x="1428" y="708"/>
              <a:ext cx="0" cy="780"/>
            </a:xfrm>
            <a:prstGeom prst="line">
              <a:avLst/>
            </a:prstGeom>
            <a:noFill/>
            <a:ln w="9525">
              <a:solidFill>
                <a:srgbClr val="FF0000"/>
              </a:solidFill>
              <a:prstDash val="dash"/>
              <a:round/>
              <a:headEnd/>
              <a:tailEnd/>
            </a:ln>
          </p:spPr>
          <p:txBody>
            <a:bodyPr/>
            <a:lstStyle/>
            <a:p>
              <a:endParaRPr lang="en-US"/>
            </a:p>
          </p:txBody>
        </p:sp>
        <p:sp>
          <p:nvSpPr>
            <p:cNvPr id="432184" name="Line 54"/>
            <p:cNvSpPr>
              <a:spLocks noChangeShapeType="1"/>
            </p:cNvSpPr>
            <p:nvPr/>
          </p:nvSpPr>
          <p:spPr bwMode="auto">
            <a:xfrm>
              <a:off x="2708" y="220"/>
              <a:ext cx="0" cy="760"/>
            </a:xfrm>
            <a:prstGeom prst="line">
              <a:avLst/>
            </a:prstGeom>
            <a:noFill/>
            <a:ln w="9525">
              <a:solidFill>
                <a:srgbClr val="FF0000"/>
              </a:solidFill>
              <a:prstDash val="dash"/>
              <a:round/>
              <a:headEnd/>
              <a:tailEnd/>
            </a:ln>
          </p:spPr>
          <p:txBody>
            <a:bodyPr/>
            <a:lstStyle/>
            <a:p>
              <a:endParaRPr lang="en-US"/>
            </a:p>
          </p:txBody>
        </p:sp>
      </p:grpSp>
      <p:grpSp>
        <p:nvGrpSpPr>
          <p:cNvPr id="432143" name="Group 55"/>
          <p:cNvGrpSpPr>
            <a:grpSpLocks/>
          </p:cNvGrpSpPr>
          <p:nvPr/>
        </p:nvGrpSpPr>
        <p:grpSpPr bwMode="auto">
          <a:xfrm>
            <a:off x="4914900" y="984250"/>
            <a:ext cx="355600" cy="460375"/>
            <a:chOff x="3096" y="620"/>
            <a:chExt cx="224" cy="290"/>
          </a:xfrm>
        </p:grpSpPr>
        <p:sp>
          <p:nvSpPr>
            <p:cNvPr id="432181" name="Line 56"/>
            <p:cNvSpPr>
              <a:spLocks noChangeShapeType="1"/>
            </p:cNvSpPr>
            <p:nvPr/>
          </p:nvSpPr>
          <p:spPr bwMode="auto">
            <a:xfrm flipV="1">
              <a:off x="3096" y="620"/>
              <a:ext cx="0" cy="210"/>
            </a:xfrm>
            <a:prstGeom prst="line">
              <a:avLst/>
            </a:prstGeom>
            <a:noFill/>
            <a:ln w="9525">
              <a:solidFill>
                <a:srgbClr val="FF0000"/>
              </a:solidFill>
              <a:prstDash val="dash"/>
              <a:round/>
              <a:headEnd/>
              <a:tailEnd/>
            </a:ln>
          </p:spPr>
          <p:txBody>
            <a:bodyPr/>
            <a:lstStyle/>
            <a:p>
              <a:endParaRPr lang="en-US"/>
            </a:p>
          </p:txBody>
        </p:sp>
        <p:sp>
          <p:nvSpPr>
            <p:cNvPr id="432182" name="Line 57"/>
            <p:cNvSpPr>
              <a:spLocks noChangeShapeType="1"/>
            </p:cNvSpPr>
            <p:nvPr/>
          </p:nvSpPr>
          <p:spPr bwMode="auto">
            <a:xfrm flipV="1">
              <a:off x="3320" y="700"/>
              <a:ext cx="0" cy="210"/>
            </a:xfrm>
            <a:prstGeom prst="line">
              <a:avLst/>
            </a:prstGeom>
            <a:noFill/>
            <a:ln w="9525">
              <a:solidFill>
                <a:srgbClr val="FF0000"/>
              </a:solidFill>
              <a:prstDash val="dash"/>
              <a:round/>
              <a:headEnd/>
              <a:tailEnd/>
            </a:ln>
          </p:spPr>
          <p:txBody>
            <a:bodyPr/>
            <a:lstStyle/>
            <a:p>
              <a:endParaRPr lang="en-US"/>
            </a:p>
          </p:txBody>
        </p:sp>
      </p:grpSp>
      <p:grpSp>
        <p:nvGrpSpPr>
          <p:cNvPr id="432144" name="Group 58"/>
          <p:cNvGrpSpPr>
            <a:grpSpLocks/>
          </p:cNvGrpSpPr>
          <p:nvPr/>
        </p:nvGrpSpPr>
        <p:grpSpPr bwMode="auto">
          <a:xfrm>
            <a:off x="2393950" y="2560638"/>
            <a:ext cx="2476500" cy="1006475"/>
            <a:chOff x="1508" y="1613"/>
            <a:chExt cx="1560" cy="634"/>
          </a:xfrm>
        </p:grpSpPr>
        <p:sp>
          <p:nvSpPr>
            <p:cNvPr id="432178" name="Text Box 59"/>
            <p:cNvSpPr txBox="1">
              <a:spLocks noChangeArrowheads="1"/>
            </p:cNvSpPr>
            <p:nvPr/>
          </p:nvSpPr>
          <p:spPr bwMode="auto">
            <a:xfrm rot="-1327858">
              <a:off x="1956" y="1853"/>
              <a:ext cx="688" cy="154"/>
            </a:xfrm>
            <a:prstGeom prst="rect">
              <a:avLst/>
            </a:prstGeom>
            <a:noFill/>
            <a:ln w="9525">
              <a:noFill/>
              <a:miter lim="800000"/>
              <a:headEnd/>
              <a:tailEnd/>
            </a:ln>
          </p:spPr>
          <p:txBody>
            <a:bodyPr>
              <a:spAutoFit/>
            </a:bodyPr>
            <a:lstStyle/>
            <a:p>
              <a:pPr algn="ctr">
                <a:spcBef>
                  <a:spcPct val="50000"/>
                </a:spcBef>
              </a:pPr>
              <a:r>
                <a:rPr lang="es-PA" sz="1000" b="1"/>
                <a:t>304.8m (1000’)</a:t>
              </a:r>
            </a:p>
          </p:txBody>
        </p:sp>
        <p:sp>
          <p:nvSpPr>
            <p:cNvPr id="432179" name="Line 60"/>
            <p:cNvSpPr>
              <a:spLocks noChangeShapeType="1"/>
            </p:cNvSpPr>
            <p:nvPr/>
          </p:nvSpPr>
          <p:spPr bwMode="auto">
            <a:xfrm flipV="1">
              <a:off x="1508" y="2047"/>
              <a:ext cx="491" cy="200"/>
            </a:xfrm>
            <a:prstGeom prst="line">
              <a:avLst/>
            </a:prstGeom>
            <a:noFill/>
            <a:ln w="9525">
              <a:solidFill>
                <a:schemeClr val="tx1"/>
              </a:solidFill>
              <a:round/>
              <a:headEnd type="arrow" w="med" len="med"/>
              <a:tailEnd/>
            </a:ln>
          </p:spPr>
          <p:txBody>
            <a:bodyPr/>
            <a:lstStyle/>
            <a:p>
              <a:endParaRPr lang="en-US"/>
            </a:p>
          </p:txBody>
        </p:sp>
        <p:sp>
          <p:nvSpPr>
            <p:cNvPr id="432180" name="Line 61"/>
            <p:cNvSpPr>
              <a:spLocks noChangeShapeType="1"/>
            </p:cNvSpPr>
            <p:nvPr/>
          </p:nvSpPr>
          <p:spPr bwMode="auto">
            <a:xfrm flipV="1">
              <a:off x="2585" y="1613"/>
              <a:ext cx="483" cy="192"/>
            </a:xfrm>
            <a:prstGeom prst="line">
              <a:avLst/>
            </a:prstGeom>
            <a:noFill/>
            <a:ln w="9525">
              <a:solidFill>
                <a:schemeClr val="tx1"/>
              </a:solidFill>
              <a:round/>
              <a:headEnd/>
              <a:tailEnd type="arrow" w="med" len="med"/>
            </a:ln>
          </p:spPr>
          <p:txBody>
            <a:bodyPr/>
            <a:lstStyle/>
            <a:p>
              <a:endParaRPr lang="en-US"/>
            </a:p>
          </p:txBody>
        </p:sp>
      </p:grpSp>
      <p:grpSp>
        <p:nvGrpSpPr>
          <p:cNvPr id="432145" name="Group 62"/>
          <p:cNvGrpSpPr>
            <a:grpSpLocks/>
          </p:cNvGrpSpPr>
          <p:nvPr/>
        </p:nvGrpSpPr>
        <p:grpSpPr bwMode="auto">
          <a:xfrm>
            <a:off x="2387600" y="1695450"/>
            <a:ext cx="2482850" cy="2000250"/>
            <a:chOff x="1504" y="1068"/>
            <a:chExt cx="1564" cy="1260"/>
          </a:xfrm>
        </p:grpSpPr>
        <p:sp>
          <p:nvSpPr>
            <p:cNvPr id="432176" name="Line 63"/>
            <p:cNvSpPr>
              <a:spLocks noChangeShapeType="1"/>
            </p:cNvSpPr>
            <p:nvPr/>
          </p:nvSpPr>
          <p:spPr bwMode="auto">
            <a:xfrm flipH="1">
              <a:off x="3062" y="1068"/>
              <a:ext cx="6" cy="630"/>
            </a:xfrm>
            <a:prstGeom prst="line">
              <a:avLst/>
            </a:prstGeom>
            <a:noFill/>
            <a:ln w="9525">
              <a:solidFill>
                <a:srgbClr val="FF0000"/>
              </a:solidFill>
              <a:prstDash val="dash"/>
              <a:round/>
              <a:headEnd/>
              <a:tailEnd/>
            </a:ln>
          </p:spPr>
          <p:txBody>
            <a:bodyPr/>
            <a:lstStyle/>
            <a:p>
              <a:endParaRPr lang="en-US"/>
            </a:p>
          </p:txBody>
        </p:sp>
        <p:sp>
          <p:nvSpPr>
            <p:cNvPr id="432177" name="Line 64"/>
            <p:cNvSpPr>
              <a:spLocks noChangeShapeType="1"/>
            </p:cNvSpPr>
            <p:nvPr/>
          </p:nvSpPr>
          <p:spPr bwMode="auto">
            <a:xfrm flipH="1">
              <a:off x="1504" y="1794"/>
              <a:ext cx="12" cy="534"/>
            </a:xfrm>
            <a:prstGeom prst="line">
              <a:avLst/>
            </a:prstGeom>
            <a:noFill/>
            <a:ln w="9525">
              <a:solidFill>
                <a:srgbClr val="FF0000"/>
              </a:solidFill>
              <a:prstDash val="dash"/>
              <a:round/>
              <a:headEnd/>
              <a:tailEnd/>
            </a:ln>
          </p:spPr>
          <p:txBody>
            <a:bodyPr/>
            <a:lstStyle/>
            <a:p>
              <a:endParaRPr lang="en-US"/>
            </a:p>
          </p:txBody>
        </p:sp>
      </p:grpSp>
      <p:grpSp>
        <p:nvGrpSpPr>
          <p:cNvPr id="432146" name="Group 65"/>
          <p:cNvGrpSpPr>
            <a:grpSpLocks/>
          </p:cNvGrpSpPr>
          <p:nvPr/>
        </p:nvGrpSpPr>
        <p:grpSpPr bwMode="auto">
          <a:xfrm>
            <a:off x="3810000" y="2536825"/>
            <a:ext cx="2813050" cy="1025525"/>
            <a:chOff x="2448" y="1476"/>
            <a:chExt cx="1772" cy="646"/>
          </a:xfrm>
        </p:grpSpPr>
        <p:grpSp>
          <p:nvGrpSpPr>
            <p:cNvPr id="432172" name="Group 66"/>
            <p:cNvGrpSpPr>
              <a:grpSpLocks/>
            </p:cNvGrpSpPr>
            <p:nvPr/>
          </p:nvGrpSpPr>
          <p:grpSpPr bwMode="auto">
            <a:xfrm>
              <a:off x="2448" y="1726"/>
              <a:ext cx="1169" cy="396"/>
              <a:chOff x="2448" y="1726"/>
              <a:chExt cx="1169" cy="396"/>
            </a:xfrm>
          </p:grpSpPr>
          <p:sp>
            <p:nvSpPr>
              <p:cNvPr id="432174" name="Text Box 67"/>
              <p:cNvSpPr txBox="1">
                <a:spLocks noChangeArrowheads="1"/>
              </p:cNvSpPr>
              <p:nvPr/>
            </p:nvSpPr>
            <p:spPr bwMode="auto">
              <a:xfrm rot="-1285562">
                <a:off x="2958" y="1726"/>
                <a:ext cx="659" cy="154"/>
              </a:xfrm>
              <a:prstGeom prst="rect">
                <a:avLst/>
              </a:prstGeom>
              <a:noFill/>
              <a:ln w="9525">
                <a:noFill/>
                <a:miter lim="800000"/>
                <a:headEnd/>
                <a:tailEnd/>
              </a:ln>
            </p:spPr>
            <p:txBody>
              <a:bodyPr>
                <a:spAutoFit/>
              </a:bodyPr>
              <a:lstStyle/>
              <a:p>
                <a:pPr algn="ctr">
                  <a:spcBef>
                    <a:spcPct val="50000"/>
                  </a:spcBef>
                </a:pPr>
                <a:r>
                  <a:rPr lang="es-PA" sz="1000" b="1"/>
                  <a:t>366m (1200’)</a:t>
                </a:r>
              </a:p>
            </p:txBody>
          </p:sp>
          <p:sp>
            <p:nvSpPr>
              <p:cNvPr id="432175" name="Line 68"/>
              <p:cNvSpPr>
                <a:spLocks noChangeShapeType="1"/>
              </p:cNvSpPr>
              <p:nvPr/>
            </p:nvSpPr>
            <p:spPr bwMode="auto">
              <a:xfrm flipH="1">
                <a:off x="2448" y="1920"/>
                <a:ext cx="554" cy="202"/>
              </a:xfrm>
              <a:prstGeom prst="line">
                <a:avLst/>
              </a:prstGeom>
              <a:noFill/>
              <a:ln w="9525">
                <a:solidFill>
                  <a:schemeClr val="tx1"/>
                </a:solidFill>
                <a:round/>
                <a:headEnd/>
                <a:tailEnd type="arrow" w="med" len="med"/>
              </a:ln>
            </p:spPr>
            <p:txBody>
              <a:bodyPr/>
              <a:lstStyle/>
              <a:p>
                <a:endParaRPr lang="en-US"/>
              </a:p>
            </p:txBody>
          </p:sp>
        </p:grpSp>
        <p:sp>
          <p:nvSpPr>
            <p:cNvPr id="432173" name="Line 69"/>
            <p:cNvSpPr>
              <a:spLocks noChangeShapeType="1"/>
            </p:cNvSpPr>
            <p:nvPr/>
          </p:nvSpPr>
          <p:spPr bwMode="auto">
            <a:xfrm flipH="1">
              <a:off x="3560" y="1476"/>
              <a:ext cx="660" cy="244"/>
            </a:xfrm>
            <a:prstGeom prst="line">
              <a:avLst/>
            </a:prstGeom>
            <a:noFill/>
            <a:ln w="9525">
              <a:solidFill>
                <a:schemeClr val="tx1"/>
              </a:solidFill>
              <a:round/>
              <a:headEnd type="arrow" w="med" len="med"/>
              <a:tailEnd/>
            </a:ln>
          </p:spPr>
          <p:txBody>
            <a:bodyPr/>
            <a:lstStyle/>
            <a:p>
              <a:endParaRPr lang="en-US"/>
            </a:p>
          </p:txBody>
        </p:sp>
      </p:grpSp>
      <p:grpSp>
        <p:nvGrpSpPr>
          <p:cNvPr id="432147" name="Group 70"/>
          <p:cNvGrpSpPr>
            <a:grpSpLocks/>
          </p:cNvGrpSpPr>
          <p:nvPr/>
        </p:nvGrpSpPr>
        <p:grpSpPr bwMode="auto">
          <a:xfrm>
            <a:off x="3810000" y="2444750"/>
            <a:ext cx="2806700" cy="1663700"/>
            <a:chOff x="2448" y="1418"/>
            <a:chExt cx="1768" cy="1048"/>
          </a:xfrm>
        </p:grpSpPr>
        <p:sp>
          <p:nvSpPr>
            <p:cNvPr id="432170" name="Line 71"/>
            <p:cNvSpPr>
              <a:spLocks noChangeShapeType="1"/>
            </p:cNvSpPr>
            <p:nvPr/>
          </p:nvSpPr>
          <p:spPr bwMode="auto">
            <a:xfrm>
              <a:off x="2448" y="2076"/>
              <a:ext cx="0" cy="390"/>
            </a:xfrm>
            <a:prstGeom prst="line">
              <a:avLst/>
            </a:prstGeom>
            <a:noFill/>
            <a:ln w="9525">
              <a:solidFill>
                <a:srgbClr val="FF0000"/>
              </a:solidFill>
              <a:prstDash val="dash"/>
              <a:round/>
              <a:headEnd/>
              <a:tailEnd/>
            </a:ln>
          </p:spPr>
          <p:txBody>
            <a:bodyPr/>
            <a:lstStyle/>
            <a:p>
              <a:endParaRPr lang="en-US"/>
            </a:p>
          </p:txBody>
        </p:sp>
        <p:sp>
          <p:nvSpPr>
            <p:cNvPr id="432171" name="Line 72"/>
            <p:cNvSpPr>
              <a:spLocks noChangeShapeType="1"/>
            </p:cNvSpPr>
            <p:nvPr/>
          </p:nvSpPr>
          <p:spPr bwMode="auto">
            <a:xfrm>
              <a:off x="4216" y="1418"/>
              <a:ext cx="0" cy="350"/>
            </a:xfrm>
            <a:prstGeom prst="line">
              <a:avLst/>
            </a:prstGeom>
            <a:noFill/>
            <a:ln w="9525">
              <a:solidFill>
                <a:srgbClr val="FF0000"/>
              </a:solidFill>
              <a:prstDash val="dash"/>
              <a:round/>
              <a:headEnd/>
              <a:tailEnd/>
            </a:ln>
          </p:spPr>
          <p:txBody>
            <a:bodyPr/>
            <a:lstStyle/>
            <a:p>
              <a:endParaRPr lang="en-US"/>
            </a:p>
          </p:txBody>
        </p:sp>
      </p:grpSp>
      <p:grpSp>
        <p:nvGrpSpPr>
          <p:cNvPr id="432148" name="Group 73"/>
          <p:cNvGrpSpPr>
            <a:grpSpLocks/>
          </p:cNvGrpSpPr>
          <p:nvPr/>
        </p:nvGrpSpPr>
        <p:grpSpPr bwMode="auto">
          <a:xfrm>
            <a:off x="4070350" y="3533775"/>
            <a:ext cx="279400" cy="558800"/>
            <a:chOff x="2612" y="2104"/>
            <a:chExt cx="176" cy="352"/>
          </a:xfrm>
        </p:grpSpPr>
        <p:sp>
          <p:nvSpPr>
            <p:cNvPr id="432168" name="Line 74"/>
            <p:cNvSpPr>
              <a:spLocks noChangeShapeType="1"/>
            </p:cNvSpPr>
            <p:nvPr/>
          </p:nvSpPr>
          <p:spPr bwMode="auto">
            <a:xfrm flipV="1">
              <a:off x="2612" y="2104"/>
              <a:ext cx="0" cy="240"/>
            </a:xfrm>
            <a:prstGeom prst="line">
              <a:avLst/>
            </a:prstGeom>
            <a:noFill/>
            <a:ln w="9525">
              <a:solidFill>
                <a:srgbClr val="FF0000"/>
              </a:solidFill>
              <a:prstDash val="dash"/>
              <a:round/>
              <a:headEnd/>
              <a:tailEnd/>
            </a:ln>
          </p:spPr>
          <p:txBody>
            <a:bodyPr/>
            <a:lstStyle/>
            <a:p>
              <a:endParaRPr lang="en-US"/>
            </a:p>
          </p:txBody>
        </p:sp>
        <p:sp>
          <p:nvSpPr>
            <p:cNvPr id="432169" name="Line 75"/>
            <p:cNvSpPr>
              <a:spLocks noChangeShapeType="1"/>
            </p:cNvSpPr>
            <p:nvPr/>
          </p:nvSpPr>
          <p:spPr bwMode="auto">
            <a:xfrm flipV="1">
              <a:off x="2788" y="2216"/>
              <a:ext cx="0" cy="240"/>
            </a:xfrm>
            <a:prstGeom prst="line">
              <a:avLst/>
            </a:prstGeom>
            <a:noFill/>
            <a:ln w="9525">
              <a:solidFill>
                <a:srgbClr val="FF0000"/>
              </a:solidFill>
              <a:prstDash val="dash"/>
              <a:round/>
              <a:headEnd/>
              <a:tailEnd/>
            </a:ln>
          </p:spPr>
          <p:txBody>
            <a:bodyPr/>
            <a:lstStyle/>
            <a:p>
              <a:endParaRPr lang="en-US"/>
            </a:p>
          </p:txBody>
        </p:sp>
      </p:grpSp>
      <p:grpSp>
        <p:nvGrpSpPr>
          <p:cNvPr id="432149" name="Group 76"/>
          <p:cNvGrpSpPr>
            <a:grpSpLocks/>
          </p:cNvGrpSpPr>
          <p:nvPr/>
        </p:nvGrpSpPr>
        <p:grpSpPr bwMode="auto">
          <a:xfrm>
            <a:off x="4213225" y="3286125"/>
            <a:ext cx="3187700" cy="2627313"/>
            <a:chOff x="2702" y="1948"/>
            <a:chExt cx="2008" cy="1655"/>
          </a:xfrm>
        </p:grpSpPr>
        <p:sp>
          <p:nvSpPr>
            <p:cNvPr id="432166" name="Line 77"/>
            <p:cNvSpPr>
              <a:spLocks noChangeShapeType="1"/>
            </p:cNvSpPr>
            <p:nvPr/>
          </p:nvSpPr>
          <p:spPr bwMode="auto">
            <a:xfrm flipH="1">
              <a:off x="4699" y="1948"/>
              <a:ext cx="11" cy="826"/>
            </a:xfrm>
            <a:prstGeom prst="line">
              <a:avLst/>
            </a:prstGeom>
            <a:noFill/>
            <a:ln w="9525">
              <a:solidFill>
                <a:srgbClr val="FF0000"/>
              </a:solidFill>
              <a:prstDash val="dash"/>
              <a:round/>
              <a:headEnd/>
              <a:tailEnd/>
            </a:ln>
          </p:spPr>
          <p:txBody>
            <a:bodyPr/>
            <a:lstStyle/>
            <a:p>
              <a:endParaRPr lang="en-US"/>
            </a:p>
          </p:txBody>
        </p:sp>
        <p:sp>
          <p:nvSpPr>
            <p:cNvPr id="432167" name="Line 78"/>
            <p:cNvSpPr>
              <a:spLocks noChangeShapeType="1"/>
            </p:cNvSpPr>
            <p:nvPr/>
          </p:nvSpPr>
          <p:spPr bwMode="auto">
            <a:xfrm flipH="1">
              <a:off x="2702" y="2877"/>
              <a:ext cx="6" cy="726"/>
            </a:xfrm>
            <a:prstGeom prst="line">
              <a:avLst/>
            </a:prstGeom>
            <a:noFill/>
            <a:ln w="9525">
              <a:solidFill>
                <a:srgbClr val="FF0000"/>
              </a:solidFill>
              <a:prstDash val="dash"/>
              <a:round/>
              <a:headEnd/>
              <a:tailEnd/>
            </a:ln>
          </p:spPr>
          <p:txBody>
            <a:bodyPr/>
            <a:lstStyle/>
            <a:p>
              <a:endParaRPr lang="en-US"/>
            </a:p>
          </p:txBody>
        </p:sp>
      </p:grpSp>
      <p:grpSp>
        <p:nvGrpSpPr>
          <p:cNvPr id="432150" name="Group 79"/>
          <p:cNvGrpSpPr>
            <a:grpSpLocks/>
          </p:cNvGrpSpPr>
          <p:nvPr/>
        </p:nvGrpSpPr>
        <p:grpSpPr bwMode="auto">
          <a:xfrm>
            <a:off x="4214813" y="4441825"/>
            <a:ext cx="3179762" cy="1377950"/>
            <a:chOff x="2703" y="2676"/>
            <a:chExt cx="2003" cy="868"/>
          </a:xfrm>
        </p:grpSpPr>
        <p:grpSp>
          <p:nvGrpSpPr>
            <p:cNvPr id="432162" name="Group 80"/>
            <p:cNvGrpSpPr>
              <a:grpSpLocks/>
            </p:cNvGrpSpPr>
            <p:nvPr/>
          </p:nvGrpSpPr>
          <p:grpSpPr bwMode="auto">
            <a:xfrm>
              <a:off x="2703" y="3024"/>
              <a:ext cx="1435" cy="520"/>
              <a:chOff x="2703" y="3004"/>
              <a:chExt cx="1435" cy="520"/>
            </a:xfrm>
          </p:grpSpPr>
          <p:sp>
            <p:nvSpPr>
              <p:cNvPr id="432164" name="Text Box 81"/>
              <p:cNvSpPr txBox="1">
                <a:spLocks noChangeArrowheads="1"/>
              </p:cNvSpPr>
              <p:nvPr/>
            </p:nvSpPr>
            <p:spPr bwMode="auto">
              <a:xfrm rot="-1417981">
                <a:off x="3292" y="3004"/>
                <a:ext cx="846" cy="154"/>
              </a:xfrm>
              <a:prstGeom prst="rect">
                <a:avLst/>
              </a:prstGeom>
              <a:noFill/>
              <a:ln w="9525">
                <a:noFill/>
                <a:miter lim="800000"/>
                <a:headEnd/>
                <a:tailEnd/>
              </a:ln>
            </p:spPr>
            <p:txBody>
              <a:bodyPr>
                <a:spAutoFit/>
              </a:bodyPr>
              <a:lstStyle/>
              <a:p>
                <a:pPr algn="ctr">
                  <a:spcBef>
                    <a:spcPct val="50000"/>
                  </a:spcBef>
                </a:pPr>
                <a:r>
                  <a:rPr lang="es-PA" sz="1000" b="1"/>
                  <a:t>427m (1400’)</a:t>
                </a:r>
              </a:p>
            </p:txBody>
          </p:sp>
          <p:sp>
            <p:nvSpPr>
              <p:cNvPr id="432165" name="Line 82"/>
              <p:cNvSpPr>
                <a:spLocks noChangeShapeType="1"/>
              </p:cNvSpPr>
              <p:nvPr/>
            </p:nvSpPr>
            <p:spPr bwMode="auto">
              <a:xfrm flipV="1">
                <a:off x="2703" y="3194"/>
                <a:ext cx="755" cy="330"/>
              </a:xfrm>
              <a:prstGeom prst="line">
                <a:avLst/>
              </a:prstGeom>
              <a:noFill/>
              <a:ln w="9525">
                <a:solidFill>
                  <a:schemeClr val="tx1"/>
                </a:solidFill>
                <a:round/>
                <a:headEnd type="arrow" w="med" len="med"/>
                <a:tailEnd/>
              </a:ln>
            </p:spPr>
            <p:txBody>
              <a:bodyPr/>
              <a:lstStyle/>
              <a:p>
                <a:endParaRPr lang="en-US"/>
              </a:p>
            </p:txBody>
          </p:sp>
        </p:grpSp>
        <p:sp>
          <p:nvSpPr>
            <p:cNvPr id="432163" name="Line 83"/>
            <p:cNvSpPr>
              <a:spLocks noChangeShapeType="1"/>
            </p:cNvSpPr>
            <p:nvPr/>
          </p:nvSpPr>
          <p:spPr bwMode="auto">
            <a:xfrm flipV="1">
              <a:off x="3971" y="2676"/>
              <a:ext cx="735" cy="315"/>
            </a:xfrm>
            <a:prstGeom prst="line">
              <a:avLst/>
            </a:prstGeom>
            <a:noFill/>
            <a:ln w="9525">
              <a:solidFill>
                <a:schemeClr val="tx1"/>
              </a:solidFill>
              <a:round/>
              <a:headEnd/>
              <a:tailEnd type="arrow" w="med" len="med"/>
            </a:ln>
          </p:spPr>
          <p:txBody>
            <a:bodyPr/>
            <a:lstStyle/>
            <a:p>
              <a:endParaRPr lang="en-US"/>
            </a:p>
          </p:txBody>
        </p:sp>
      </p:grpSp>
      <p:grpSp>
        <p:nvGrpSpPr>
          <p:cNvPr id="432151" name="Group 84"/>
          <p:cNvGrpSpPr>
            <a:grpSpLocks/>
          </p:cNvGrpSpPr>
          <p:nvPr/>
        </p:nvGrpSpPr>
        <p:grpSpPr bwMode="auto">
          <a:xfrm>
            <a:off x="2409825" y="4899025"/>
            <a:ext cx="974725" cy="284163"/>
            <a:chOff x="1584" y="2976"/>
            <a:chExt cx="629" cy="167"/>
          </a:xfrm>
        </p:grpSpPr>
        <p:grpSp>
          <p:nvGrpSpPr>
            <p:cNvPr id="432158" name="Group 85"/>
            <p:cNvGrpSpPr>
              <a:grpSpLocks/>
            </p:cNvGrpSpPr>
            <p:nvPr/>
          </p:nvGrpSpPr>
          <p:grpSpPr bwMode="auto">
            <a:xfrm>
              <a:off x="1584" y="2976"/>
              <a:ext cx="629" cy="145"/>
              <a:chOff x="1584" y="2976"/>
              <a:chExt cx="629" cy="145"/>
            </a:xfrm>
          </p:grpSpPr>
          <p:sp>
            <p:nvSpPr>
              <p:cNvPr id="432160" name="Text Box 86"/>
              <p:cNvSpPr txBox="1">
                <a:spLocks noChangeArrowheads="1"/>
              </p:cNvSpPr>
              <p:nvPr/>
            </p:nvSpPr>
            <p:spPr bwMode="auto">
              <a:xfrm>
                <a:off x="1637" y="2986"/>
                <a:ext cx="576" cy="135"/>
              </a:xfrm>
              <a:prstGeom prst="rect">
                <a:avLst/>
              </a:prstGeom>
              <a:noFill/>
              <a:ln w="9525">
                <a:noFill/>
                <a:miter lim="800000"/>
                <a:headEnd/>
                <a:tailEnd/>
              </a:ln>
            </p:spPr>
            <p:txBody>
              <a:bodyPr>
                <a:spAutoFit/>
              </a:bodyPr>
              <a:lstStyle/>
              <a:p>
                <a:pPr>
                  <a:spcBef>
                    <a:spcPct val="50000"/>
                  </a:spcBef>
                </a:pPr>
                <a:r>
                  <a:rPr lang="es-PA" sz="900" b="1"/>
                  <a:t>55m </a:t>
                </a:r>
                <a:r>
                  <a:rPr lang="es-PA" sz="900"/>
                  <a:t>(180’)</a:t>
                </a:r>
              </a:p>
            </p:txBody>
          </p:sp>
          <p:sp>
            <p:nvSpPr>
              <p:cNvPr id="432161" name="Line 87"/>
              <p:cNvSpPr>
                <a:spLocks noChangeShapeType="1"/>
              </p:cNvSpPr>
              <p:nvPr/>
            </p:nvSpPr>
            <p:spPr bwMode="auto">
              <a:xfrm flipH="1" flipV="1">
                <a:off x="1584" y="2976"/>
                <a:ext cx="130" cy="41"/>
              </a:xfrm>
              <a:prstGeom prst="line">
                <a:avLst/>
              </a:prstGeom>
              <a:noFill/>
              <a:ln w="9525">
                <a:solidFill>
                  <a:schemeClr val="tx1"/>
                </a:solidFill>
                <a:round/>
                <a:headEnd/>
                <a:tailEnd type="arrow" w="med" len="med"/>
              </a:ln>
            </p:spPr>
            <p:txBody>
              <a:bodyPr/>
              <a:lstStyle/>
              <a:p>
                <a:endParaRPr lang="en-US"/>
              </a:p>
            </p:txBody>
          </p:sp>
        </p:grpSp>
        <p:sp>
          <p:nvSpPr>
            <p:cNvPr id="432159" name="Line 88"/>
            <p:cNvSpPr>
              <a:spLocks noChangeShapeType="1"/>
            </p:cNvSpPr>
            <p:nvPr/>
          </p:nvSpPr>
          <p:spPr bwMode="auto">
            <a:xfrm flipH="1" flipV="1">
              <a:off x="1957" y="3102"/>
              <a:ext cx="130" cy="41"/>
            </a:xfrm>
            <a:prstGeom prst="line">
              <a:avLst/>
            </a:prstGeom>
            <a:noFill/>
            <a:ln w="9525">
              <a:solidFill>
                <a:schemeClr val="tx1"/>
              </a:solidFill>
              <a:round/>
              <a:headEnd type="arrow" w="med" len="med"/>
              <a:tailEnd/>
            </a:ln>
          </p:spPr>
          <p:txBody>
            <a:bodyPr/>
            <a:lstStyle/>
            <a:p>
              <a:endParaRPr lang="en-US"/>
            </a:p>
          </p:txBody>
        </p:sp>
      </p:grpSp>
      <p:grpSp>
        <p:nvGrpSpPr>
          <p:cNvPr id="432152" name="Group 89"/>
          <p:cNvGrpSpPr>
            <a:grpSpLocks/>
          </p:cNvGrpSpPr>
          <p:nvPr/>
        </p:nvGrpSpPr>
        <p:grpSpPr bwMode="auto">
          <a:xfrm>
            <a:off x="1270000" y="5505450"/>
            <a:ext cx="809625" cy="698500"/>
            <a:chOff x="848" y="3346"/>
            <a:chExt cx="510" cy="440"/>
          </a:xfrm>
        </p:grpSpPr>
        <p:grpSp>
          <p:nvGrpSpPr>
            <p:cNvPr id="432154" name="Group 90"/>
            <p:cNvGrpSpPr>
              <a:grpSpLocks/>
            </p:cNvGrpSpPr>
            <p:nvPr/>
          </p:nvGrpSpPr>
          <p:grpSpPr bwMode="auto">
            <a:xfrm>
              <a:off x="848" y="3346"/>
              <a:ext cx="510" cy="284"/>
              <a:chOff x="848" y="3346"/>
              <a:chExt cx="510" cy="284"/>
            </a:xfrm>
          </p:grpSpPr>
          <p:sp>
            <p:nvSpPr>
              <p:cNvPr id="432156" name="Line 91"/>
              <p:cNvSpPr>
                <a:spLocks noChangeShapeType="1"/>
              </p:cNvSpPr>
              <p:nvPr/>
            </p:nvSpPr>
            <p:spPr bwMode="auto">
              <a:xfrm>
                <a:off x="1104" y="3346"/>
                <a:ext cx="0" cy="144"/>
              </a:xfrm>
              <a:prstGeom prst="line">
                <a:avLst/>
              </a:prstGeom>
              <a:noFill/>
              <a:ln w="9525">
                <a:solidFill>
                  <a:schemeClr val="tx1"/>
                </a:solidFill>
                <a:round/>
                <a:headEnd type="arrow" w="med" len="med"/>
                <a:tailEnd/>
              </a:ln>
            </p:spPr>
            <p:txBody>
              <a:bodyPr/>
              <a:lstStyle/>
              <a:p>
                <a:endParaRPr lang="en-US"/>
              </a:p>
            </p:txBody>
          </p:sp>
          <p:sp>
            <p:nvSpPr>
              <p:cNvPr id="432157" name="Text Box 92"/>
              <p:cNvSpPr txBox="1">
                <a:spLocks noChangeArrowheads="1"/>
              </p:cNvSpPr>
              <p:nvPr/>
            </p:nvSpPr>
            <p:spPr bwMode="auto">
              <a:xfrm>
                <a:off x="848" y="3486"/>
                <a:ext cx="510" cy="144"/>
              </a:xfrm>
              <a:prstGeom prst="rect">
                <a:avLst/>
              </a:prstGeom>
              <a:noFill/>
              <a:ln w="9525">
                <a:noFill/>
                <a:miter lim="800000"/>
                <a:headEnd/>
                <a:tailEnd/>
              </a:ln>
            </p:spPr>
            <p:txBody>
              <a:bodyPr>
                <a:spAutoFit/>
              </a:bodyPr>
              <a:lstStyle/>
              <a:p>
                <a:pPr algn="ctr">
                  <a:spcBef>
                    <a:spcPct val="50000"/>
                  </a:spcBef>
                </a:pPr>
                <a:r>
                  <a:rPr lang="es-PA" sz="900" b="1"/>
                  <a:t>18.3m </a:t>
                </a:r>
                <a:r>
                  <a:rPr lang="es-PA" sz="900"/>
                  <a:t>(60’)</a:t>
                </a:r>
              </a:p>
            </p:txBody>
          </p:sp>
        </p:grpSp>
        <p:sp>
          <p:nvSpPr>
            <p:cNvPr id="432155" name="Line 93"/>
            <p:cNvSpPr>
              <a:spLocks noChangeShapeType="1"/>
            </p:cNvSpPr>
            <p:nvPr/>
          </p:nvSpPr>
          <p:spPr bwMode="auto">
            <a:xfrm>
              <a:off x="1104" y="3642"/>
              <a:ext cx="0" cy="144"/>
            </a:xfrm>
            <a:prstGeom prst="line">
              <a:avLst/>
            </a:prstGeom>
            <a:noFill/>
            <a:ln w="9525">
              <a:solidFill>
                <a:schemeClr val="tx1"/>
              </a:solidFill>
              <a:round/>
              <a:headEnd/>
              <a:tailEnd type="arrow" w="med" len="med"/>
            </a:ln>
          </p:spPr>
          <p:txBody>
            <a:bodyPr/>
            <a:lstStyle/>
            <a:p>
              <a:endParaRPr lang="en-US"/>
            </a:p>
          </p:txBody>
        </p:sp>
      </p:grpSp>
      <p:sp>
        <p:nvSpPr>
          <p:cNvPr id="432153" name="Rectangle 94"/>
          <p:cNvSpPr>
            <a:spLocks noChangeArrowheads="1"/>
          </p:cNvSpPr>
          <p:nvPr/>
        </p:nvSpPr>
        <p:spPr bwMode="auto">
          <a:xfrm>
            <a:off x="0" y="100013"/>
            <a:ext cx="9144000" cy="354012"/>
          </a:xfrm>
          <a:prstGeom prst="rect">
            <a:avLst/>
          </a:prstGeom>
          <a:noFill/>
          <a:ln w="9525" algn="ctr">
            <a:noFill/>
            <a:miter lim="800000"/>
            <a:headEnd/>
            <a:tailEnd/>
          </a:ln>
        </p:spPr>
        <p:txBody>
          <a:bodyPr anchor="ctr"/>
          <a:lstStyle/>
          <a:p>
            <a:pPr algn="ctr"/>
            <a:r>
              <a:rPr lang="es-PA" sz="4400">
                <a:latin typeface="Times New Roman" pitchFamily="18" charset="0"/>
              </a:rPr>
              <a:t> New Locks Dimensions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79906"/>
                                        </p:tgtEl>
                                        <p:attrNameLst>
                                          <p:attrName>style.visibility</p:attrName>
                                        </p:attrNameLst>
                                      </p:cBhvr>
                                      <p:to>
                                        <p:strVal val="visible"/>
                                      </p:to>
                                    </p:set>
                                    <p:animEffect transition="in" filter="dissolve">
                                      <p:cBhvr>
                                        <p:cTn id="7" dur="500"/>
                                        <p:tgtEl>
                                          <p:spTgt spid="379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3153" name="Group 2"/>
          <p:cNvGrpSpPr>
            <a:grpSpLocks/>
          </p:cNvGrpSpPr>
          <p:nvPr/>
        </p:nvGrpSpPr>
        <p:grpSpPr bwMode="auto">
          <a:xfrm>
            <a:off x="0" y="304800"/>
            <a:ext cx="8991600" cy="6326188"/>
            <a:chOff x="0" y="495"/>
            <a:chExt cx="5806" cy="3054"/>
          </a:xfrm>
        </p:grpSpPr>
        <p:sp>
          <p:nvSpPr>
            <p:cNvPr id="433154" name="Text Box 3"/>
            <p:cNvSpPr txBox="1">
              <a:spLocks noChangeArrowheads="1"/>
            </p:cNvSpPr>
            <p:nvPr/>
          </p:nvSpPr>
          <p:spPr bwMode="auto">
            <a:xfrm>
              <a:off x="0" y="495"/>
              <a:ext cx="5760" cy="310"/>
            </a:xfrm>
            <a:prstGeom prst="rect">
              <a:avLst/>
            </a:prstGeom>
            <a:noFill/>
            <a:ln w="9525">
              <a:noFill/>
              <a:miter lim="800000"/>
              <a:headEnd/>
              <a:tailEnd/>
            </a:ln>
          </p:spPr>
          <p:txBody>
            <a:bodyPr>
              <a:spAutoFit/>
            </a:bodyPr>
            <a:lstStyle/>
            <a:p>
              <a:pPr algn="ctr">
                <a:spcBef>
                  <a:spcPct val="50000"/>
                </a:spcBef>
              </a:pPr>
              <a:r>
                <a:rPr lang="en-US" sz="3600" b="1">
                  <a:latin typeface="Times New Roman" pitchFamily="18" charset="0"/>
                </a:rPr>
                <a:t>Evolution of the Full Container Ship Fleet </a:t>
              </a:r>
            </a:p>
          </p:txBody>
        </p:sp>
        <p:sp>
          <p:nvSpPr>
            <p:cNvPr id="433155" name="AutoShape 4"/>
            <p:cNvSpPr>
              <a:spLocks noChangeAspect="1" noChangeArrowheads="1" noTextEdit="1"/>
            </p:cNvSpPr>
            <p:nvPr/>
          </p:nvSpPr>
          <p:spPr bwMode="auto">
            <a:xfrm>
              <a:off x="0" y="1164"/>
              <a:ext cx="5806" cy="2004"/>
            </a:xfrm>
            <a:prstGeom prst="rect">
              <a:avLst/>
            </a:prstGeom>
            <a:noFill/>
            <a:ln w="9525">
              <a:noFill/>
              <a:miter lim="800000"/>
              <a:headEnd/>
              <a:tailEnd/>
            </a:ln>
          </p:spPr>
          <p:txBody>
            <a:bodyPr/>
            <a:lstStyle/>
            <a:p>
              <a:endParaRPr lang="en-US"/>
            </a:p>
          </p:txBody>
        </p:sp>
        <p:sp>
          <p:nvSpPr>
            <p:cNvPr id="433156" name="Rectangle 5"/>
            <p:cNvSpPr>
              <a:spLocks noChangeArrowheads="1"/>
            </p:cNvSpPr>
            <p:nvPr/>
          </p:nvSpPr>
          <p:spPr bwMode="auto">
            <a:xfrm>
              <a:off x="5" y="1169"/>
              <a:ext cx="5798" cy="401"/>
            </a:xfrm>
            <a:prstGeom prst="rect">
              <a:avLst/>
            </a:prstGeom>
            <a:solidFill>
              <a:srgbClr val="3366FF"/>
            </a:solidFill>
            <a:ln w="9525">
              <a:noFill/>
              <a:miter lim="800000"/>
              <a:headEnd/>
              <a:tailEnd/>
            </a:ln>
          </p:spPr>
          <p:txBody>
            <a:bodyPr/>
            <a:lstStyle/>
            <a:p>
              <a:endParaRPr lang="en-US"/>
            </a:p>
          </p:txBody>
        </p:sp>
        <p:sp>
          <p:nvSpPr>
            <p:cNvPr id="433157" name="Rectangle 6"/>
            <p:cNvSpPr>
              <a:spLocks noChangeArrowheads="1"/>
            </p:cNvSpPr>
            <p:nvPr/>
          </p:nvSpPr>
          <p:spPr bwMode="auto">
            <a:xfrm>
              <a:off x="5" y="1569"/>
              <a:ext cx="5798" cy="277"/>
            </a:xfrm>
            <a:prstGeom prst="rect">
              <a:avLst/>
            </a:prstGeom>
            <a:solidFill>
              <a:srgbClr val="99CCFF"/>
            </a:solidFill>
            <a:ln w="9525">
              <a:noFill/>
              <a:miter lim="800000"/>
              <a:headEnd/>
              <a:tailEnd/>
            </a:ln>
          </p:spPr>
          <p:txBody>
            <a:bodyPr/>
            <a:lstStyle/>
            <a:p>
              <a:endParaRPr lang="en-US"/>
            </a:p>
          </p:txBody>
        </p:sp>
        <p:sp>
          <p:nvSpPr>
            <p:cNvPr id="433158" name="Rectangle 7"/>
            <p:cNvSpPr>
              <a:spLocks noChangeArrowheads="1"/>
            </p:cNvSpPr>
            <p:nvPr/>
          </p:nvSpPr>
          <p:spPr bwMode="auto">
            <a:xfrm>
              <a:off x="5" y="1844"/>
              <a:ext cx="5798" cy="844"/>
            </a:xfrm>
            <a:prstGeom prst="rect">
              <a:avLst/>
            </a:prstGeom>
            <a:solidFill>
              <a:srgbClr val="FFFFFF"/>
            </a:solidFill>
            <a:ln w="9525">
              <a:noFill/>
              <a:miter lim="800000"/>
              <a:headEnd/>
              <a:tailEnd/>
            </a:ln>
          </p:spPr>
          <p:txBody>
            <a:bodyPr/>
            <a:lstStyle/>
            <a:p>
              <a:endParaRPr lang="en-US"/>
            </a:p>
          </p:txBody>
        </p:sp>
        <p:sp>
          <p:nvSpPr>
            <p:cNvPr id="433159" name="Rectangle 8"/>
            <p:cNvSpPr>
              <a:spLocks noChangeArrowheads="1"/>
            </p:cNvSpPr>
            <p:nvPr/>
          </p:nvSpPr>
          <p:spPr bwMode="auto">
            <a:xfrm>
              <a:off x="5" y="2687"/>
              <a:ext cx="5798" cy="360"/>
            </a:xfrm>
            <a:prstGeom prst="rect">
              <a:avLst/>
            </a:prstGeom>
            <a:solidFill>
              <a:srgbClr val="99CCFF"/>
            </a:solidFill>
            <a:ln w="9525">
              <a:noFill/>
              <a:miter lim="800000"/>
              <a:headEnd/>
              <a:tailEnd/>
            </a:ln>
          </p:spPr>
          <p:txBody>
            <a:bodyPr/>
            <a:lstStyle/>
            <a:p>
              <a:endParaRPr lang="en-US"/>
            </a:p>
          </p:txBody>
        </p:sp>
        <p:sp>
          <p:nvSpPr>
            <p:cNvPr id="433160" name="Rectangle 9"/>
            <p:cNvSpPr>
              <a:spLocks noChangeArrowheads="1"/>
            </p:cNvSpPr>
            <p:nvPr/>
          </p:nvSpPr>
          <p:spPr bwMode="auto">
            <a:xfrm>
              <a:off x="1722" y="1580"/>
              <a:ext cx="564"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Number of </a:t>
              </a:r>
              <a:endParaRPr lang="en-US" sz="1400"/>
            </a:p>
          </p:txBody>
        </p:sp>
        <p:sp>
          <p:nvSpPr>
            <p:cNvPr id="433161" name="Rectangle 10"/>
            <p:cNvSpPr>
              <a:spLocks noChangeArrowheads="1"/>
            </p:cNvSpPr>
            <p:nvPr/>
          </p:nvSpPr>
          <p:spPr bwMode="auto">
            <a:xfrm>
              <a:off x="1785" y="1715"/>
              <a:ext cx="397"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Vessels</a:t>
              </a:r>
              <a:endParaRPr lang="en-US" sz="1400"/>
            </a:p>
          </p:txBody>
        </p:sp>
        <p:sp>
          <p:nvSpPr>
            <p:cNvPr id="433162" name="Rectangle 11"/>
            <p:cNvSpPr>
              <a:spLocks noChangeArrowheads="1"/>
            </p:cNvSpPr>
            <p:nvPr/>
          </p:nvSpPr>
          <p:spPr bwMode="auto">
            <a:xfrm>
              <a:off x="2337" y="1647"/>
              <a:ext cx="689"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TEU Capacity</a:t>
              </a:r>
              <a:endParaRPr lang="en-US" sz="1400"/>
            </a:p>
          </p:txBody>
        </p:sp>
        <p:sp>
          <p:nvSpPr>
            <p:cNvPr id="433163" name="Rectangle 12"/>
            <p:cNvSpPr>
              <a:spLocks noChangeArrowheads="1"/>
            </p:cNvSpPr>
            <p:nvPr/>
          </p:nvSpPr>
          <p:spPr bwMode="auto">
            <a:xfrm>
              <a:off x="3149" y="1580"/>
              <a:ext cx="564"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Number of </a:t>
              </a:r>
              <a:endParaRPr lang="en-US" sz="1400"/>
            </a:p>
          </p:txBody>
        </p:sp>
        <p:sp>
          <p:nvSpPr>
            <p:cNvPr id="433164" name="Rectangle 13"/>
            <p:cNvSpPr>
              <a:spLocks noChangeArrowheads="1"/>
            </p:cNvSpPr>
            <p:nvPr/>
          </p:nvSpPr>
          <p:spPr bwMode="auto">
            <a:xfrm>
              <a:off x="3212" y="1715"/>
              <a:ext cx="397"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Vessels</a:t>
              </a:r>
              <a:endParaRPr lang="en-US" sz="1400"/>
            </a:p>
          </p:txBody>
        </p:sp>
        <p:sp>
          <p:nvSpPr>
            <p:cNvPr id="433165" name="Rectangle 14"/>
            <p:cNvSpPr>
              <a:spLocks noChangeArrowheads="1"/>
            </p:cNvSpPr>
            <p:nvPr/>
          </p:nvSpPr>
          <p:spPr bwMode="auto">
            <a:xfrm>
              <a:off x="3790" y="1647"/>
              <a:ext cx="689"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TEU Capacity</a:t>
              </a:r>
              <a:endParaRPr lang="en-US" sz="1400"/>
            </a:p>
          </p:txBody>
        </p:sp>
        <p:sp>
          <p:nvSpPr>
            <p:cNvPr id="433166" name="Rectangle 15"/>
            <p:cNvSpPr>
              <a:spLocks noChangeArrowheads="1"/>
            </p:cNvSpPr>
            <p:nvPr/>
          </p:nvSpPr>
          <p:spPr bwMode="auto">
            <a:xfrm>
              <a:off x="4595" y="1580"/>
              <a:ext cx="564"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Number of </a:t>
              </a:r>
              <a:endParaRPr lang="en-US" sz="1400"/>
            </a:p>
          </p:txBody>
        </p:sp>
        <p:sp>
          <p:nvSpPr>
            <p:cNvPr id="433167" name="Rectangle 16"/>
            <p:cNvSpPr>
              <a:spLocks noChangeArrowheads="1"/>
            </p:cNvSpPr>
            <p:nvPr/>
          </p:nvSpPr>
          <p:spPr bwMode="auto">
            <a:xfrm>
              <a:off x="4657" y="1715"/>
              <a:ext cx="398"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Vessels</a:t>
              </a:r>
              <a:endParaRPr lang="en-US" sz="1400"/>
            </a:p>
          </p:txBody>
        </p:sp>
        <p:sp>
          <p:nvSpPr>
            <p:cNvPr id="433168" name="Rectangle 17"/>
            <p:cNvSpPr>
              <a:spLocks noChangeArrowheads="1"/>
            </p:cNvSpPr>
            <p:nvPr/>
          </p:nvSpPr>
          <p:spPr bwMode="auto">
            <a:xfrm>
              <a:off x="5409" y="1580"/>
              <a:ext cx="243"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TEU </a:t>
              </a:r>
              <a:endParaRPr lang="en-US" sz="1400"/>
            </a:p>
          </p:txBody>
        </p:sp>
        <p:sp>
          <p:nvSpPr>
            <p:cNvPr id="433169" name="Rectangle 18"/>
            <p:cNvSpPr>
              <a:spLocks noChangeArrowheads="1"/>
            </p:cNvSpPr>
            <p:nvPr/>
          </p:nvSpPr>
          <p:spPr bwMode="auto">
            <a:xfrm>
              <a:off x="5298" y="1715"/>
              <a:ext cx="445"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Capacity</a:t>
              </a:r>
              <a:endParaRPr lang="en-US" sz="1400"/>
            </a:p>
          </p:txBody>
        </p:sp>
        <p:sp>
          <p:nvSpPr>
            <p:cNvPr id="433170" name="Rectangle 19"/>
            <p:cNvSpPr>
              <a:spLocks noChangeArrowheads="1"/>
            </p:cNvSpPr>
            <p:nvPr/>
          </p:nvSpPr>
          <p:spPr bwMode="auto">
            <a:xfrm>
              <a:off x="42" y="1847"/>
              <a:ext cx="376"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Feeders</a:t>
              </a:r>
              <a:endParaRPr lang="en-US" sz="1400"/>
            </a:p>
          </p:txBody>
        </p:sp>
        <p:sp>
          <p:nvSpPr>
            <p:cNvPr id="433171" name="Rectangle 20"/>
            <p:cNvSpPr>
              <a:spLocks noChangeArrowheads="1"/>
            </p:cNvSpPr>
            <p:nvPr/>
          </p:nvSpPr>
          <p:spPr bwMode="auto">
            <a:xfrm>
              <a:off x="1096" y="1847"/>
              <a:ext cx="359"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100-499</a:t>
              </a:r>
              <a:endParaRPr lang="en-US" sz="1400"/>
            </a:p>
          </p:txBody>
        </p:sp>
        <p:sp>
          <p:nvSpPr>
            <p:cNvPr id="433172" name="Rectangle 21"/>
            <p:cNvSpPr>
              <a:spLocks noChangeArrowheads="1"/>
            </p:cNvSpPr>
            <p:nvPr/>
          </p:nvSpPr>
          <p:spPr bwMode="auto">
            <a:xfrm>
              <a:off x="2104" y="1847"/>
              <a:ext cx="163"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438</a:t>
              </a:r>
              <a:endParaRPr lang="en-US" sz="1400"/>
            </a:p>
          </p:txBody>
        </p:sp>
        <p:sp>
          <p:nvSpPr>
            <p:cNvPr id="433173" name="Rectangle 22"/>
            <p:cNvSpPr>
              <a:spLocks noChangeArrowheads="1"/>
            </p:cNvSpPr>
            <p:nvPr/>
          </p:nvSpPr>
          <p:spPr bwMode="auto">
            <a:xfrm>
              <a:off x="2621" y="1847"/>
              <a:ext cx="354"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136,079</a:t>
              </a:r>
              <a:endParaRPr lang="en-US" sz="1400"/>
            </a:p>
          </p:txBody>
        </p:sp>
        <p:sp>
          <p:nvSpPr>
            <p:cNvPr id="433174" name="Rectangle 23"/>
            <p:cNvSpPr>
              <a:spLocks noChangeArrowheads="1"/>
            </p:cNvSpPr>
            <p:nvPr/>
          </p:nvSpPr>
          <p:spPr bwMode="auto">
            <a:xfrm>
              <a:off x="2336" y="1847"/>
              <a:ext cx="305"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175" name="Rectangle 24"/>
            <p:cNvSpPr>
              <a:spLocks noChangeArrowheads="1"/>
            </p:cNvSpPr>
            <p:nvPr/>
          </p:nvSpPr>
          <p:spPr bwMode="auto">
            <a:xfrm>
              <a:off x="2627" y="1847"/>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176" name="Rectangle 25"/>
            <p:cNvSpPr>
              <a:spLocks noChangeArrowheads="1"/>
            </p:cNvSpPr>
            <p:nvPr/>
          </p:nvSpPr>
          <p:spPr bwMode="auto">
            <a:xfrm>
              <a:off x="3451" y="1847"/>
              <a:ext cx="109"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11</a:t>
              </a:r>
              <a:endParaRPr lang="en-US" sz="1400"/>
            </a:p>
          </p:txBody>
        </p:sp>
        <p:sp>
          <p:nvSpPr>
            <p:cNvPr id="433177" name="Rectangle 26"/>
            <p:cNvSpPr>
              <a:spLocks noChangeArrowheads="1"/>
            </p:cNvSpPr>
            <p:nvPr/>
          </p:nvSpPr>
          <p:spPr bwMode="auto">
            <a:xfrm>
              <a:off x="4111" y="1847"/>
              <a:ext cx="245"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2,607</a:t>
              </a:r>
              <a:endParaRPr lang="en-US" sz="1400"/>
            </a:p>
          </p:txBody>
        </p:sp>
        <p:sp>
          <p:nvSpPr>
            <p:cNvPr id="433178" name="Rectangle 27"/>
            <p:cNvSpPr>
              <a:spLocks noChangeArrowheads="1"/>
            </p:cNvSpPr>
            <p:nvPr/>
          </p:nvSpPr>
          <p:spPr bwMode="auto">
            <a:xfrm>
              <a:off x="3760" y="1847"/>
              <a:ext cx="470"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179" name="Rectangle 28"/>
            <p:cNvSpPr>
              <a:spLocks noChangeArrowheads="1"/>
            </p:cNvSpPr>
            <p:nvPr/>
          </p:nvSpPr>
          <p:spPr bwMode="auto">
            <a:xfrm>
              <a:off x="4111" y="1847"/>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180" name="Rectangle 29"/>
            <p:cNvSpPr>
              <a:spLocks noChangeArrowheads="1"/>
            </p:cNvSpPr>
            <p:nvPr/>
          </p:nvSpPr>
          <p:spPr bwMode="auto">
            <a:xfrm>
              <a:off x="4815" y="1847"/>
              <a:ext cx="163"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449</a:t>
              </a:r>
              <a:endParaRPr lang="en-US" sz="1400"/>
            </a:p>
          </p:txBody>
        </p:sp>
        <p:sp>
          <p:nvSpPr>
            <p:cNvPr id="433181" name="Rectangle 30"/>
            <p:cNvSpPr>
              <a:spLocks noChangeArrowheads="1"/>
            </p:cNvSpPr>
            <p:nvPr/>
          </p:nvSpPr>
          <p:spPr bwMode="auto">
            <a:xfrm>
              <a:off x="5370" y="1847"/>
              <a:ext cx="354"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138,686</a:t>
              </a:r>
              <a:endParaRPr lang="en-US" sz="1400"/>
            </a:p>
          </p:txBody>
        </p:sp>
        <p:sp>
          <p:nvSpPr>
            <p:cNvPr id="433182" name="Rectangle 31"/>
            <p:cNvSpPr>
              <a:spLocks noChangeArrowheads="1"/>
            </p:cNvSpPr>
            <p:nvPr/>
          </p:nvSpPr>
          <p:spPr bwMode="auto">
            <a:xfrm>
              <a:off x="5164" y="1847"/>
              <a:ext cx="222"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183" name="Rectangle 32"/>
            <p:cNvSpPr>
              <a:spLocks noChangeArrowheads="1"/>
            </p:cNvSpPr>
            <p:nvPr/>
          </p:nvSpPr>
          <p:spPr bwMode="auto">
            <a:xfrm>
              <a:off x="5377" y="1847"/>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184" name="Rectangle 33"/>
            <p:cNvSpPr>
              <a:spLocks noChangeArrowheads="1"/>
            </p:cNvSpPr>
            <p:nvPr/>
          </p:nvSpPr>
          <p:spPr bwMode="auto">
            <a:xfrm>
              <a:off x="39" y="1964"/>
              <a:ext cx="518"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Feedermax</a:t>
              </a:r>
              <a:endParaRPr lang="en-US" sz="1400"/>
            </a:p>
          </p:txBody>
        </p:sp>
        <p:sp>
          <p:nvSpPr>
            <p:cNvPr id="433185" name="Rectangle 34"/>
            <p:cNvSpPr>
              <a:spLocks noChangeArrowheads="1"/>
            </p:cNvSpPr>
            <p:nvPr/>
          </p:nvSpPr>
          <p:spPr bwMode="auto">
            <a:xfrm>
              <a:off x="1096" y="1964"/>
              <a:ext cx="359"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500-999</a:t>
              </a:r>
              <a:endParaRPr lang="en-US" sz="1400"/>
            </a:p>
          </p:txBody>
        </p:sp>
        <p:sp>
          <p:nvSpPr>
            <p:cNvPr id="433186" name="Rectangle 35"/>
            <p:cNvSpPr>
              <a:spLocks noChangeArrowheads="1"/>
            </p:cNvSpPr>
            <p:nvPr/>
          </p:nvSpPr>
          <p:spPr bwMode="auto">
            <a:xfrm>
              <a:off x="2104" y="1964"/>
              <a:ext cx="163"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785</a:t>
              </a:r>
              <a:endParaRPr lang="en-US" sz="1400"/>
            </a:p>
          </p:txBody>
        </p:sp>
        <p:sp>
          <p:nvSpPr>
            <p:cNvPr id="433187" name="Rectangle 36"/>
            <p:cNvSpPr>
              <a:spLocks noChangeArrowheads="1"/>
            </p:cNvSpPr>
            <p:nvPr/>
          </p:nvSpPr>
          <p:spPr bwMode="auto">
            <a:xfrm>
              <a:off x="2621" y="1964"/>
              <a:ext cx="354"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574,847</a:t>
              </a:r>
              <a:endParaRPr lang="en-US" sz="1400"/>
            </a:p>
          </p:txBody>
        </p:sp>
        <p:sp>
          <p:nvSpPr>
            <p:cNvPr id="433188" name="Rectangle 37"/>
            <p:cNvSpPr>
              <a:spLocks noChangeArrowheads="1"/>
            </p:cNvSpPr>
            <p:nvPr/>
          </p:nvSpPr>
          <p:spPr bwMode="auto">
            <a:xfrm>
              <a:off x="2336" y="1964"/>
              <a:ext cx="305"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189" name="Rectangle 38"/>
            <p:cNvSpPr>
              <a:spLocks noChangeArrowheads="1"/>
            </p:cNvSpPr>
            <p:nvPr/>
          </p:nvSpPr>
          <p:spPr bwMode="auto">
            <a:xfrm>
              <a:off x="2627" y="1964"/>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190" name="Rectangle 39"/>
            <p:cNvSpPr>
              <a:spLocks noChangeArrowheads="1"/>
            </p:cNvSpPr>
            <p:nvPr/>
          </p:nvSpPr>
          <p:spPr bwMode="auto">
            <a:xfrm>
              <a:off x="3397" y="1964"/>
              <a:ext cx="163"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155</a:t>
              </a:r>
              <a:endParaRPr lang="en-US" sz="1400"/>
            </a:p>
          </p:txBody>
        </p:sp>
        <p:sp>
          <p:nvSpPr>
            <p:cNvPr id="433191" name="Rectangle 40"/>
            <p:cNvSpPr>
              <a:spLocks noChangeArrowheads="1"/>
            </p:cNvSpPr>
            <p:nvPr/>
          </p:nvSpPr>
          <p:spPr bwMode="auto">
            <a:xfrm>
              <a:off x="4004" y="1964"/>
              <a:ext cx="354"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130,864</a:t>
              </a:r>
              <a:endParaRPr lang="en-US" sz="1400"/>
            </a:p>
          </p:txBody>
        </p:sp>
        <p:sp>
          <p:nvSpPr>
            <p:cNvPr id="433192" name="Rectangle 41"/>
            <p:cNvSpPr>
              <a:spLocks noChangeArrowheads="1"/>
            </p:cNvSpPr>
            <p:nvPr/>
          </p:nvSpPr>
          <p:spPr bwMode="auto">
            <a:xfrm>
              <a:off x="3761" y="1964"/>
              <a:ext cx="360"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193" name="Rectangle 42"/>
            <p:cNvSpPr>
              <a:spLocks noChangeArrowheads="1"/>
            </p:cNvSpPr>
            <p:nvPr/>
          </p:nvSpPr>
          <p:spPr bwMode="auto">
            <a:xfrm>
              <a:off x="4006" y="1964"/>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194" name="Rectangle 43"/>
            <p:cNvSpPr>
              <a:spLocks noChangeArrowheads="1"/>
            </p:cNvSpPr>
            <p:nvPr/>
          </p:nvSpPr>
          <p:spPr bwMode="auto">
            <a:xfrm>
              <a:off x="4815" y="1964"/>
              <a:ext cx="163"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940</a:t>
              </a:r>
              <a:endParaRPr lang="en-US" sz="1400"/>
            </a:p>
          </p:txBody>
        </p:sp>
        <p:sp>
          <p:nvSpPr>
            <p:cNvPr id="433195" name="Rectangle 44"/>
            <p:cNvSpPr>
              <a:spLocks noChangeArrowheads="1"/>
            </p:cNvSpPr>
            <p:nvPr/>
          </p:nvSpPr>
          <p:spPr bwMode="auto">
            <a:xfrm>
              <a:off x="5370" y="1964"/>
              <a:ext cx="354"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705,711</a:t>
              </a:r>
              <a:endParaRPr lang="en-US" sz="1400"/>
            </a:p>
          </p:txBody>
        </p:sp>
        <p:sp>
          <p:nvSpPr>
            <p:cNvPr id="433196" name="Rectangle 45"/>
            <p:cNvSpPr>
              <a:spLocks noChangeArrowheads="1"/>
            </p:cNvSpPr>
            <p:nvPr/>
          </p:nvSpPr>
          <p:spPr bwMode="auto">
            <a:xfrm>
              <a:off x="5164" y="1964"/>
              <a:ext cx="222"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197" name="Rectangle 46"/>
            <p:cNvSpPr>
              <a:spLocks noChangeArrowheads="1"/>
            </p:cNvSpPr>
            <p:nvPr/>
          </p:nvSpPr>
          <p:spPr bwMode="auto">
            <a:xfrm>
              <a:off x="5377" y="1964"/>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198" name="Rectangle 47"/>
            <p:cNvSpPr>
              <a:spLocks noChangeArrowheads="1"/>
            </p:cNvSpPr>
            <p:nvPr/>
          </p:nvSpPr>
          <p:spPr bwMode="auto">
            <a:xfrm>
              <a:off x="41" y="2082"/>
              <a:ext cx="300"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Handy</a:t>
              </a:r>
              <a:endParaRPr lang="en-US" sz="1400"/>
            </a:p>
          </p:txBody>
        </p:sp>
        <p:sp>
          <p:nvSpPr>
            <p:cNvPr id="433199" name="Rectangle 48"/>
            <p:cNvSpPr>
              <a:spLocks noChangeArrowheads="1"/>
            </p:cNvSpPr>
            <p:nvPr/>
          </p:nvSpPr>
          <p:spPr bwMode="auto">
            <a:xfrm>
              <a:off x="1016" y="2082"/>
              <a:ext cx="523"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1,000-1,999</a:t>
              </a:r>
              <a:endParaRPr lang="en-US" sz="1400"/>
            </a:p>
          </p:txBody>
        </p:sp>
        <p:sp>
          <p:nvSpPr>
            <p:cNvPr id="433200" name="Rectangle 49"/>
            <p:cNvSpPr>
              <a:spLocks noChangeArrowheads="1"/>
            </p:cNvSpPr>
            <p:nvPr/>
          </p:nvSpPr>
          <p:spPr bwMode="auto">
            <a:xfrm>
              <a:off x="2052" y="2082"/>
              <a:ext cx="218"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1144</a:t>
              </a:r>
              <a:endParaRPr lang="en-US" sz="1400"/>
            </a:p>
          </p:txBody>
        </p:sp>
        <p:sp>
          <p:nvSpPr>
            <p:cNvPr id="433201" name="Rectangle 50"/>
            <p:cNvSpPr>
              <a:spLocks noChangeArrowheads="1"/>
            </p:cNvSpPr>
            <p:nvPr/>
          </p:nvSpPr>
          <p:spPr bwMode="auto">
            <a:xfrm>
              <a:off x="2541" y="2082"/>
              <a:ext cx="436"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1,613,546</a:t>
              </a:r>
              <a:endParaRPr lang="en-US" sz="1400"/>
            </a:p>
          </p:txBody>
        </p:sp>
        <p:sp>
          <p:nvSpPr>
            <p:cNvPr id="433202" name="Rectangle 51"/>
            <p:cNvSpPr>
              <a:spLocks noChangeArrowheads="1"/>
            </p:cNvSpPr>
            <p:nvPr/>
          </p:nvSpPr>
          <p:spPr bwMode="auto">
            <a:xfrm>
              <a:off x="2337" y="2082"/>
              <a:ext cx="222"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03" name="Rectangle 52"/>
            <p:cNvSpPr>
              <a:spLocks noChangeArrowheads="1"/>
            </p:cNvSpPr>
            <p:nvPr/>
          </p:nvSpPr>
          <p:spPr bwMode="auto">
            <a:xfrm>
              <a:off x="2548" y="2082"/>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04" name="Rectangle 53"/>
            <p:cNvSpPr>
              <a:spLocks noChangeArrowheads="1"/>
            </p:cNvSpPr>
            <p:nvPr/>
          </p:nvSpPr>
          <p:spPr bwMode="auto">
            <a:xfrm>
              <a:off x="3397" y="2082"/>
              <a:ext cx="163"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321</a:t>
              </a:r>
              <a:endParaRPr lang="en-US" sz="1400"/>
            </a:p>
          </p:txBody>
        </p:sp>
        <p:sp>
          <p:nvSpPr>
            <p:cNvPr id="433205" name="Rectangle 54"/>
            <p:cNvSpPr>
              <a:spLocks noChangeArrowheads="1"/>
            </p:cNvSpPr>
            <p:nvPr/>
          </p:nvSpPr>
          <p:spPr bwMode="auto">
            <a:xfrm>
              <a:off x="4004" y="2082"/>
              <a:ext cx="354"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459,448</a:t>
              </a:r>
              <a:endParaRPr lang="en-US" sz="1400"/>
            </a:p>
          </p:txBody>
        </p:sp>
        <p:sp>
          <p:nvSpPr>
            <p:cNvPr id="433206" name="Rectangle 55"/>
            <p:cNvSpPr>
              <a:spLocks noChangeArrowheads="1"/>
            </p:cNvSpPr>
            <p:nvPr/>
          </p:nvSpPr>
          <p:spPr bwMode="auto">
            <a:xfrm>
              <a:off x="3761" y="2082"/>
              <a:ext cx="360"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07" name="Rectangle 56"/>
            <p:cNvSpPr>
              <a:spLocks noChangeArrowheads="1"/>
            </p:cNvSpPr>
            <p:nvPr/>
          </p:nvSpPr>
          <p:spPr bwMode="auto">
            <a:xfrm>
              <a:off x="4006" y="2082"/>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08" name="Rectangle 57"/>
            <p:cNvSpPr>
              <a:spLocks noChangeArrowheads="1"/>
            </p:cNvSpPr>
            <p:nvPr/>
          </p:nvSpPr>
          <p:spPr bwMode="auto">
            <a:xfrm>
              <a:off x="4762" y="2082"/>
              <a:ext cx="218"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1465</a:t>
              </a:r>
              <a:endParaRPr lang="en-US" sz="1400"/>
            </a:p>
          </p:txBody>
        </p:sp>
        <p:sp>
          <p:nvSpPr>
            <p:cNvPr id="433209" name="Rectangle 58"/>
            <p:cNvSpPr>
              <a:spLocks noChangeArrowheads="1"/>
            </p:cNvSpPr>
            <p:nvPr/>
          </p:nvSpPr>
          <p:spPr bwMode="auto">
            <a:xfrm>
              <a:off x="5289" y="2082"/>
              <a:ext cx="436"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2,072,994</a:t>
              </a:r>
              <a:endParaRPr lang="en-US" sz="1400"/>
            </a:p>
          </p:txBody>
        </p:sp>
        <p:sp>
          <p:nvSpPr>
            <p:cNvPr id="433210" name="Rectangle 59"/>
            <p:cNvSpPr>
              <a:spLocks noChangeArrowheads="1"/>
            </p:cNvSpPr>
            <p:nvPr/>
          </p:nvSpPr>
          <p:spPr bwMode="auto">
            <a:xfrm>
              <a:off x="5164" y="2082"/>
              <a:ext cx="139"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11" name="Rectangle 60"/>
            <p:cNvSpPr>
              <a:spLocks noChangeArrowheads="1"/>
            </p:cNvSpPr>
            <p:nvPr/>
          </p:nvSpPr>
          <p:spPr bwMode="auto">
            <a:xfrm>
              <a:off x="5298" y="2082"/>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12" name="Rectangle 61"/>
            <p:cNvSpPr>
              <a:spLocks noChangeArrowheads="1"/>
            </p:cNvSpPr>
            <p:nvPr/>
          </p:nvSpPr>
          <p:spPr bwMode="auto">
            <a:xfrm>
              <a:off x="37" y="2199"/>
              <a:ext cx="650"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Sub-Panamax</a:t>
              </a:r>
              <a:endParaRPr lang="en-US" sz="1400"/>
            </a:p>
          </p:txBody>
        </p:sp>
        <p:sp>
          <p:nvSpPr>
            <p:cNvPr id="433213" name="Rectangle 62"/>
            <p:cNvSpPr>
              <a:spLocks noChangeArrowheads="1"/>
            </p:cNvSpPr>
            <p:nvPr/>
          </p:nvSpPr>
          <p:spPr bwMode="auto">
            <a:xfrm>
              <a:off x="1016" y="2199"/>
              <a:ext cx="523"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2,000-2,999</a:t>
              </a:r>
              <a:endParaRPr lang="en-US" sz="1400"/>
            </a:p>
          </p:txBody>
        </p:sp>
        <p:sp>
          <p:nvSpPr>
            <p:cNvPr id="433214" name="Rectangle 63"/>
            <p:cNvSpPr>
              <a:spLocks noChangeArrowheads="1"/>
            </p:cNvSpPr>
            <p:nvPr/>
          </p:nvSpPr>
          <p:spPr bwMode="auto">
            <a:xfrm>
              <a:off x="2104" y="2199"/>
              <a:ext cx="163"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673</a:t>
              </a:r>
              <a:endParaRPr lang="en-US" sz="1400"/>
            </a:p>
          </p:txBody>
        </p:sp>
        <p:sp>
          <p:nvSpPr>
            <p:cNvPr id="433215" name="Rectangle 64"/>
            <p:cNvSpPr>
              <a:spLocks noChangeArrowheads="1"/>
            </p:cNvSpPr>
            <p:nvPr/>
          </p:nvSpPr>
          <p:spPr bwMode="auto">
            <a:xfrm>
              <a:off x="2541" y="2199"/>
              <a:ext cx="436"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1,697,300</a:t>
              </a:r>
              <a:endParaRPr lang="en-US" sz="1400"/>
            </a:p>
          </p:txBody>
        </p:sp>
        <p:sp>
          <p:nvSpPr>
            <p:cNvPr id="433216" name="Rectangle 65"/>
            <p:cNvSpPr>
              <a:spLocks noChangeArrowheads="1"/>
            </p:cNvSpPr>
            <p:nvPr/>
          </p:nvSpPr>
          <p:spPr bwMode="auto">
            <a:xfrm>
              <a:off x="2337" y="2199"/>
              <a:ext cx="222"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17" name="Rectangle 66"/>
            <p:cNvSpPr>
              <a:spLocks noChangeArrowheads="1"/>
            </p:cNvSpPr>
            <p:nvPr/>
          </p:nvSpPr>
          <p:spPr bwMode="auto">
            <a:xfrm>
              <a:off x="2548" y="2199"/>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18" name="Rectangle 67"/>
            <p:cNvSpPr>
              <a:spLocks noChangeArrowheads="1"/>
            </p:cNvSpPr>
            <p:nvPr/>
          </p:nvSpPr>
          <p:spPr bwMode="auto">
            <a:xfrm>
              <a:off x="3397" y="2199"/>
              <a:ext cx="163"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167</a:t>
              </a:r>
              <a:endParaRPr lang="en-US" sz="1400"/>
            </a:p>
          </p:txBody>
        </p:sp>
        <p:sp>
          <p:nvSpPr>
            <p:cNvPr id="433219" name="Rectangle 68"/>
            <p:cNvSpPr>
              <a:spLocks noChangeArrowheads="1"/>
            </p:cNvSpPr>
            <p:nvPr/>
          </p:nvSpPr>
          <p:spPr bwMode="auto">
            <a:xfrm>
              <a:off x="4004" y="2199"/>
              <a:ext cx="354"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426,865</a:t>
              </a:r>
              <a:endParaRPr lang="en-US" sz="1400"/>
            </a:p>
          </p:txBody>
        </p:sp>
        <p:sp>
          <p:nvSpPr>
            <p:cNvPr id="433220" name="Rectangle 69"/>
            <p:cNvSpPr>
              <a:spLocks noChangeArrowheads="1"/>
            </p:cNvSpPr>
            <p:nvPr/>
          </p:nvSpPr>
          <p:spPr bwMode="auto">
            <a:xfrm>
              <a:off x="3761" y="2199"/>
              <a:ext cx="360"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21" name="Rectangle 70"/>
            <p:cNvSpPr>
              <a:spLocks noChangeArrowheads="1"/>
            </p:cNvSpPr>
            <p:nvPr/>
          </p:nvSpPr>
          <p:spPr bwMode="auto">
            <a:xfrm>
              <a:off x="4006" y="2199"/>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22" name="Rectangle 71"/>
            <p:cNvSpPr>
              <a:spLocks noChangeArrowheads="1"/>
            </p:cNvSpPr>
            <p:nvPr/>
          </p:nvSpPr>
          <p:spPr bwMode="auto">
            <a:xfrm>
              <a:off x="4815" y="2199"/>
              <a:ext cx="163"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840</a:t>
              </a:r>
              <a:endParaRPr lang="en-US" sz="1400"/>
            </a:p>
          </p:txBody>
        </p:sp>
        <p:sp>
          <p:nvSpPr>
            <p:cNvPr id="433223" name="Rectangle 72"/>
            <p:cNvSpPr>
              <a:spLocks noChangeArrowheads="1"/>
            </p:cNvSpPr>
            <p:nvPr/>
          </p:nvSpPr>
          <p:spPr bwMode="auto">
            <a:xfrm>
              <a:off x="5289" y="2199"/>
              <a:ext cx="436"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2,124,165</a:t>
              </a:r>
              <a:endParaRPr lang="en-US" sz="1400"/>
            </a:p>
          </p:txBody>
        </p:sp>
        <p:sp>
          <p:nvSpPr>
            <p:cNvPr id="433224" name="Rectangle 73"/>
            <p:cNvSpPr>
              <a:spLocks noChangeArrowheads="1"/>
            </p:cNvSpPr>
            <p:nvPr/>
          </p:nvSpPr>
          <p:spPr bwMode="auto">
            <a:xfrm>
              <a:off x="5164" y="2199"/>
              <a:ext cx="139"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25" name="Rectangle 74"/>
            <p:cNvSpPr>
              <a:spLocks noChangeArrowheads="1"/>
            </p:cNvSpPr>
            <p:nvPr/>
          </p:nvSpPr>
          <p:spPr bwMode="auto">
            <a:xfrm>
              <a:off x="5298" y="2199"/>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26" name="Rectangle 75"/>
            <p:cNvSpPr>
              <a:spLocks noChangeArrowheads="1"/>
            </p:cNvSpPr>
            <p:nvPr/>
          </p:nvSpPr>
          <p:spPr bwMode="auto">
            <a:xfrm>
              <a:off x="41" y="2316"/>
              <a:ext cx="431"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Panamax</a:t>
              </a:r>
              <a:endParaRPr lang="en-US" sz="1400"/>
            </a:p>
          </p:txBody>
        </p:sp>
        <p:sp>
          <p:nvSpPr>
            <p:cNvPr id="433227" name="Rectangle 76"/>
            <p:cNvSpPr>
              <a:spLocks noChangeArrowheads="1"/>
            </p:cNvSpPr>
            <p:nvPr/>
          </p:nvSpPr>
          <p:spPr bwMode="auto">
            <a:xfrm>
              <a:off x="988" y="2316"/>
              <a:ext cx="580"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3,000-4,000+</a:t>
              </a:r>
              <a:endParaRPr lang="en-US" sz="1400"/>
            </a:p>
          </p:txBody>
        </p:sp>
        <p:sp>
          <p:nvSpPr>
            <p:cNvPr id="433228" name="Rectangle 77"/>
            <p:cNvSpPr>
              <a:spLocks noChangeArrowheads="1"/>
            </p:cNvSpPr>
            <p:nvPr/>
          </p:nvSpPr>
          <p:spPr bwMode="auto">
            <a:xfrm>
              <a:off x="2104" y="2316"/>
              <a:ext cx="163"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727</a:t>
              </a:r>
              <a:endParaRPr lang="en-US" sz="1400"/>
            </a:p>
          </p:txBody>
        </p:sp>
        <p:sp>
          <p:nvSpPr>
            <p:cNvPr id="433229" name="Rectangle 78"/>
            <p:cNvSpPr>
              <a:spLocks noChangeArrowheads="1"/>
            </p:cNvSpPr>
            <p:nvPr/>
          </p:nvSpPr>
          <p:spPr bwMode="auto">
            <a:xfrm>
              <a:off x="2541" y="2316"/>
              <a:ext cx="436"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2,905,510</a:t>
              </a:r>
              <a:endParaRPr lang="en-US" sz="1400"/>
            </a:p>
          </p:txBody>
        </p:sp>
        <p:sp>
          <p:nvSpPr>
            <p:cNvPr id="433230" name="Rectangle 79"/>
            <p:cNvSpPr>
              <a:spLocks noChangeArrowheads="1"/>
            </p:cNvSpPr>
            <p:nvPr/>
          </p:nvSpPr>
          <p:spPr bwMode="auto">
            <a:xfrm>
              <a:off x="2337" y="2316"/>
              <a:ext cx="222"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31" name="Rectangle 80"/>
            <p:cNvSpPr>
              <a:spLocks noChangeArrowheads="1"/>
            </p:cNvSpPr>
            <p:nvPr/>
          </p:nvSpPr>
          <p:spPr bwMode="auto">
            <a:xfrm>
              <a:off x="2548" y="2316"/>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32" name="Rectangle 81"/>
            <p:cNvSpPr>
              <a:spLocks noChangeArrowheads="1"/>
            </p:cNvSpPr>
            <p:nvPr/>
          </p:nvSpPr>
          <p:spPr bwMode="auto">
            <a:xfrm>
              <a:off x="3397" y="2316"/>
              <a:ext cx="163"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328</a:t>
              </a:r>
              <a:endParaRPr lang="en-US" sz="1400"/>
            </a:p>
          </p:txBody>
        </p:sp>
        <p:sp>
          <p:nvSpPr>
            <p:cNvPr id="433233" name="Rectangle 82"/>
            <p:cNvSpPr>
              <a:spLocks noChangeArrowheads="1"/>
            </p:cNvSpPr>
            <p:nvPr/>
          </p:nvSpPr>
          <p:spPr bwMode="auto">
            <a:xfrm>
              <a:off x="3925" y="2316"/>
              <a:ext cx="436"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1,376,161</a:t>
              </a:r>
              <a:endParaRPr lang="en-US" sz="1400"/>
            </a:p>
          </p:txBody>
        </p:sp>
        <p:sp>
          <p:nvSpPr>
            <p:cNvPr id="433234" name="Rectangle 83"/>
            <p:cNvSpPr>
              <a:spLocks noChangeArrowheads="1"/>
            </p:cNvSpPr>
            <p:nvPr/>
          </p:nvSpPr>
          <p:spPr bwMode="auto">
            <a:xfrm>
              <a:off x="3762" y="2316"/>
              <a:ext cx="27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35" name="Rectangle 84"/>
            <p:cNvSpPr>
              <a:spLocks noChangeArrowheads="1"/>
            </p:cNvSpPr>
            <p:nvPr/>
          </p:nvSpPr>
          <p:spPr bwMode="auto">
            <a:xfrm>
              <a:off x="3927" y="2316"/>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36" name="Rectangle 85"/>
            <p:cNvSpPr>
              <a:spLocks noChangeArrowheads="1"/>
            </p:cNvSpPr>
            <p:nvPr/>
          </p:nvSpPr>
          <p:spPr bwMode="auto">
            <a:xfrm>
              <a:off x="4762" y="2316"/>
              <a:ext cx="218"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1055</a:t>
              </a:r>
              <a:endParaRPr lang="en-US" sz="1400"/>
            </a:p>
          </p:txBody>
        </p:sp>
        <p:sp>
          <p:nvSpPr>
            <p:cNvPr id="433237" name="Rectangle 86"/>
            <p:cNvSpPr>
              <a:spLocks noChangeArrowheads="1"/>
            </p:cNvSpPr>
            <p:nvPr/>
          </p:nvSpPr>
          <p:spPr bwMode="auto">
            <a:xfrm>
              <a:off x="5289" y="2316"/>
              <a:ext cx="436"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4,281,671</a:t>
              </a:r>
              <a:endParaRPr lang="en-US" sz="1400"/>
            </a:p>
          </p:txBody>
        </p:sp>
        <p:sp>
          <p:nvSpPr>
            <p:cNvPr id="433238" name="Rectangle 87"/>
            <p:cNvSpPr>
              <a:spLocks noChangeArrowheads="1"/>
            </p:cNvSpPr>
            <p:nvPr/>
          </p:nvSpPr>
          <p:spPr bwMode="auto">
            <a:xfrm>
              <a:off x="5164" y="2316"/>
              <a:ext cx="139"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39" name="Rectangle 88"/>
            <p:cNvSpPr>
              <a:spLocks noChangeArrowheads="1"/>
            </p:cNvSpPr>
            <p:nvPr/>
          </p:nvSpPr>
          <p:spPr bwMode="auto">
            <a:xfrm>
              <a:off x="5298" y="2316"/>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40" name="Rectangle 89"/>
            <p:cNvSpPr>
              <a:spLocks noChangeArrowheads="1"/>
            </p:cNvSpPr>
            <p:nvPr/>
          </p:nvSpPr>
          <p:spPr bwMode="auto">
            <a:xfrm>
              <a:off x="37" y="2434"/>
              <a:ext cx="676"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Post-Panamax</a:t>
              </a:r>
              <a:endParaRPr lang="en-US" sz="1400"/>
            </a:p>
          </p:txBody>
        </p:sp>
        <p:sp>
          <p:nvSpPr>
            <p:cNvPr id="433241" name="Rectangle 90"/>
            <p:cNvSpPr>
              <a:spLocks noChangeArrowheads="1"/>
            </p:cNvSpPr>
            <p:nvPr/>
          </p:nvSpPr>
          <p:spPr bwMode="auto">
            <a:xfrm>
              <a:off x="962" y="2434"/>
              <a:ext cx="632"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3,700 - 13,300</a:t>
              </a:r>
              <a:endParaRPr lang="en-US" sz="1400"/>
            </a:p>
          </p:txBody>
        </p:sp>
        <p:sp>
          <p:nvSpPr>
            <p:cNvPr id="433242" name="Rectangle 91"/>
            <p:cNvSpPr>
              <a:spLocks noChangeArrowheads="1"/>
            </p:cNvSpPr>
            <p:nvPr/>
          </p:nvSpPr>
          <p:spPr bwMode="auto">
            <a:xfrm>
              <a:off x="2104" y="2434"/>
              <a:ext cx="163"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557</a:t>
              </a:r>
              <a:endParaRPr lang="en-US" sz="1400"/>
            </a:p>
          </p:txBody>
        </p:sp>
        <p:sp>
          <p:nvSpPr>
            <p:cNvPr id="433243" name="Rectangle 92"/>
            <p:cNvSpPr>
              <a:spLocks noChangeArrowheads="1"/>
            </p:cNvSpPr>
            <p:nvPr/>
          </p:nvSpPr>
          <p:spPr bwMode="auto">
            <a:xfrm>
              <a:off x="2541" y="2434"/>
              <a:ext cx="436"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3,734,910</a:t>
              </a:r>
              <a:endParaRPr lang="en-US" sz="1400"/>
            </a:p>
          </p:txBody>
        </p:sp>
        <p:sp>
          <p:nvSpPr>
            <p:cNvPr id="433244" name="Rectangle 93"/>
            <p:cNvSpPr>
              <a:spLocks noChangeArrowheads="1"/>
            </p:cNvSpPr>
            <p:nvPr/>
          </p:nvSpPr>
          <p:spPr bwMode="auto">
            <a:xfrm>
              <a:off x="2337" y="2434"/>
              <a:ext cx="222"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45" name="Rectangle 94"/>
            <p:cNvSpPr>
              <a:spLocks noChangeArrowheads="1"/>
            </p:cNvSpPr>
            <p:nvPr/>
          </p:nvSpPr>
          <p:spPr bwMode="auto">
            <a:xfrm>
              <a:off x="2548" y="2434"/>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46" name="Rectangle 95"/>
            <p:cNvSpPr>
              <a:spLocks noChangeArrowheads="1"/>
            </p:cNvSpPr>
            <p:nvPr/>
          </p:nvSpPr>
          <p:spPr bwMode="auto">
            <a:xfrm>
              <a:off x="3397" y="2434"/>
              <a:ext cx="163"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474</a:t>
              </a:r>
              <a:endParaRPr lang="en-US" sz="1400"/>
            </a:p>
          </p:txBody>
        </p:sp>
        <p:sp>
          <p:nvSpPr>
            <p:cNvPr id="433247" name="Rectangle 96"/>
            <p:cNvSpPr>
              <a:spLocks noChangeArrowheads="1"/>
            </p:cNvSpPr>
            <p:nvPr/>
          </p:nvSpPr>
          <p:spPr bwMode="auto">
            <a:xfrm>
              <a:off x="3925" y="2434"/>
              <a:ext cx="436"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4,215,918</a:t>
              </a:r>
              <a:endParaRPr lang="en-US" sz="1400"/>
            </a:p>
          </p:txBody>
        </p:sp>
        <p:sp>
          <p:nvSpPr>
            <p:cNvPr id="433248" name="Rectangle 97"/>
            <p:cNvSpPr>
              <a:spLocks noChangeArrowheads="1"/>
            </p:cNvSpPr>
            <p:nvPr/>
          </p:nvSpPr>
          <p:spPr bwMode="auto">
            <a:xfrm>
              <a:off x="3762" y="2434"/>
              <a:ext cx="27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49" name="Rectangle 98"/>
            <p:cNvSpPr>
              <a:spLocks noChangeArrowheads="1"/>
            </p:cNvSpPr>
            <p:nvPr/>
          </p:nvSpPr>
          <p:spPr bwMode="auto">
            <a:xfrm>
              <a:off x="3927" y="2434"/>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50" name="Rectangle 99"/>
            <p:cNvSpPr>
              <a:spLocks noChangeArrowheads="1"/>
            </p:cNvSpPr>
            <p:nvPr/>
          </p:nvSpPr>
          <p:spPr bwMode="auto">
            <a:xfrm>
              <a:off x="4762" y="2434"/>
              <a:ext cx="218"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1031</a:t>
              </a:r>
              <a:endParaRPr lang="en-US" sz="1400"/>
            </a:p>
          </p:txBody>
        </p:sp>
        <p:sp>
          <p:nvSpPr>
            <p:cNvPr id="433251" name="Rectangle 100"/>
            <p:cNvSpPr>
              <a:spLocks noChangeArrowheads="1"/>
            </p:cNvSpPr>
            <p:nvPr/>
          </p:nvSpPr>
          <p:spPr bwMode="auto">
            <a:xfrm>
              <a:off x="5294" y="2434"/>
              <a:ext cx="426" cy="176"/>
            </a:xfrm>
            <a:prstGeom prst="rect">
              <a:avLst/>
            </a:prstGeom>
            <a:noFill/>
            <a:ln w="9525">
              <a:noFill/>
              <a:miter lim="800000"/>
              <a:headEnd/>
              <a:tailEnd/>
            </a:ln>
          </p:spPr>
          <p:txBody>
            <a:bodyPr lIns="0" tIns="0" rIns="0" bIns="0">
              <a:spAutoFit/>
            </a:bodyPr>
            <a:lstStyle/>
            <a:p>
              <a:pPr algn="ctr" eaLnBrk="0" hangingPunct="0"/>
              <a:r>
                <a:rPr lang="en-US" sz="1200" b="1">
                  <a:solidFill>
                    <a:srgbClr val="000000"/>
                  </a:solidFill>
                </a:rPr>
                <a:t>7,950,828</a:t>
              </a:r>
              <a:endParaRPr lang="en-US" sz="1400"/>
            </a:p>
          </p:txBody>
        </p:sp>
        <p:sp>
          <p:nvSpPr>
            <p:cNvPr id="433252" name="Rectangle 101"/>
            <p:cNvSpPr>
              <a:spLocks noChangeArrowheads="1"/>
            </p:cNvSpPr>
            <p:nvPr/>
          </p:nvSpPr>
          <p:spPr bwMode="auto">
            <a:xfrm>
              <a:off x="5164" y="2434"/>
              <a:ext cx="139"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53" name="Rectangle 102"/>
            <p:cNvSpPr>
              <a:spLocks noChangeArrowheads="1"/>
            </p:cNvSpPr>
            <p:nvPr/>
          </p:nvSpPr>
          <p:spPr bwMode="auto">
            <a:xfrm>
              <a:off x="5298" y="2434"/>
              <a:ext cx="2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 </a:t>
              </a:r>
              <a:endParaRPr lang="en-US" sz="1400"/>
            </a:p>
          </p:txBody>
        </p:sp>
        <p:sp>
          <p:nvSpPr>
            <p:cNvPr id="433254" name="Rectangle 103"/>
            <p:cNvSpPr>
              <a:spLocks noChangeArrowheads="1"/>
            </p:cNvSpPr>
            <p:nvPr/>
          </p:nvSpPr>
          <p:spPr bwMode="auto">
            <a:xfrm>
              <a:off x="1975" y="2555"/>
              <a:ext cx="268"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4,324</a:t>
              </a:r>
              <a:endParaRPr lang="en-US" sz="1400"/>
            </a:p>
          </p:txBody>
        </p:sp>
        <p:sp>
          <p:nvSpPr>
            <p:cNvPr id="433255" name="Rectangle 104"/>
            <p:cNvSpPr>
              <a:spLocks noChangeArrowheads="1"/>
            </p:cNvSpPr>
            <p:nvPr/>
          </p:nvSpPr>
          <p:spPr bwMode="auto">
            <a:xfrm>
              <a:off x="1708" y="2555"/>
              <a:ext cx="267"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         </a:t>
              </a:r>
              <a:endParaRPr lang="en-US" sz="1400"/>
            </a:p>
          </p:txBody>
        </p:sp>
        <p:sp>
          <p:nvSpPr>
            <p:cNvPr id="433256" name="Rectangle 105"/>
            <p:cNvSpPr>
              <a:spLocks noChangeArrowheads="1"/>
            </p:cNvSpPr>
            <p:nvPr/>
          </p:nvSpPr>
          <p:spPr bwMode="auto">
            <a:xfrm>
              <a:off x="1969" y="2555"/>
              <a:ext cx="29"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 </a:t>
              </a:r>
              <a:endParaRPr lang="en-US" sz="1400"/>
            </a:p>
          </p:txBody>
        </p:sp>
        <p:sp>
          <p:nvSpPr>
            <p:cNvPr id="433257" name="Rectangle 106"/>
            <p:cNvSpPr>
              <a:spLocks noChangeArrowheads="1"/>
            </p:cNvSpPr>
            <p:nvPr/>
          </p:nvSpPr>
          <p:spPr bwMode="auto">
            <a:xfrm>
              <a:off x="2453" y="2555"/>
              <a:ext cx="535"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10,662,192</a:t>
              </a:r>
              <a:endParaRPr lang="en-US" sz="1400"/>
            </a:p>
          </p:txBody>
        </p:sp>
        <p:sp>
          <p:nvSpPr>
            <p:cNvPr id="433258" name="Rectangle 107"/>
            <p:cNvSpPr>
              <a:spLocks noChangeArrowheads="1"/>
            </p:cNvSpPr>
            <p:nvPr/>
          </p:nvSpPr>
          <p:spPr bwMode="auto">
            <a:xfrm>
              <a:off x="2354" y="2555"/>
              <a:ext cx="87"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   </a:t>
              </a:r>
              <a:endParaRPr lang="en-US" sz="1400"/>
            </a:p>
          </p:txBody>
        </p:sp>
        <p:sp>
          <p:nvSpPr>
            <p:cNvPr id="433259" name="Rectangle 108"/>
            <p:cNvSpPr>
              <a:spLocks noChangeArrowheads="1"/>
            </p:cNvSpPr>
            <p:nvPr/>
          </p:nvSpPr>
          <p:spPr bwMode="auto">
            <a:xfrm>
              <a:off x="2439" y="2555"/>
              <a:ext cx="29"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 </a:t>
              </a:r>
              <a:endParaRPr lang="en-US" sz="1400"/>
            </a:p>
          </p:txBody>
        </p:sp>
        <p:sp>
          <p:nvSpPr>
            <p:cNvPr id="433260" name="Rectangle 109"/>
            <p:cNvSpPr>
              <a:spLocks noChangeArrowheads="1"/>
            </p:cNvSpPr>
            <p:nvPr/>
          </p:nvSpPr>
          <p:spPr bwMode="auto">
            <a:xfrm>
              <a:off x="3268" y="2555"/>
              <a:ext cx="267"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1,456</a:t>
              </a:r>
              <a:endParaRPr lang="en-US" sz="1400"/>
            </a:p>
          </p:txBody>
        </p:sp>
        <p:sp>
          <p:nvSpPr>
            <p:cNvPr id="433261" name="Rectangle 110"/>
            <p:cNvSpPr>
              <a:spLocks noChangeArrowheads="1"/>
            </p:cNvSpPr>
            <p:nvPr/>
          </p:nvSpPr>
          <p:spPr bwMode="auto">
            <a:xfrm>
              <a:off x="3154" y="2555"/>
              <a:ext cx="238"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        </a:t>
              </a:r>
              <a:endParaRPr lang="en-US" sz="1400"/>
            </a:p>
          </p:txBody>
        </p:sp>
        <p:sp>
          <p:nvSpPr>
            <p:cNvPr id="433262" name="Rectangle 111"/>
            <p:cNvSpPr>
              <a:spLocks noChangeArrowheads="1"/>
            </p:cNvSpPr>
            <p:nvPr/>
          </p:nvSpPr>
          <p:spPr bwMode="auto">
            <a:xfrm>
              <a:off x="3256" y="2555"/>
              <a:ext cx="29"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 </a:t>
              </a:r>
              <a:endParaRPr lang="en-US" sz="1400"/>
            </a:p>
          </p:txBody>
        </p:sp>
        <p:sp>
          <p:nvSpPr>
            <p:cNvPr id="433263" name="Rectangle 112"/>
            <p:cNvSpPr>
              <a:spLocks noChangeArrowheads="1"/>
            </p:cNvSpPr>
            <p:nvPr/>
          </p:nvSpPr>
          <p:spPr bwMode="auto">
            <a:xfrm>
              <a:off x="3891" y="2555"/>
              <a:ext cx="476"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6,611,863</a:t>
              </a:r>
              <a:endParaRPr lang="en-US" sz="1400"/>
            </a:p>
          </p:txBody>
        </p:sp>
        <p:sp>
          <p:nvSpPr>
            <p:cNvPr id="433264" name="Rectangle 113"/>
            <p:cNvSpPr>
              <a:spLocks noChangeArrowheads="1"/>
            </p:cNvSpPr>
            <p:nvPr/>
          </p:nvSpPr>
          <p:spPr bwMode="auto">
            <a:xfrm>
              <a:off x="3778" y="2555"/>
              <a:ext cx="208"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       </a:t>
              </a:r>
              <a:endParaRPr lang="en-US" sz="1400"/>
            </a:p>
          </p:txBody>
        </p:sp>
        <p:sp>
          <p:nvSpPr>
            <p:cNvPr id="433265" name="Rectangle 114"/>
            <p:cNvSpPr>
              <a:spLocks noChangeArrowheads="1"/>
            </p:cNvSpPr>
            <p:nvPr/>
          </p:nvSpPr>
          <p:spPr bwMode="auto">
            <a:xfrm>
              <a:off x="3881" y="2555"/>
              <a:ext cx="29"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 </a:t>
              </a:r>
              <a:endParaRPr lang="en-US" sz="1400"/>
            </a:p>
          </p:txBody>
        </p:sp>
        <p:sp>
          <p:nvSpPr>
            <p:cNvPr id="433266" name="Rectangle 115"/>
            <p:cNvSpPr>
              <a:spLocks noChangeArrowheads="1"/>
            </p:cNvSpPr>
            <p:nvPr/>
          </p:nvSpPr>
          <p:spPr bwMode="auto">
            <a:xfrm>
              <a:off x="4686" y="2555"/>
              <a:ext cx="267"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5,780</a:t>
              </a:r>
              <a:endParaRPr lang="en-US" sz="1400"/>
            </a:p>
          </p:txBody>
        </p:sp>
        <p:sp>
          <p:nvSpPr>
            <p:cNvPr id="433267" name="Rectangle 116"/>
            <p:cNvSpPr>
              <a:spLocks noChangeArrowheads="1"/>
            </p:cNvSpPr>
            <p:nvPr/>
          </p:nvSpPr>
          <p:spPr bwMode="auto">
            <a:xfrm>
              <a:off x="4572" y="2555"/>
              <a:ext cx="297"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          </a:t>
              </a:r>
              <a:endParaRPr lang="en-US" sz="1400"/>
            </a:p>
          </p:txBody>
        </p:sp>
        <p:sp>
          <p:nvSpPr>
            <p:cNvPr id="433268" name="Rectangle 117"/>
            <p:cNvSpPr>
              <a:spLocks noChangeArrowheads="1"/>
            </p:cNvSpPr>
            <p:nvPr/>
          </p:nvSpPr>
          <p:spPr bwMode="auto">
            <a:xfrm>
              <a:off x="4581" y="2555"/>
              <a:ext cx="29"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 </a:t>
              </a:r>
              <a:endParaRPr lang="en-US" sz="1400"/>
            </a:p>
          </p:txBody>
        </p:sp>
        <p:sp>
          <p:nvSpPr>
            <p:cNvPr id="433269" name="Rectangle 118"/>
            <p:cNvSpPr>
              <a:spLocks noChangeArrowheads="1"/>
            </p:cNvSpPr>
            <p:nvPr/>
          </p:nvSpPr>
          <p:spPr bwMode="auto">
            <a:xfrm>
              <a:off x="5201" y="2555"/>
              <a:ext cx="535"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17,274,055</a:t>
              </a:r>
              <a:endParaRPr lang="en-US" sz="1400"/>
            </a:p>
          </p:txBody>
        </p:sp>
        <p:sp>
          <p:nvSpPr>
            <p:cNvPr id="433270" name="Rectangle 119"/>
            <p:cNvSpPr>
              <a:spLocks noChangeArrowheads="1"/>
            </p:cNvSpPr>
            <p:nvPr/>
          </p:nvSpPr>
          <p:spPr bwMode="auto">
            <a:xfrm>
              <a:off x="5185" y="2555"/>
              <a:ext cx="29"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 </a:t>
              </a:r>
              <a:endParaRPr lang="en-US" sz="1400"/>
            </a:p>
          </p:txBody>
        </p:sp>
        <p:sp>
          <p:nvSpPr>
            <p:cNvPr id="433271" name="Rectangle 120"/>
            <p:cNvSpPr>
              <a:spLocks noChangeArrowheads="1"/>
            </p:cNvSpPr>
            <p:nvPr/>
          </p:nvSpPr>
          <p:spPr bwMode="auto">
            <a:xfrm>
              <a:off x="1992" y="2689"/>
              <a:ext cx="278"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12.9%</a:t>
              </a:r>
              <a:endParaRPr lang="en-US" sz="1400"/>
            </a:p>
          </p:txBody>
        </p:sp>
        <p:sp>
          <p:nvSpPr>
            <p:cNvPr id="433272" name="Rectangle 121"/>
            <p:cNvSpPr>
              <a:spLocks noChangeArrowheads="1"/>
            </p:cNvSpPr>
            <p:nvPr/>
          </p:nvSpPr>
          <p:spPr bwMode="auto">
            <a:xfrm>
              <a:off x="2726" y="2689"/>
              <a:ext cx="277"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35.0%</a:t>
              </a:r>
              <a:endParaRPr lang="en-US" sz="1400"/>
            </a:p>
          </p:txBody>
        </p:sp>
        <p:sp>
          <p:nvSpPr>
            <p:cNvPr id="433273" name="Rectangle 122"/>
            <p:cNvSpPr>
              <a:spLocks noChangeArrowheads="1"/>
            </p:cNvSpPr>
            <p:nvPr/>
          </p:nvSpPr>
          <p:spPr bwMode="auto">
            <a:xfrm>
              <a:off x="3285" y="2689"/>
              <a:ext cx="278"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32.6%</a:t>
              </a:r>
              <a:endParaRPr lang="en-US" sz="1400"/>
            </a:p>
          </p:txBody>
        </p:sp>
        <p:sp>
          <p:nvSpPr>
            <p:cNvPr id="433274" name="Rectangle 123"/>
            <p:cNvSpPr>
              <a:spLocks noChangeArrowheads="1"/>
            </p:cNvSpPr>
            <p:nvPr/>
          </p:nvSpPr>
          <p:spPr bwMode="auto">
            <a:xfrm>
              <a:off x="4108" y="2689"/>
              <a:ext cx="278"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63.8%</a:t>
              </a:r>
              <a:endParaRPr lang="en-US" sz="1400"/>
            </a:p>
          </p:txBody>
        </p:sp>
        <p:sp>
          <p:nvSpPr>
            <p:cNvPr id="433275" name="Rectangle 124"/>
            <p:cNvSpPr>
              <a:spLocks noChangeArrowheads="1"/>
            </p:cNvSpPr>
            <p:nvPr/>
          </p:nvSpPr>
          <p:spPr bwMode="auto">
            <a:xfrm>
              <a:off x="4703" y="2689"/>
              <a:ext cx="278"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17.8%</a:t>
              </a:r>
              <a:endParaRPr lang="en-US" sz="1400"/>
            </a:p>
          </p:txBody>
        </p:sp>
        <p:sp>
          <p:nvSpPr>
            <p:cNvPr id="433276" name="Rectangle 125"/>
            <p:cNvSpPr>
              <a:spLocks noChangeArrowheads="1"/>
            </p:cNvSpPr>
            <p:nvPr/>
          </p:nvSpPr>
          <p:spPr bwMode="auto">
            <a:xfrm>
              <a:off x="5474" y="2689"/>
              <a:ext cx="278"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46.0%</a:t>
              </a:r>
              <a:endParaRPr lang="en-US" sz="1400"/>
            </a:p>
          </p:txBody>
        </p:sp>
        <p:sp>
          <p:nvSpPr>
            <p:cNvPr id="433277" name="Rectangle 126"/>
            <p:cNvSpPr>
              <a:spLocks noChangeArrowheads="1"/>
            </p:cNvSpPr>
            <p:nvPr/>
          </p:nvSpPr>
          <p:spPr bwMode="auto">
            <a:xfrm>
              <a:off x="4703" y="2922"/>
              <a:ext cx="278"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18.3%</a:t>
              </a:r>
              <a:endParaRPr lang="en-US" sz="1400"/>
            </a:p>
          </p:txBody>
        </p:sp>
        <p:sp>
          <p:nvSpPr>
            <p:cNvPr id="433278" name="Rectangle 127"/>
            <p:cNvSpPr>
              <a:spLocks noChangeArrowheads="1"/>
            </p:cNvSpPr>
            <p:nvPr/>
          </p:nvSpPr>
          <p:spPr bwMode="auto">
            <a:xfrm>
              <a:off x="5474" y="2922"/>
              <a:ext cx="278" cy="88"/>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000000"/>
                  </a:solidFill>
                </a:rPr>
                <a:t>24.8%</a:t>
              </a:r>
              <a:endParaRPr lang="en-US" sz="1400"/>
            </a:p>
          </p:txBody>
        </p:sp>
        <p:sp>
          <p:nvSpPr>
            <p:cNvPr id="433279" name="Rectangle 128"/>
            <p:cNvSpPr>
              <a:spLocks noChangeArrowheads="1"/>
            </p:cNvSpPr>
            <p:nvPr/>
          </p:nvSpPr>
          <p:spPr bwMode="auto">
            <a:xfrm>
              <a:off x="0" y="3373"/>
              <a:ext cx="3522" cy="176"/>
            </a:xfrm>
            <a:prstGeom prst="rect">
              <a:avLst/>
            </a:prstGeom>
            <a:noFill/>
            <a:ln w="9525">
              <a:noFill/>
              <a:miter lim="800000"/>
              <a:headEnd/>
              <a:tailEnd/>
            </a:ln>
          </p:spPr>
          <p:txBody>
            <a:bodyPr lIns="0" tIns="0" rIns="0" bIns="0">
              <a:spAutoFit/>
            </a:bodyPr>
            <a:lstStyle/>
            <a:p>
              <a:pPr algn="ctr" eaLnBrk="0" hangingPunct="0"/>
              <a:r>
                <a:rPr lang="en-US" sz="1200" i="1">
                  <a:solidFill>
                    <a:schemeClr val="bg1"/>
                  </a:solidFill>
                </a:rPr>
                <a:t>Source:  ACP, Shipping Intelligence Network, Clarkson Research, December 2007.</a:t>
              </a:r>
              <a:endParaRPr lang="en-US" sz="1200">
                <a:solidFill>
                  <a:schemeClr val="bg1"/>
                </a:solidFill>
              </a:endParaRPr>
            </a:p>
          </p:txBody>
        </p:sp>
        <p:sp>
          <p:nvSpPr>
            <p:cNvPr id="433280" name="Rectangle 129"/>
            <p:cNvSpPr>
              <a:spLocks noChangeArrowheads="1"/>
            </p:cNvSpPr>
            <p:nvPr/>
          </p:nvSpPr>
          <p:spPr bwMode="auto">
            <a:xfrm>
              <a:off x="38" y="1748"/>
              <a:ext cx="1" cy="103"/>
            </a:xfrm>
            <a:prstGeom prst="rect">
              <a:avLst/>
            </a:prstGeom>
            <a:noFill/>
            <a:ln w="9525">
              <a:noFill/>
              <a:miter lim="800000"/>
              <a:headEnd/>
              <a:tailEnd/>
            </a:ln>
          </p:spPr>
          <p:txBody>
            <a:bodyPr wrap="none" lIns="0" tIns="0" rIns="0" bIns="0">
              <a:spAutoFit/>
            </a:bodyPr>
            <a:lstStyle/>
            <a:p>
              <a:pPr algn="ctr" eaLnBrk="0" hangingPunct="0"/>
              <a:endParaRPr lang="en-US" sz="1400"/>
            </a:p>
          </p:txBody>
        </p:sp>
        <p:sp>
          <p:nvSpPr>
            <p:cNvPr id="433281" name="Rectangle 130"/>
            <p:cNvSpPr>
              <a:spLocks noChangeArrowheads="1"/>
            </p:cNvSpPr>
            <p:nvPr/>
          </p:nvSpPr>
          <p:spPr bwMode="auto">
            <a:xfrm>
              <a:off x="415" y="2690"/>
              <a:ext cx="792" cy="88"/>
            </a:xfrm>
            <a:prstGeom prst="rect">
              <a:avLst/>
            </a:prstGeom>
            <a:noFill/>
            <a:ln w="9525">
              <a:noFill/>
              <a:miter lim="800000"/>
              <a:headEnd/>
              <a:tailEnd/>
            </a:ln>
          </p:spPr>
          <p:txBody>
            <a:bodyPr wrap="none" lIns="0" tIns="0" rIns="0" bIns="0">
              <a:spAutoFit/>
            </a:bodyPr>
            <a:lstStyle/>
            <a:p>
              <a:pPr algn="ctr" eaLnBrk="0" hangingPunct="0"/>
              <a:r>
                <a:rPr lang="en-US" sz="1200" b="1" i="1">
                  <a:solidFill>
                    <a:srgbClr val="000000"/>
                  </a:solidFill>
                </a:rPr>
                <a:t>% Post-Panamax</a:t>
              </a:r>
              <a:endParaRPr lang="en-US" sz="1400"/>
            </a:p>
          </p:txBody>
        </p:sp>
        <p:sp>
          <p:nvSpPr>
            <p:cNvPr id="433282" name="Rectangle 131"/>
            <p:cNvSpPr>
              <a:spLocks noChangeArrowheads="1"/>
            </p:cNvSpPr>
            <p:nvPr/>
          </p:nvSpPr>
          <p:spPr bwMode="auto">
            <a:xfrm>
              <a:off x="538" y="2923"/>
              <a:ext cx="545" cy="88"/>
            </a:xfrm>
            <a:prstGeom prst="rect">
              <a:avLst/>
            </a:prstGeom>
            <a:noFill/>
            <a:ln w="9525">
              <a:noFill/>
              <a:miter lim="800000"/>
              <a:headEnd/>
              <a:tailEnd/>
            </a:ln>
          </p:spPr>
          <p:txBody>
            <a:bodyPr wrap="none" lIns="0" tIns="0" rIns="0" bIns="0">
              <a:spAutoFit/>
            </a:bodyPr>
            <a:lstStyle/>
            <a:p>
              <a:pPr algn="ctr" eaLnBrk="0" hangingPunct="0"/>
              <a:r>
                <a:rPr lang="en-US" sz="1200" b="1" i="1">
                  <a:solidFill>
                    <a:srgbClr val="000000"/>
                  </a:solidFill>
                </a:rPr>
                <a:t>% Panamax</a:t>
              </a:r>
              <a:endParaRPr lang="en-US" sz="1400"/>
            </a:p>
          </p:txBody>
        </p:sp>
        <p:sp>
          <p:nvSpPr>
            <p:cNvPr id="433283" name="Rectangle 132"/>
            <p:cNvSpPr>
              <a:spLocks noChangeArrowheads="1"/>
            </p:cNvSpPr>
            <p:nvPr/>
          </p:nvSpPr>
          <p:spPr bwMode="auto">
            <a:xfrm>
              <a:off x="699" y="2555"/>
              <a:ext cx="256"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000000"/>
                  </a:solidFill>
                </a:rPr>
                <a:t>Total</a:t>
              </a:r>
              <a:endParaRPr lang="en-US" sz="1400"/>
            </a:p>
          </p:txBody>
        </p:sp>
        <p:sp>
          <p:nvSpPr>
            <p:cNvPr id="433284" name="Rectangle 133"/>
            <p:cNvSpPr>
              <a:spLocks noChangeArrowheads="1"/>
            </p:cNvSpPr>
            <p:nvPr/>
          </p:nvSpPr>
          <p:spPr bwMode="auto">
            <a:xfrm>
              <a:off x="337" y="2808"/>
              <a:ext cx="949" cy="88"/>
            </a:xfrm>
            <a:prstGeom prst="rect">
              <a:avLst/>
            </a:prstGeom>
            <a:noFill/>
            <a:ln w="9525">
              <a:noFill/>
              <a:miter lim="800000"/>
              <a:headEnd/>
              <a:tailEnd/>
            </a:ln>
          </p:spPr>
          <p:txBody>
            <a:bodyPr wrap="none" lIns="0" tIns="0" rIns="0" bIns="0">
              <a:spAutoFit/>
            </a:bodyPr>
            <a:lstStyle/>
            <a:p>
              <a:pPr algn="ctr" eaLnBrk="0" hangingPunct="0"/>
              <a:r>
                <a:rPr lang="en-US" sz="1200" b="1" i="1">
                  <a:solidFill>
                    <a:srgbClr val="000000"/>
                  </a:solidFill>
                </a:rPr>
                <a:t>Average Vessel Size</a:t>
              </a:r>
              <a:endParaRPr lang="en-US" sz="1400"/>
            </a:p>
          </p:txBody>
        </p:sp>
        <p:sp>
          <p:nvSpPr>
            <p:cNvPr id="433285" name="Rectangle 134"/>
            <p:cNvSpPr>
              <a:spLocks noChangeArrowheads="1"/>
            </p:cNvSpPr>
            <p:nvPr/>
          </p:nvSpPr>
          <p:spPr bwMode="auto">
            <a:xfrm>
              <a:off x="545" y="1304"/>
              <a:ext cx="582"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FFFFFF"/>
                  </a:solidFill>
                </a:rPr>
                <a:t>Vessel Size</a:t>
              </a:r>
              <a:endParaRPr lang="en-US" sz="1400"/>
            </a:p>
          </p:txBody>
        </p:sp>
        <p:sp>
          <p:nvSpPr>
            <p:cNvPr id="433286" name="Rectangle 135"/>
            <p:cNvSpPr>
              <a:spLocks noChangeArrowheads="1"/>
            </p:cNvSpPr>
            <p:nvPr/>
          </p:nvSpPr>
          <p:spPr bwMode="auto">
            <a:xfrm>
              <a:off x="1716" y="1237"/>
              <a:ext cx="1356"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FFFFFF"/>
                  </a:solidFill>
                </a:rPr>
                <a:t>Full Container Ship Fleet - </a:t>
              </a:r>
              <a:endParaRPr lang="en-US" sz="1400"/>
            </a:p>
          </p:txBody>
        </p:sp>
        <p:sp>
          <p:nvSpPr>
            <p:cNvPr id="433287" name="Rectangle 136"/>
            <p:cNvSpPr>
              <a:spLocks noChangeArrowheads="1"/>
            </p:cNvSpPr>
            <p:nvPr/>
          </p:nvSpPr>
          <p:spPr bwMode="auto">
            <a:xfrm>
              <a:off x="1889" y="1371"/>
              <a:ext cx="962"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FFFFFF"/>
                  </a:solidFill>
                </a:rPr>
                <a:t>December 10, 2007</a:t>
              </a:r>
              <a:endParaRPr lang="en-US" sz="1400"/>
            </a:p>
          </p:txBody>
        </p:sp>
        <p:sp>
          <p:nvSpPr>
            <p:cNvPr id="433288" name="Rectangle 137"/>
            <p:cNvSpPr>
              <a:spLocks noChangeArrowheads="1"/>
            </p:cNvSpPr>
            <p:nvPr/>
          </p:nvSpPr>
          <p:spPr bwMode="auto">
            <a:xfrm>
              <a:off x="3285" y="1304"/>
              <a:ext cx="1088"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FFFFFF"/>
                  </a:solidFill>
                </a:rPr>
                <a:t>Orderbook 2007-2012</a:t>
              </a:r>
              <a:endParaRPr lang="en-US" sz="1400"/>
            </a:p>
          </p:txBody>
        </p:sp>
        <p:sp>
          <p:nvSpPr>
            <p:cNvPr id="433289" name="Rectangle 138"/>
            <p:cNvSpPr>
              <a:spLocks noChangeArrowheads="1"/>
            </p:cNvSpPr>
            <p:nvPr/>
          </p:nvSpPr>
          <p:spPr bwMode="auto">
            <a:xfrm>
              <a:off x="4686" y="1304"/>
              <a:ext cx="1034" cy="96"/>
            </a:xfrm>
            <a:prstGeom prst="rect">
              <a:avLst/>
            </a:prstGeom>
            <a:noFill/>
            <a:ln w="9525">
              <a:noFill/>
              <a:miter lim="800000"/>
              <a:headEnd/>
              <a:tailEnd/>
            </a:ln>
          </p:spPr>
          <p:txBody>
            <a:bodyPr wrap="none" lIns="0" tIns="0" rIns="0" bIns="0">
              <a:spAutoFit/>
            </a:bodyPr>
            <a:lstStyle/>
            <a:p>
              <a:pPr algn="ctr" eaLnBrk="0" hangingPunct="0"/>
              <a:r>
                <a:rPr lang="en-US" sz="1300" b="1">
                  <a:solidFill>
                    <a:srgbClr val="FFFFFF"/>
                  </a:solidFill>
                </a:rPr>
                <a:t>Projected Fleet 2012</a:t>
              </a:r>
              <a:endParaRPr lang="en-US" sz="1400"/>
            </a:p>
          </p:txBody>
        </p:sp>
        <p:sp>
          <p:nvSpPr>
            <p:cNvPr id="433290" name="Line 139"/>
            <p:cNvSpPr>
              <a:spLocks noChangeShapeType="1"/>
            </p:cNvSpPr>
            <p:nvPr/>
          </p:nvSpPr>
          <p:spPr bwMode="auto">
            <a:xfrm>
              <a:off x="1651" y="1171"/>
              <a:ext cx="0" cy="1863"/>
            </a:xfrm>
            <a:prstGeom prst="line">
              <a:avLst/>
            </a:prstGeom>
            <a:noFill/>
            <a:ln w="9525">
              <a:solidFill>
                <a:schemeClr val="tx1"/>
              </a:solidFill>
              <a:round/>
              <a:headEnd/>
              <a:tailEnd/>
            </a:ln>
          </p:spPr>
          <p:txBody>
            <a:bodyPr/>
            <a:lstStyle/>
            <a:p>
              <a:endParaRPr lang="en-US"/>
            </a:p>
          </p:txBody>
        </p:sp>
        <p:sp>
          <p:nvSpPr>
            <p:cNvPr id="433291" name="Line 140"/>
            <p:cNvSpPr>
              <a:spLocks noChangeShapeType="1"/>
            </p:cNvSpPr>
            <p:nvPr/>
          </p:nvSpPr>
          <p:spPr bwMode="auto">
            <a:xfrm>
              <a:off x="3107" y="1177"/>
              <a:ext cx="0" cy="1863"/>
            </a:xfrm>
            <a:prstGeom prst="line">
              <a:avLst/>
            </a:prstGeom>
            <a:noFill/>
            <a:ln w="9525">
              <a:solidFill>
                <a:schemeClr val="tx1"/>
              </a:solidFill>
              <a:round/>
              <a:headEnd/>
              <a:tailEnd/>
            </a:ln>
          </p:spPr>
          <p:txBody>
            <a:bodyPr/>
            <a:lstStyle/>
            <a:p>
              <a:endParaRPr lang="en-US"/>
            </a:p>
          </p:txBody>
        </p:sp>
        <p:sp>
          <p:nvSpPr>
            <p:cNvPr id="433292" name="Line 141"/>
            <p:cNvSpPr>
              <a:spLocks noChangeShapeType="1"/>
            </p:cNvSpPr>
            <p:nvPr/>
          </p:nvSpPr>
          <p:spPr bwMode="auto">
            <a:xfrm>
              <a:off x="4533" y="1173"/>
              <a:ext cx="0" cy="1863"/>
            </a:xfrm>
            <a:prstGeom prst="line">
              <a:avLst/>
            </a:prstGeom>
            <a:noFill/>
            <a:ln w="9525">
              <a:solidFill>
                <a:schemeClr val="tx1"/>
              </a:solidFill>
              <a:round/>
              <a:headEnd/>
              <a:tailEnd/>
            </a:ln>
          </p:spPr>
          <p:txBody>
            <a:bodyPr/>
            <a:lstStyle/>
            <a:p>
              <a:endParaRPr lang="en-US"/>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Grp="1" noChangeArrowheads="1"/>
          </p:cNvSpPr>
          <p:nvPr>
            <p:ph type="title"/>
          </p:nvPr>
        </p:nvSpPr>
        <p:spPr/>
        <p:txBody>
          <a:bodyPr/>
          <a:lstStyle/>
          <a:p>
            <a:pPr eaLnBrk="1" hangingPunct="1"/>
            <a:r>
              <a:rPr lang="en-US" smtClean="0"/>
              <a:t>Economic Evaluation</a:t>
            </a:r>
          </a:p>
        </p:txBody>
      </p:sp>
      <p:sp>
        <p:nvSpPr>
          <p:cNvPr id="434178" name="Rectangle 3"/>
          <p:cNvSpPr>
            <a:spLocks noGrp="1" noChangeArrowheads="1"/>
          </p:cNvSpPr>
          <p:nvPr>
            <p:ph type="body" idx="1"/>
          </p:nvPr>
        </p:nvSpPr>
        <p:spPr/>
        <p:txBody>
          <a:bodyPr/>
          <a:lstStyle/>
          <a:p>
            <a:pPr eaLnBrk="1" hangingPunct="1"/>
            <a:r>
              <a:rPr lang="en-US" smtClean="0"/>
              <a:t>The Corps has no standardized economic model to evaluate the benefits of navigation improvements to container ships.</a:t>
            </a:r>
          </a:p>
          <a:p>
            <a:pPr eaLnBrk="1" hangingPunct="1"/>
            <a:r>
              <a:rPr lang="en-US" smtClean="0"/>
              <a:t>Data issues daunting</a:t>
            </a:r>
          </a:p>
          <a:p>
            <a:pPr eaLnBrk="1" hangingPunct="1"/>
            <a:r>
              <a:rPr lang="en-US" smtClean="0"/>
              <a:t>Modeling subject to large uncertainties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2"/>
          <p:cNvSpPr>
            <a:spLocks noGrp="1" noChangeArrowheads="1"/>
          </p:cNvSpPr>
          <p:nvPr>
            <p:ph type="title"/>
          </p:nvPr>
        </p:nvSpPr>
        <p:spPr>
          <a:xfrm>
            <a:off x="685800" y="381000"/>
            <a:ext cx="7772400" cy="1143000"/>
          </a:xfrm>
        </p:spPr>
        <p:txBody>
          <a:bodyPr/>
          <a:lstStyle/>
          <a:p>
            <a:pPr eaLnBrk="1" hangingPunct="1"/>
            <a:endParaRPr lang="en-US" smtClean="0"/>
          </a:p>
        </p:txBody>
      </p:sp>
      <p:sp>
        <p:nvSpPr>
          <p:cNvPr id="416770" name="Rectangle 3"/>
          <p:cNvSpPr>
            <a:spLocks noGrp="1" noChangeArrowheads="1"/>
          </p:cNvSpPr>
          <p:nvPr>
            <p:ph type="body" idx="1"/>
          </p:nvPr>
        </p:nvSpPr>
        <p:spPr/>
        <p:txBody>
          <a:bodyPr/>
          <a:lstStyle/>
          <a:p>
            <a:pPr eaLnBrk="1" hangingPunct="1"/>
            <a:endParaRPr lang="en-US" smtClean="0"/>
          </a:p>
          <a:p>
            <a:pPr algn="ctr" eaLnBrk="1" hangingPunct="1"/>
            <a:r>
              <a:rPr lang="en-US" sz="4000" b="1" i="1" smtClean="0"/>
              <a:t>Short Break</a:t>
            </a:r>
          </a:p>
          <a:p>
            <a:pPr algn="ctr" eaLnBrk="1" hangingPunct="1"/>
            <a:endParaRPr lang="en-US" sz="4000" b="1" i="1" smtClean="0"/>
          </a:p>
          <a:p>
            <a:pPr algn="ctr" eaLnBrk="1" hangingPunct="1"/>
            <a:r>
              <a:rPr lang="en-US" smtClean="0"/>
              <a:t>10 Minutes</a:t>
            </a:r>
          </a:p>
        </p:txBody>
      </p:sp>
    </p:spTree>
  </p:cSld>
  <p:clrMapOvr>
    <a:masterClrMapping/>
  </p:clrMapOvr>
  <p:transition>
    <p:check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idx="4294967295"/>
          </p:nvPr>
        </p:nvSpPr>
        <p:spPr>
          <a:xfrm>
            <a:off x="1752600" y="152400"/>
            <a:ext cx="7391400" cy="990600"/>
          </a:xfrm>
        </p:spPr>
        <p:txBody>
          <a:bodyPr/>
          <a:lstStyle/>
          <a:p>
            <a:pPr eaLnBrk="1" hangingPunct="1"/>
            <a:r>
              <a:rPr lang="en-US" sz="4000" smtClean="0"/>
              <a:t>U.S. Ports:  Vital to Trade</a:t>
            </a:r>
            <a:br>
              <a:rPr lang="en-US" sz="4000" smtClean="0"/>
            </a:br>
            <a:r>
              <a:rPr lang="en-US" sz="4000" smtClean="0"/>
              <a:t>…and to Our National Economy</a:t>
            </a:r>
          </a:p>
        </p:txBody>
      </p:sp>
      <p:grpSp>
        <p:nvGrpSpPr>
          <p:cNvPr id="25602" name="Group 3"/>
          <p:cNvGrpSpPr>
            <a:grpSpLocks/>
          </p:cNvGrpSpPr>
          <p:nvPr/>
        </p:nvGrpSpPr>
        <p:grpSpPr bwMode="auto">
          <a:xfrm>
            <a:off x="225425" y="1066800"/>
            <a:ext cx="8842375" cy="5181600"/>
            <a:chOff x="142" y="912"/>
            <a:chExt cx="5570" cy="3264"/>
          </a:xfrm>
        </p:grpSpPr>
        <p:grpSp>
          <p:nvGrpSpPr>
            <p:cNvPr id="25603" name="Group 4"/>
            <p:cNvGrpSpPr>
              <a:grpSpLocks/>
            </p:cNvGrpSpPr>
            <p:nvPr/>
          </p:nvGrpSpPr>
          <p:grpSpPr bwMode="auto">
            <a:xfrm>
              <a:off x="268" y="974"/>
              <a:ext cx="5160" cy="3190"/>
              <a:chOff x="268" y="974"/>
              <a:chExt cx="5160" cy="3190"/>
            </a:xfrm>
          </p:grpSpPr>
          <p:sp>
            <p:nvSpPr>
              <p:cNvPr id="25828" name="Freeform 5"/>
              <p:cNvSpPr>
                <a:spLocks/>
              </p:cNvSpPr>
              <p:nvPr/>
            </p:nvSpPr>
            <p:spPr bwMode="auto">
              <a:xfrm>
                <a:off x="4668" y="4046"/>
                <a:ext cx="23" cy="46"/>
              </a:xfrm>
              <a:custGeom>
                <a:avLst/>
                <a:gdLst>
                  <a:gd name="T0" fmla="*/ 0 w 48"/>
                  <a:gd name="T1" fmla="*/ 46 h 91"/>
                  <a:gd name="T2" fmla="*/ 11 w 48"/>
                  <a:gd name="T3" fmla="*/ 32 h 91"/>
                  <a:gd name="T4" fmla="*/ 23 w 48"/>
                  <a:gd name="T5" fmla="*/ 0 h 91"/>
                  <a:gd name="T6" fmla="*/ 15 w 48"/>
                  <a:gd name="T7" fmla="*/ 15 h 91"/>
                  <a:gd name="T8" fmla="*/ 0 w 48"/>
                  <a:gd name="T9" fmla="*/ 46 h 91"/>
                  <a:gd name="T10" fmla="*/ 0 60000 65536"/>
                  <a:gd name="T11" fmla="*/ 0 60000 65536"/>
                  <a:gd name="T12" fmla="*/ 0 60000 65536"/>
                  <a:gd name="T13" fmla="*/ 0 60000 65536"/>
                  <a:gd name="T14" fmla="*/ 0 60000 65536"/>
                  <a:gd name="T15" fmla="*/ 0 w 48"/>
                  <a:gd name="T16" fmla="*/ 0 h 91"/>
                  <a:gd name="T17" fmla="*/ 48 w 48"/>
                  <a:gd name="T18" fmla="*/ 91 h 91"/>
                </a:gdLst>
                <a:ahLst/>
                <a:cxnLst>
                  <a:cxn ang="T10">
                    <a:pos x="T0" y="T1"/>
                  </a:cxn>
                  <a:cxn ang="T11">
                    <a:pos x="T2" y="T3"/>
                  </a:cxn>
                  <a:cxn ang="T12">
                    <a:pos x="T4" y="T5"/>
                  </a:cxn>
                  <a:cxn ang="T13">
                    <a:pos x="T6" y="T7"/>
                  </a:cxn>
                  <a:cxn ang="T14">
                    <a:pos x="T8" y="T9"/>
                  </a:cxn>
                </a:cxnLst>
                <a:rect l="T15" t="T16" r="T17" b="T18"/>
                <a:pathLst>
                  <a:path w="48" h="91">
                    <a:moveTo>
                      <a:pt x="0" y="91"/>
                    </a:moveTo>
                    <a:lnTo>
                      <a:pt x="23" y="63"/>
                    </a:lnTo>
                    <a:lnTo>
                      <a:pt x="48" y="0"/>
                    </a:lnTo>
                    <a:lnTo>
                      <a:pt x="32" y="30"/>
                    </a:lnTo>
                    <a:lnTo>
                      <a:pt x="0" y="91"/>
                    </a:lnTo>
                    <a:close/>
                  </a:path>
                </a:pathLst>
              </a:custGeom>
              <a:solidFill>
                <a:srgbClr val="DDDDDD"/>
              </a:solidFill>
              <a:ln w="9525">
                <a:solidFill>
                  <a:srgbClr val="000000"/>
                </a:solidFill>
                <a:prstDash val="solid"/>
                <a:round/>
                <a:headEnd/>
                <a:tailEnd/>
              </a:ln>
            </p:spPr>
            <p:txBody>
              <a:bodyPr/>
              <a:lstStyle/>
              <a:p>
                <a:endParaRPr lang="en-US"/>
              </a:p>
            </p:txBody>
          </p:sp>
          <p:grpSp>
            <p:nvGrpSpPr>
              <p:cNvPr id="25829" name="Group 6"/>
              <p:cNvGrpSpPr>
                <a:grpSpLocks/>
              </p:cNvGrpSpPr>
              <p:nvPr/>
            </p:nvGrpSpPr>
            <p:grpSpPr bwMode="auto">
              <a:xfrm>
                <a:off x="268" y="974"/>
                <a:ext cx="5160" cy="3190"/>
                <a:chOff x="268" y="974"/>
                <a:chExt cx="5160" cy="3190"/>
              </a:xfrm>
            </p:grpSpPr>
            <p:sp>
              <p:nvSpPr>
                <p:cNvPr id="25830" name="Freeform 7"/>
                <p:cNvSpPr>
                  <a:spLocks/>
                </p:cNvSpPr>
                <p:nvPr/>
              </p:nvSpPr>
              <p:spPr bwMode="auto">
                <a:xfrm>
                  <a:off x="1193" y="3914"/>
                  <a:ext cx="56" cy="107"/>
                </a:xfrm>
                <a:custGeom>
                  <a:avLst/>
                  <a:gdLst>
                    <a:gd name="T0" fmla="*/ 0 w 112"/>
                    <a:gd name="T1" fmla="*/ 27 h 212"/>
                    <a:gd name="T2" fmla="*/ 11 w 112"/>
                    <a:gd name="T3" fmla="*/ 0 h 212"/>
                    <a:gd name="T4" fmla="*/ 39 w 112"/>
                    <a:gd name="T5" fmla="*/ 27 h 212"/>
                    <a:gd name="T6" fmla="*/ 56 w 112"/>
                    <a:gd name="T7" fmla="*/ 107 h 212"/>
                    <a:gd name="T8" fmla="*/ 0 w 112"/>
                    <a:gd name="T9" fmla="*/ 27 h 212"/>
                    <a:gd name="T10" fmla="*/ 0 60000 65536"/>
                    <a:gd name="T11" fmla="*/ 0 60000 65536"/>
                    <a:gd name="T12" fmla="*/ 0 60000 65536"/>
                    <a:gd name="T13" fmla="*/ 0 60000 65536"/>
                    <a:gd name="T14" fmla="*/ 0 60000 65536"/>
                    <a:gd name="T15" fmla="*/ 0 w 112"/>
                    <a:gd name="T16" fmla="*/ 0 h 212"/>
                    <a:gd name="T17" fmla="*/ 112 w 112"/>
                    <a:gd name="T18" fmla="*/ 212 h 212"/>
                  </a:gdLst>
                  <a:ahLst/>
                  <a:cxnLst>
                    <a:cxn ang="T10">
                      <a:pos x="T0" y="T1"/>
                    </a:cxn>
                    <a:cxn ang="T11">
                      <a:pos x="T2" y="T3"/>
                    </a:cxn>
                    <a:cxn ang="T12">
                      <a:pos x="T4" y="T5"/>
                    </a:cxn>
                    <a:cxn ang="T13">
                      <a:pos x="T6" y="T7"/>
                    </a:cxn>
                    <a:cxn ang="T14">
                      <a:pos x="T8" y="T9"/>
                    </a:cxn>
                  </a:cxnLst>
                  <a:rect l="T15" t="T16" r="T17" b="T18"/>
                  <a:pathLst>
                    <a:path w="112" h="212">
                      <a:moveTo>
                        <a:pt x="0" y="54"/>
                      </a:moveTo>
                      <a:lnTo>
                        <a:pt x="21" y="0"/>
                      </a:lnTo>
                      <a:lnTo>
                        <a:pt x="77" y="54"/>
                      </a:lnTo>
                      <a:lnTo>
                        <a:pt x="112" y="212"/>
                      </a:lnTo>
                      <a:lnTo>
                        <a:pt x="0" y="54"/>
                      </a:lnTo>
                      <a:close/>
                    </a:path>
                  </a:pathLst>
                </a:custGeom>
                <a:solidFill>
                  <a:srgbClr val="DDDDDD"/>
                </a:solidFill>
                <a:ln w="1588">
                  <a:solidFill>
                    <a:srgbClr val="000000"/>
                  </a:solidFill>
                  <a:prstDash val="solid"/>
                  <a:round/>
                  <a:headEnd/>
                  <a:tailEnd/>
                </a:ln>
              </p:spPr>
              <p:txBody>
                <a:bodyPr/>
                <a:lstStyle/>
                <a:p>
                  <a:endParaRPr lang="en-US"/>
                </a:p>
              </p:txBody>
            </p:sp>
            <p:sp>
              <p:nvSpPr>
                <p:cNvPr id="25831" name="Freeform 8"/>
                <p:cNvSpPr>
                  <a:spLocks/>
                </p:cNvSpPr>
                <p:nvPr/>
              </p:nvSpPr>
              <p:spPr bwMode="auto">
                <a:xfrm>
                  <a:off x="1337" y="4021"/>
                  <a:ext cx="16" cy="34"/>
                </a:xfrm>
                <a:custGeom>
                  <a:avLst/>
                  <a:gdLst>
                    <a:gd name="T0" fmla="*/ 0 w 31"/>
                    <a:gd name="T1" fmla="*/ 34 h 67"/>
                    <a:gd name="T2" fmla="*/ 2 w 31"/>
                    <a:gd name="T3" fmla="*/ 0 h 67"/>
                    <a:gd name="T4" fmla="*/ 16 w 31"/>
                    <a:gd name="T5" fmla="*/ 29 h 67"/>
                    <a:gd name="T6" fmla="*/ 0 w 31"/>
                    <a:gd name="T7" fmla="*/ 34 h 67"/>
                    <a:gd name="T8" fmla="*/ 0 60000 65536"/>
                    <a:gd name="T9" fmla="*/ 0 60000 65536"/>
                    <a:gd name="T10" fmla="*/ 0 60000 65536"/>
                    <a:gd name="T11" fmla="*/ 0 60000 65536"/>
                    <a:gd name="T12" fmla="*/ 0 w 31"/>
                    <a:gd name="T13" fmla="*/ 0 h 67"/>
                    <a:gd name="T14" fmla="*/ 31 w 31"/>
                    <a:gd name="T15" fmla="*/ 67 h 67"/>
                  </a:gdLst>
                  <a:ahLst/>
                  <a:cxnLst>
                    <a:cxn ang="T8">
                      <a:pos x="T0" y="T1"/>
                    </a:cxn>
                    <a:cxn ang="T9">
                      <a:pos x="T2" y="T3"/>
                    </a:cxn>
                    <a:cxn ang="T10">
                      <a:pos x="T4" y="T5"/>
                    </a:cxn>
                    <a:cxn ang="T11">
                      <a:pos x="T6" y="T7"/>
                    </a:cxn>
                  </a:cxnLst>
                  <a:rect l="T12" t="T13" r="T14" b="T15"/>
                  <a:pathLst>
                    <a:path w="31" h="67">
                      <a:moveTo>
                        <a:pt x="0" y="67"/>
                      </a:moveTo>
                      <a:lnTo>
                        <a:pt x="4" y="0"/>
                      </a:lnTo>
                      <a:lnTo>
                        <a:pt x="31" y="57"/>
                      </a:lnTo>
                      <a:lnTo>
                        <a:pt x="0" y="67"/>
                      </a:lnTo>
                      <a:close/>
                    </a:path>
                  </a:pathLst>
                </a:custGeom>
                <a:solidFill>
                  <a:srgbClr val="DDDDDD"/>
                </a:solidFill>
                <a:ln w="1588">
                  <a:solidFill>
                    <a:srgbClr val="000000"/>
                  </a:solidFill>
                  <a:prstDash val="solid"/>
                  <a:round/>
                  <a:headEnd/>
                  <a:tailEnd/>
                </a:ln>
              </p:spPr>
              <p:txBody>
                <a:bodyPr/>
                <a:lstStyle/>
                <a:p>
                  <a:endParaRPr lang="en-US"/>
                </a:p>
              </p:txBody>
            </p:sp>
            <p:sp>
              <p:nvSpPr>
                <p:cNvPr id="25832" name="Freeform 9"/>
                <p:cNvSpPr>
                  <a:spLocks/>
                </p:cNvSpPr>
                <p:nvPr/>
              </p:nvSpPr>
              <p:spPr bwMode="auto">
                <a:xfrm>
                  <a:off x="1517" y="3708"/>
                  <a:ext cx="64" cy="57"/>
                </a:xfrm>
                <a:custGeom>
                  <a:avLst/>
                  <a:gdLst>
                    <a:gd name="T0" fmla="*/ 0 w 126"/>
                    <a:gd name="T1" fmla="*/ 15 h 113"/>
                    <a:gd name="T2" fmla="*/ 13 w 126"/>
                    <a:gd name="T3" fmla="*/ 47 h 113"/>
                    <a:gd name="T4" fmla="*/ 27 w 126"/>
                    <a:gd name="T5" fmla="*/ 47 h 113"/>
                    <a:gd name="T6" fmla="*/ 29 w 126"/>
                    <a:gd name="T7" fmla="*/ 37 h 113"/>
                    <a:gd name="T8" fmla="*/ 48 w 126"/>
                    <a:gd name="T9" fmla="*/ 57 h 113"/>
                    <a:gd name="T10" fmla="*/ 64 w 126"/>
                    <a:gd name="T11" fmla="*/ 54 h 113"/>
                    <a:gd name="T12" fmla="*/ 62 w 126"/>
                    <a:gd name="T13" fmla="*/ 36 h 113"/>
                    <a:gd name="T14" fmla="*/ 47 w 126"/>
                    <a:gd name="T15" fmla="*/ 30 h 113"/>
                    <a:gd name="T16" fmla="*/ 35 w 126"/>
                    <a:gd name="T17" fmla="*/ 0 h 113"/>
                    <a:gd name="T18" fmla="*/ 0 w 126"/>
                    <a:gd name="T19" fmla="*/ 15 h 1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6"/>
                    <a:gd name="T31" fmla="*/ 0 h 113"/>
                    <a:gd name="T32" fmla="*/ 126 w 126"/>
                    <a:gd name="T33" fmla="*/ 113 h 1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6" h="113">
                      <a:moveTo>
                        <a:pt x="0" y="29"/>
                      </a:moveTo>
                      <a:lnTo>
                        <a:pt x="26" y="94"/>
                      </a:lnTo>
                      <a:lnTo>
                        <a:pt x="54" y="94"/>
                      </a:lnTo>
                      <a:lnTo>
                        <a:pt x="58" y="74"/>
                      </a:lnTo>
                      <a:lnTo>
                        <a:pt x="94" y="113"/>
                      </a:lnTo>
                      <a:lnTo>
                        <a:pt x="126" y="107"/>
                      </a:lnTo>
                      <a:lnTo>
                        <a:pt x="122" y="71"/>
                      </a:lnTo>
                      <a:lnTo>
                        <a:pt x="92" y="60"/>
                      </a:lnTo>
                      <a:lnTo>
                        <a:pt x="68" y="0"/>
                      </a:lnTo>
                      <a:lnTo>
                        <a:pt x="0" y="29"/>
                      </a:lnTo>
                      <a:close/>
                    </a:path>
                  </a:pathLst>
                </a:custGeom>
                <a:solidFill>
                  <a:srgbClr val="DDDDDD"/>
                </a:solidFill>
                <a:ln w="1588">
                  <a:solidFill>
                    <a:srgbClr val="000000"/>
                  </a:solidFill>
                  <a:prstDash val="solid"/>
                  <a:round/>
                  <a:headEnd/>
                  <a:tailEnd/>
                </a:ln>
              </p:spPr>
              <p:txBody>
                <a:bodyPr/>
                <a:lstStyle/>
                <a:p>
                  <a:endParaRPr lang="en-US"/>
                </a:p>
              </p:txBody>
            </p:sp>
            <p:sp>
              <p:nvSpPr>
                <p:cNvPr id="25833" name="Freeform 10"/>
                <p:cNvSpPr>
                  <a:spLocks/>
                </p:cNvSpPr>
                <p:nvPr/>
              </p:nvSpPr>
              <p:spPr bwMode="auto">
                <a:xfrm>
                  <a:off x="1651" y="3804"/>
                  <a:ext cx="27" cy="21"/>
                </a:xfrm>
                <a:custGeom>
                  <a:avLst/>
                  <a:gdLst>
                    <a:gd name="T0" fmla="*/ 0 w 54"/>
                    <a:gd name="T1" fmla="*/ 0 h 42"/>
                    <a:gd name="T2" fmla="*/ 9 w 54"/>
                    <a:gd name="T3" fmla="*/ 21 h 42"/>
                    <a:gd name="T4" fmla="*/ 27 w 54"/>
                    <a:gd name="T5" fmla="*/ 13 h 42"/>
                    <a:gd name="T6" fmla="*/ 19 w 54"/>
                    <a:gd name="T7" fmla="*/ 0 h 42"/>
                    <a:gd name="T8" fmla="*/ 0 w 54"/>
                    <a:gd name="T9" fmla="*/ 0 h 42"/>
                    <a:gd name="T10" fmla="*/ 0 60000 65536"/>
                    <a:gd name="T11" fmla="*/ 0 60000 65536"/>
                    <a:gd name="T12" fmla="*/ 0 60000 65536"/>
                    <a:gd name="T13" fmla="*/ 0 60000 65536"/>
                    <a:gd name="T14" fmla="*/ 0 60000 65536"/>
                    <a:gd name="T15" fmla="*/ 0 w 54"/>
                    <a:gd name="T16" fmla="*/ 0 h 42"/>
                    <a:gd name="T17" fmla="*/ 54 w 54"/>
                    <a:gd name="T18" fmla="*/ 42 h 42"/>
                  </a:gdLst>
                  <a:ahLst/>
                  <a:cxnLst>
                    <a:cxn ang="T10">
                      <a:pos x="T0" y="T1"/>
                    </a:cxn>
                    <a:cxn ang="T11">
                      <a:pos x="T2" y="T3"/>
                    </a:cxn>
                    <a:cxn ang="T12">
                      <a:pos x="T4" y="T5"/>
                    </a:cxn>
                    <a:cxn ang="T13">
                      <a:pos x="T6" y="T7"/>
                    </a:cxn>
                    <a:cxn ang="T14">
                      <a:pos x="T8" y="T9"/>
                    </a:cxn>
                  </a:cxnLst>
                  <a:rect l="T15" t="T16" r="T17" b="T18"/>
                  <a:pathLst>
                    <a:path w="54" h="42">
                      <a:moveTo>
                        <a:pt x="0" y="0"/>
                      </a:moveTo>
                      <a:lnTo>
                        <a:pt x="18" y="42"/>
                      </a:lnTo>
                      <a:lnTo>
                        <a:pt x="54" y="26"/>
                      </a:lnTo>
                      <a:lnTo>
                        <a:pt x="38" y="0"/>
                      </a:lnTo>
                      <a:lnTo>
                        <a:pt x="0" y="0"/>
                      </a:lnTo>
                      <a:close/>
                    </a:path>
                  </a:pathLst>
                </a:custGeom>
                <a:solidFill>
                  <a:srgbClr val="DDDDDD"/>
                </a:solidFill>
                <a:ln w="1588">
                  <a:solidFill>
                    <a:srgbClr val="000000"/>
                  </a:solidFill>
                  <a:prstDash val="solid"/>
                  <a:round/>
                  <a:headEnd/>
                  <a:tailEnd/>
                </a:ln>
              </p:spPr>
              <p:txBody>
                <a:bodyPr/>
                <a:lstStyle/>
                <a:p>
                  <a:endParaRPr lang="en-US"/>
                </a:p>
              </p:txBody>
            </p:sp>
            <p:grpSp>
              <p:nvGrpSpPr>
                <p:cNvPr id="25834" name="Group 11"/>
                <p:cNvGrpSpPr>
                  <a:grpSpLocks/>
                </p:cNvGrpSpPr>
                <p:nvPr/>
              </p:nvGrpSpPr>
              <p:grpSpPr bwMode="auto">
                <a:xfrm>
                  <a:off x="268" y="974"/>
                  <a:ext cx="5160" cy="3190"/>
                  <a:chOff x="268" y="974"/>
                  <a:chExt cx="5160" cy="3190"/>
                </a:xfrm>
              </p:grpSpPr>
              <p:sp>
                <p:nvSpPr>
                  <p:cNvPr id="25835" name="Freeform 12"/>
                  <p:cNvSpPr>
                    <a:spLocks/>
                  </p:cNvSpPr>
                  <p:nvPr/>
                </p:nvSpPr>
                <p:spPr bwMode="auto">
                  <a:xfrm>
                    <a:off x="4861" y="2429"/>
                    <a:ext cx="42" cy="121"/>
                  </a:xfrm>
                  <a:custGeom>
                    <a:avLst/>
                    <a:gdLst>
                      <a:gd name="T0" fmla="*/ 1 w 82"/>
                      <a:gd name="T1" fmla="*/ 69 h 242"/>
                      <a:gd name="T2" fmla="*/ 0 w 82"/>
                      <a:gd name="T3" fmla="*/ 105 h 242"/>
                      <a:gd name="T4" fmla="*/ 9 w 82"/>
                      <a:gd name="T5" fmla="*/ 121 h 242"/>
                      <a:gd name="T6" fmla="*/ 16 w 82"/>
                      <a:gd name="T7" fmla="*/ 76 h 242"/>
                      <a:gd name="T8" fmla="*/ 30 w 82"/>
                      <a:gd name="T9" fmla="*/ 58 h 242"/>
                      <a:gd name="T10" fmla="*/ 42 w 82"/>
                      <a:gd name="T11" fmla="*/ 0 h 242"/>
                      <a:gd name="T12" fmla="*/ 17 w 82"/>
                      <a:gd name="T13" fmla="*/ 14 h 242"/>
                      <a:gd name="T14" fmla="*/ 1 w 82"/>
                      <a:gd name="T15" fmla="*/ 69 h 242"/>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242"/>
                      <a:gd name="T26" fmla="*/ 82 w 82"/>
                      <a:gd name="T27" fmla="*/ 242 h 2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242">
                        <a:moveTo>
                          <a:pt x="2" y="137"/>
                        </a:moveTo>
                        <a:lnTo>
                          <a:pt x="0" y="209"/>
                        </a:lnTo>
                        <a:lnTo>
                          <a:pt x="18" y="242"/>
                        </a:lnTo>
                        <a:lnTo>
                          <a:pt x="31" y="151"/>
                        </a:lnTo>
                        <a:lnTo>
                          <a:pt x="58" y="115"/>
                        </a:lnTo>
                        <a:lnTo>
                          <a:pt x="82" y="0"/>
                        </a:lnTo>
                        <a:lnTo>
                          <a:pt x="33" y="28"/>
                        </a:lnTo>
                        <a:lnTo>
                          <a:pt x="2" y="137"/>
                        </a:lnTo>
                        <a:close/>
                      </a:path>
                    </a:pathLst>
                  </a:custGeom>
                  <a:solidFill>
                    <a:srgbClr val="DDDDDD"/>
                  </a:solidFill>
                  <a:ln w="9525">
                    <a:solidFill>
                      <a:srgbClr val="000000"/>
                    </a:solidFill>
                    <a:prstDash val="solid"/>
                    <a:round/>
                    <a:headEnd/>
                    <a:tailEnd/>
                  </a:ln>
                </p:spPr>
                <p:txBody>
                  <a:bodyPr/>
                  <a:lstStyle/>
                  <a:p>
                    <a:endParaRPr lang="en-US"/>
                  </a:p>
                </p:txBody>
              </p:sp>
              <p:grpSp>
                <p:nvGrpSpPr>
                  <p:cNvPr id="25836" name="Group 13"/>
                  <p:cNvGrpSpPr>
                    <a:grpSpLocks/>
                  </p:cNvGrpSpPr>
                  <p:nvPr/>
                </p:nvGrpSpPr>
                <p:grpSpPr bwMode="auto">
                  <a:xfrm>
                    <a:off x="268" y="974"/>
                    <a:ext cx="5160" cy="3190"/>
                    <a:chOff x="268" y="974"/>
                    <a:chExt cx="5160" cy="3190"/>
                  </a:xfrm>
                </p:grpSpPr>
                <p:sp>
                  <p:nvSpPr>
                    <p:cNvPr id="25837" name="Freeform 14"/>
                    <p:cNvSpPr>
                      <a:spLocks/>
                    </p:cNvSpPr>
                    <p:nvPr/>
                  </p:nvSpPr>
                  <p:spPr bwMode="auto">
                    <a:xfrm>
                      <a:off x="4955" y="1988"/>
                      <a:ext cx="180" cy="108"/>
                    </a:xfrm>
                    <a:custGeom>
                      <a:avLst/>
                      <a:gdLst>
                        <a:gd name="T0" fmla="*/ 0 w 359"/>
                        <a:gd name="T1" fmla="*/ 96 h 216"/>
                        <a:gd name="T2" fmla="*/ 5 w 359"/>
                        <a:gd name="T3" fmla="*/ 105 h 216"/>
                        <a:gd name="T4" fmla="*/ 9 w 359"/>
                        <a:gd name="T5" fmla="*/ 106 h 216"/>
                        <a:gd name="T6" fmla="*/ 15 w 359"/>
                        <a:gd name="T7" fmla="*/ 97 h 216"/>
                        <a:gd name="T8" fmla="*/ 22 w 359"/>
                        <a:gd name="T9" fmla="*/ 95 h 216"/>
                        <a:gd name="T10" fmla="*/ 24 w 359"/>
                        <a:gd name="T11" fmla="*/ 97 h 216"/>
                        <a:gd name="T12" fmla="*/ 13 w 359"/>
                        <a:gd name="T13" fmla="*/ 108 h 216"/>
                        <a:gd name="T14" fmla="*/ 30 w 359"/>
                        <a:gd name="T15" fmla="*/ 101 h 216"/>
                        <a:gd name="T16" fmla="*/ 33 w 359"/>
                        <a:gd name="T17" fmla="*/ 96 h 216"/>
                        <a:gd name="T18" fmla="*/ 57 w 359"/>
                        <a:gd name="T19" fmla="*/ 86 h 216"/>
                        <a:gd name="T20" fmla="*/ 77 w 359"/>
                        <a:gd name="T21" fmla="*/ 71 h 216"/>
                        <a:gd name="T22" fmla="*/ 100 w 359"/>
                        <a:gd name="T23" fmla="*/ 61 h 216"/>
                        <a:gd name="T24" fmla="*/ 118 w 359"/>
                        <a:gd name="T25" fmla="*/ 50 h 216"/>
                        <a:gd name="T26" fmla="*/ 117 w 359"/>
                        <a:gd name="T27" fmla="*/ 52 h 216"/>
                        <a:gd name="T28" fmla="*/ 80 w 359"/>
                        <a:gd name="T29" fmla="*/ 80 h 216"/>
                        <a:gd name="T30" fmla="*/ 74 w 359"/>
                        <a:gd name="T31" fmla="*/ 83 h 216"/>
                        <a:gd name="T32" fmla="*/ 79 w 359"/>
                        <a:gd name="T33" fmla="*/ 85 h 216"/>
                        <a:gd name="T34" fmla="*/ 88 w 359"/>
                        <a:gd name="T35" fmla="*/ 78 h 216"/>
                        <a:gd name="T36" fmla="*/ 144 w 359"/>
                        <a:gd name="T37" fmla="*/ 38 h 216"/>
                        <a:gd name="T38" fmla="*/ 152 w 359"/>
                        <a:gd name="T39" fmla="*/ 28 h 216"/>
                        <a:gd name="T40" fmla="*/ 179 w 359"/>
                        <a:gd name="T41" fmla="*/ 7 h 216"/>
                        <a:gd name="T42" fmla="*/ 180 w 359"/>
                        <a:gd name="T43" fmla="*/ 2 h 216"/>
                        <a:gd name="T44" fmla="*/ 176 w 359"/>
                        <a:gd name="T45" fmla="*/ 2 h 216"/>
                        <a:gd name="T46" fmla="*/ 163 w 359"/>
                        <a:gd name="T47" fmla="*/ 14 h 216"/>
                        <a:gd name="T48" fmla="*/ 156 w 359"/>
                        <a:gd name="T49" fmla="*/ 11 h 216"/>
                        <a:gd name="T50" fmla="*/ 144 w 359"/>
                        <a:gd name="T51" fmla="*/ 20 h 216"/>
                        <a:gd name="T52" fmla="*/ 141 w 359"/>
                        <a:gd name="T53" fmla="*/ 17 h 216"/>
                        <a:gd name="T54" fmla="*/ 131 w 359"/>
                        <a:gd name="T55" fmla="*/ 41 h 216"/>
                        <a:gd name="T56" fmla="*/ 126 w 359"/>
                        <a:gd name="T57" fmla="*/ 38 h 216"/>
                        <a:gd name="T58" fmla="*/ 117 w 359"/>
                        <a:gd name="T59" fmla="*/ 38 h 216"/>
                        <a:gd name="T60" fmla="*/ 134 w 359"/>
                        <a:gd name="T61" fmla="*/ 19 h 216"/>
                        <a:gd name="T62" fmla="*/ 132 w 359"/>
                        <a:gd name="T63" fmla="*/ 14 h 216"/>
                        <a:gd name="T64" fmla="*/ 144 w 359"/>
                        <a:gd name="T65" fmla="*/ 0 h 216"/>
                        <a:gd name="T66" fmla="*/ 140 w 359"/>
                        <a:gd name="T67" fmla="*/ 1 h 216"/>
                        <a:gd name="T68" fmla="*/ 116 w 359"/>
                        <a:gd name="T69" fmla="*/ 28 h 216"/>
                        <a:gd name="T70" fmla="*/ 87 w 359"/>
                        <a:gd name="T71" fmla="*/ 39 h 216"/>
                        <a:gd name="T72" fmla="*/ 71 w 359"/>
                        <a:gd name="T73" fmla="*/ 40 h 216"/>
                        <a:gd name="T74" fmla="*/ 69 w 359"/>
                        <a:gd name="T75" fmla="*/ 47 h 216"/>
                        <a:gd name="T76" fmla="*/ 50 w 359"/>
                        <a:gd name="T77" fmla="*/ 53 h 216"/>
                        <a:gd name="T78" fmla="*/ 43 w 359"/>
                        <a:gd name="T79" fmla="*/ 52 h 216"/>
                        <a:gd name="T80" fmla="*/ 43 w 359"/>
                        <a:gd name="T81" fmla="*/ 57 h 216"/>
                        <a:gd name="T82" fmla="*/ 35 w 359"/>
                        <a:gd name="T83" fmla="*/ 57 h 216"/>
                        <a:gd name="T84" fmla="*/ 30 w 359"/>
                        <a:gd name="T85" fmla="*/ 63 h 216"/>
                        <a:gd name="T86" fmla="*/ 28 w 359"/>
                        <a:gd name="T87" fmla="*/ 71 h 216"/>
                        <a:gd name="T88" fmla="*/ 24 w 359"/>
                        <a:gd name="T89" fmla="*/ 67 h 216"/>
                        <a:gd name="T90" fmla="*/ 21 w 359"/>
                        <a:gd name="T91" fmla="*/ 77 h 216"/>
                        <a:gd name="T92" fmla="*/ 8 w 359"/>
                        <a:gd name="T93" fmla="*/ 81 h 216"/>
                        <a:gd name="T94" fmla="*/ 7 w 359"/>
                        <a:gd name="T95" fmla="*/ 88 h 216"/>
                        <a:gd name="T96" fmla="*/ 0 w 359"/>
                        <a:gd name="T97" fmla="*/ 96 h 2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9"/>
                        <a:gd name="T148" fmla="*/ 0 h 216"/>
                        <a:gd name="T149" fmla="*/ 359 w 359"/>
                        <a:gd name="T150" fmla="*/ 216 h 2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9" h="216">
                          <a:moveTo>
                            <a:pt x="0" y="192"/>
                          </a:moveTo>
                          <a:lnTo>
                            <a:pt x="10" y="210"/>
                          </a:lnTo>
                          <a:lnTo>
                            <a:pt x="17" y="211"/>
                          </a:lnTo>
                          <a:lnTo>
                            <a:pt x="29" y="193"/>
                          </a:lnTo>
                          <a:lnTo>
                            <a:pt x="43" y="190"/>
                          </a:lnTo>
                          <a:lnTo>
                            <a:pt x="47" y="194"/>
                          </a:lnTo>
                          <a:lnTo>
                            <a:pt x="26" y="216"/>
                          </a:lnTo>
                          <a:lnTo>
                            <a:pt x="60" y="201"/>
                          </a:lnTo>
                          <a:lnTo>
                            <a:pt x="65" y="192"/>
                          </a:lnTo>
                          <a:lnTo>
                            <a:pt x="113" y="171"/>
                          </a:lnTo>
                          <a:lnTo>
                            <a:pt x="154" y="141"/>
                          </a:lnTo>
                          <a:lnTo>
                            <a:pt x="199" y="122"/>
                          </a:lnTo>
                          <a:lnTo>
                            <a:pt x="235" y="99"/>
                          </a:lnTo>
                          <a:lnTo>
                            <a:pt x="233" y="104"/>
                          </a:lnTo>
                          <a:lnTo>
                            <a:pt x="160" y="159"/>
                          </a:lnTo>
                          <a:lnTo>
                            <a:pt x="148" y="165"/>
                          </a:lnTo>
                          <a:lnTo>
                            <a:pt x="157" y="169"/>
                          </a:lnTo>
                          <a:lnTo>
                            <a:pt x="176" y="155"/>
                          </a:lnTo>
                          <a:lnTo>
                            <a:pt x="288" y="75"/>
                          </a:lnTo>
                          <a:lnTo>
                            <a:pt x="304" y="57"/>
                          </a:lnTo>
                          <a:lnTo>
                            <a:pt x="357" y="13"/>
                          </a:lnTo>
                          <a:lnTo>
                            <a:pt x="359" y="3"/>
                          </a:lnTo>
                          <a:lnTo>
                            <a:pt x="352" y="4"/>
                          </a:lnTo>
                          <a:lnTo>
                            <a:pt x="326" y="28"/>
                          </a:lnTo>
                          <a:lnTo>
                            <a:pt x="312" y="22"/>
                          </a:lnTo>
                          <a:lnTo>
                            <a:pt x="287" y="39"/>
                          </a:lnTo>
                          <a:lnTo>
                            <a:pt x="282" y="34"/>
                          </a:lnTo>
                          <a:lnTo>
                            <a:pt x="261" y="82"/>
                          </a:lnTo>
                          <a:lnTo>
                            <a:pt x="252" y="75"/>
                          </a:lnTo>
                          <a:lnTo>
                            <a:pt x="233" y="75"/>
                          </a:lnTo>
                          <a:lnTo>
                            <a:pt x="268" y="38"/>
                          </a:lnTo>
                          <a:lnTo>
                            <a:pt x="263" y="27"/>
                          </a:lnTo>
                          <a:lnTo>
                            <a:pt x="287" y="0"/>
                          </a:lnTo>
                          <a:lnTo>
                            <a:pt x="279" y="1"/>
                          </a:lnTo>
                          <a:lnTo>
                            <a:pt x="231" y="56"/>
                          </a:lnTo>
                          <a:lnTo>
                            <a:pt x="173" y="78"/>
                          </a:lnTo>
                          <a:lnTo>
                            <a:pt x="142" y="80"/>
                          </a:lnTo>
                          <a:lnTo>
                            <a:pt x="137" y="94"/>
                          </a:lnTo>
                          <a:lnTo>
                            <a:pt x="100" y="106"/>
                          </a:lnTo>
                          <a:lnTo>
                            <a:pt x="86" y="104"/>
                          </a:lnTo>
                          <a:lnTo>
                            <a:pt x="86" y="115"/>
                          </a:lnTo>
                          <a:lnTo>
                            <a:pt x="69" y="115"/>
                          </a:lnTo>
                          <a:lnTo>
                            <a:pt x="60" y="126"/>
                          </a:lnTo>
                          <a:lnTo>
                            <a:pt x="55" y="141"/>
                          </a:lnTo>
                          <a:lnTo>
                            <a:pt x="48" y="134"/>
                          </a:lnTo>
                          <a:lnTo>
                            <a:pt x="42" y="154"/>
                          </a:lnTo>
                          <a:lnTo>
                            <a:pt x="15" y="162"/>
                          </a:lnTo>
                          <a:lnTo>
                            <a:pt x="13" y="175"/>
                          </a:lnTo>
                          <a:lnTo>
                            <a:pt x="0" y="192"/>
                          </a:lnTo>
                          <a:close/>
                        </a:path>
                      </a:pathLst>
                    </a:custGeom>
                    <a:solidFill>
                      <a:srgbClr val="DDDDDD"/>
                    </a:solidFill>
                    <a:ln w="9525">
                      <a:solidFill>
                        <a:srgbClr val="000000"/>
                      </a:solidFill>
                      <a:prstDash val="solid"/>
                      <a:round/>
                      <a:headEnd/>
                      <a:tailEnd/>
                    </a:ln>
                  </p:spPr>
                  <p:txBody>
                    <a:bodyPr/>
                    <a:lstStyle/>
                    <a:p>
                      <a:endParaRPr lang="en-US"/>
                    </a:p>
                  </p:txBody>
                </p:sp>
                <p:sp>
                  <p:nvSpPr>
                    <p:cNvPr id="25838" name="Freeform 15"/>
                    <p:cNvSpPr>
                      <a:spLocks/>
                    </p:cNvSpPr>
                    <p:nvPr/>
                  </p:nvSpPr>
                  <p:spPr bwMode="auto">
                    <a:xfrm>
                      <a:off x="3512" y="1374"/>
                      <a:ext cx="55" cy="29"/>
                    </a:xfrm>
                    <a:custGeom>
                      <a:avLst/>
                      <a:gdLst>
                        <a:gd name="T0" fmla="*/ 0 w 110"/>
                        <a:gd name="T1" fmla="*/ 29 h 58"/>
                        <a:gd name="T2" fmla="*/ 5 w 110"/>
                        <a:gd name="T3" fmla="*/ 24 h 58"/>
                        <a:gd name="T4" fmla="*/ 11 w 110"/>
                        <a:gd name="T5" fmla="*/ 19 h 58"/>
                        <a:gd name="T6" fmla="*/ 13 w 110"/>
                        <a:gd name="T7" fmla="*/ 17 h 58"/>
                        <a:gd name="T8" fmla="*/ 23 w 110"/>
                        <a:gd name="T9" fmla="*/ 12 h 58"/>
                        <a:gd name="T10" fmla="*/ 29 w 110"/>
                        <a:gd name="T11" fmla="*/ 9 h 58"/>
                        <a:gd name="T12" fmla="*/ 37 w 110"/>
                        <a:gd name="T13" fmla="*/ 4 h 58"/>
                        <a:gd name="T14" fmla="*/ 43 w 110"/>
                        <a:gd name="T15" fmla="*/ 0 h 58"/>
                        <a:gd name="T16" fmla="*/ 54 w 110"/>
                        <a:gd name="T17" fmla="*/ 0 h 58"/>
                        <a:gd name="T18" fmla="*/ 55 w 110"/>
                        <a:gd name="T19" fmla="*/ 4 h 58"/>
                        <a:gd name="T20" fmla="*/ 53 w 110"/>
                        <a:gd name="T21" fmla="*/ 7 h 58"/>
                        <a:gd name="T22" fmla="*/ 48 w 110"/>
                        <a:gd name="T23" fmla="*/ 9 h 58"/>
                        <a:gd name="T24" fmla="*/ 44 w 110"/>
                        <a:gd name="T25" fmla="*/ 12 h 58"/>
                        <a:gd name="T26" fmla="*/ 39 w 110"/>
                        <a:gd name="T27" fmla="*/ 12 h 58"/>
                        <a:gd name="T28" fmla="*/ 36 w 110"/>
                        <a:gd name="T29" fmla="*/ 17 h 58"/>
                        <a:gd name="T30" fmla="*/ 29 w 110"/>
                        <a:gd name="T31" fmla="*/ 17 h 58"/>
                        <a:gd name="T32" fmla="*/ 26 w 110"/>
                        <a:gd name="T33" fmla="*/ 18 h 58"/>
                        <a:gd name="T34" fmla="*/ 24 w 110"/>
                        <a:gd name="T35" fmla="*/ 20 h 58"/>
                        <a:gd name="T36" fmla="*/ 20 w 110"/>
                        <a:gd name="T37" fmla="*/ 23 h 58"/>
                        <a:gd name="T38" fmla="*/ 17 w 110"/>
                        <a:gd name="T39" fmla="*/ 25 h 58"/>
                        <a:gd name="T40" fmla="*/ 13 w 110"/>
                        <a:gd name="T41" fmla="*/ 28 h 58"/>
                        <a:gd name="T42" fmla="*/ 12 w 110"/>
                        <a:gd name="T43" fmla="*/ 29 h 58"/>
                        <a:gd name="T44" fmla="*/ 4 w 110"/>
                        <a:gd name="T45" fmla="*/ 29 h 58"/>
                        <a:gd name="T46" fmla="*/ 0 w 110"/>
                        <a:gd name="T47" fmla="*/ 29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0"/>
                        <a:gd name="T73" fmla="*/ 0 h 58"/>
                        <a:gd name="T74" fmla="*/ 110 w 110"/>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0" h="58">
                          <a:moveTo>
                            <a:pt x="0" y="58"/>
                          </a:moveTo>
                          <a:lnTo>
                            <a:pt x="10" y="47"/>
                          </a:lnTo>
                          <a:lnTo>
                            <a:pt x="21" y="37"/>
                          </a:lnTo>
                          <a:lnTo>
                            <a:pt x="26" y="33"/>
                          </a:lnTo>
                          <a:lnTo>
                            <a:pt x="45" y="24"/>
                          </a:lnTo>
                          <a:lnTo>
                            <a:pt x="59" y="17"/>
                          </a:lnTo>
                          <a:lnTo>
                            <a:pt x="74" y="8"/>
                          </a:lnTo>
                          <a:lnTo>
                            <a:pt x="85" y="0"/>
                          </a:lnTo>
                          <a:lnTo>
                            <a:pt x="108" y="0"/>
                          </a:lnTo>
                          <a:lnTo>
                            <a:pt x="110" y="8"/>
                          </a:lnTo>
                          <a:lnTo>
                            <a:pt x="105" y="13"/>
                          </a:lnTo>
                          <a:lnTo>
                            <a:pt x="96" y="17"/>
                          </a:lnTo>
                          <a:lnTo>
                            <a:pt x="87" y="24"/>
                          </a:lnTo>
                          <a:lnTo>
                            <a:pt x="78" y="24"/>
                          </a:lnTo>
                          <a:lnTo>
                            <a:pt x="72" y="33"/>
                          </a:lnTo>
                          <a:lnTo>
                            <a:pt x="59" y="33"/>
                          </a:lnTo>
                          <a:lnTo>
                            <a:pt x="52" y="35"/>
                          </a:lnTo>
                          <a:lnTo>
                            <a:pt x="48" y="39"/>
                          </a:lnTo>
                          <a:lnTo>
                            <a:pt x="39" y="45"/>
                          </a:lnTo>
                          <a:lnTo>
                            <a:pt x="33" y="49"/>
                          </a:lnTo>
                          <a:lnTo>
                            <a:pt x="26" y="56"/>
                          </a:lnTo>
                          <a:lnTo>
                            <a:pt x="24" y="58"/>
                          </a:lnTo>
                          <a:lnTo>
                            <a:pt x="8" y="58"/>
                          </a:lnTo>
                          <a:lnTo>
                            <a:pt x="0" y="58"/>
                          </a:lnTo>
                          <a:close/>
                        </a:path>
                      </a:pathLst>
                    </a:custGeom>
                    <a:solidFill>
                      <a:srgbClr val="DDDDDD"/>
                    </a:solidFill>
                    <a:ln w="9525">
                      <a:solidFill>
                        <a:srgbClr val="000000"/>
                      </a:solidFill>
                      <a:prstDash val="solid"/>
                      <a:round/>
                      <a:headEnd/>
                      <a:tailEnd/>
                    </a:ln>
                  </p:spPr>
                  <p:txBody>
                    <a:bodyPr/>
                    <a:lstStyle/>
                    <a:p>
                      <a:endParaRPr lang="en-US"/>
                    </a:p>
                  </p:txBody>
                </p:sp>
                <p:grpSp>
                  <p:nvGrpSpPr>
                    <p:cNvPr id="25839" name="Group 16"/>
                    <p:cNvGrpSpPr>
                      <a:grpSpLocks/>
                    </p:cNvGrpSpPr>
                    <p:nvPr/>
                  </p:nvGrpSpPr>
                  <p:grpSpPr bwMode="auto">
                    <a:xfrm>
                      <a:off x="268" y="974"/>
                      <a:ext cx="5160" cy="3190"/>
                      <a:chOff x="268" y="974"/>
                      <a:chExt cx="5160" cy="3190"/>
                    </a:xfrm>
                  </p:grpSpPr>
                  <p:sp>
                    <p:nvSpPr>
                      <p:cNvPr id="25840" name="Freeform 17"/>
                      <p:cNvSpPr>
                        <a:spLocks/>
                      </p:cNvSpPr>
                      <p:nvPr/>
                    </p:nvSpPr>
                    <p:spPr bwMode="auto">
                      <a:xfrm>
                        <a:off x="4544" y="4132"/>
                        <a:ext cx="44" cy="32"/>
                      </a:xfrm>
                      <a:custGeom>
                        <a:avLst/>
                        <a:gdLst>
                          <a:gd name="T0" fmla="*/ 0 w 89"/>
                          <a:gd name="T1" fmla="*/ 32 h 62"/>
                          <a:gd name="T2" fmla="*/ 2 w 89"/>
                          <a:gd name="T3" fmla="*/ 14 h 62"/>
                          <a:gd name="T4" fmla="*/ 18 w 89"/>
                          <a:gd name="T5" fmla="*/ 13 h 62"/>
                          <a:gd name="T6" fmla="*/ 20 w 89"/>
                          <a:gd name="T7" fmla="*/ 0 h 62"/>
                          <a:gd name="T8" fmla="*/ 44 w 89"/>
                          <a:gd name="T9" fmla="*/ 13 h 62"/>
                          <a:gd name="T10" fmla="*/ 20 w 89"/>
                          <a:gd name="T11" fmla="*/ 22 h 62"/>
                          <a:gd name="T12" fmla="*/ 9 w 89"/>
                          <a:gd name="T13" fmla="*/ 19 h 62"/>
                          <a:gd name="T14" fmla="*/ 12 w 89"/>
                          <a:gd name="T15" fmla="*/ 27 h 62"/>
                          <a:gd name="T16" fmla="*/ 0 w 89"/>
                          <a:gd name="T17" fmla="*/ 32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
                          <a:gd name="T28" fmla="*/ 0 h 62"/>
                          <a:gd name="T29" fmla="*/ 89 w 89"/>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 h="62">
                            <a:moveTo>
                              <a:pt x="0" y="62"/>
                            </a:moveTo>
                            <a:lnTo>
                              <a:pt x="4" y="27"/>
                            </a:lnTo>
                            <a:lnTo>
                              <a:pt x="37" y="25"/>
                            </a:lnTo>
                            <a:lnTo>
                              <a:pt x="40" y="0"/>
                            </a:lnTo>
                            <a:lnTo>
                              <a:pt x="89" y="26"/>
                            </a:lnTo>
                            <a:lnTo>
                              <a:pt x="40" y="42"/>
                            </a:lnTo>
                            <a:lnTo>
                              <a:pt x="18" y="37"/>
                            </a:lnTo>
                            <a:lnTo>
                              <a:pt x="25" y="53"/>
                            </a:lnTo>
                            <a:lnTo>
                              <a:pt x="0" y="62"/>
                            </a:lnTo>
                            <a:close/>
                          </a:path>
                        </a:pathLst>
                      </a:custGeom>
                      <a:solidFill>
                        <a:srgbClr val="DDDDDD"/>
                      </a:solidFill>
                      <a:ln w="9525">
                        <a:solidFill>
                          <a:srgbClr val="000000"/>
                        </a:solidFill>
                        <a:prstDash val="solid"/>
                        <a:round/>
                        <a:headEnd/>
                        <a:tailEnd/>
                      </a:ln>
                    </p:spPr>
                    <p:txBody>
                      <a:bodyPr/>
                      <a:lstStyle/>
                      <a:p>
                        <a:endParaRPr lang="en-US"/>
                      </a:p>
                    </p:txBody>
                  </p:sp>
                  <p:sp>
                    <p:nvSpPr>
                      <p:cNvPr id="25841" name="Freeform 18"/>
                      <p:cNvSpPr>
                        <a:spLocks/>
                      </p:cNvSpPr>
                      <p:nvPr/>
                    </p:nvSpPr>
                    <p:spPr bwMode="auto">
                      <a:xfrm>
                        <a:off x="4606" y="4115"/>
                        <a:ext cx="36" cy="24"/>
                      </a:xfrm>
                      <a:custGeom>
                        <a:avLst/>
                        <a:gdLst>
                          <a:gd name="T0" fmla="*/ 0 w 72"/>
                          <a:gd name="T1" fmla="*/ 23 h 46"/>
                          <a:gd name="T2" fmla="*/ 6 w 72"/>
                          <a:gd name="T3" fmla="*/ 24 h 46"/>
                          <a:gd name="T4" fmla="*/ 36 w 72"/>
                          <a:gd name="T5" fmla="*/ 0 h 46"/>
                          <a:gd name="T6" fmla="*/ 9 w 72"/>
                          <a:gd name="T7" fmla="*/ 17 h 46"/>
                          <a:gd name="T8" fmla="*/ 0 w 72"/>
                          <a:gd name="T9" fmla="*/ 23 h 46"/>
                          <a:gd name="T10" fmla="*/ 0 60000 65536"/>
                          <a:gd name="T11" fmla="*/ 0 60000 65536"/>
                          <a:gd name="T12" fmla="*/ 0 60000 65536"/>
                          <a:gd name="T13" fmla="*/ 0 60000 65536"/>
                          <a:gd name="T14" fmla="*/ 0 60000 65536"/>
                          <a:gd name="T15" fmla="*/ 0 w 72"/>
                          <a:gd name="T16" fmla="*/ 0 h 46"/>
                          <a:gd name="T17" fmla="*/ 72 w 72"/>
                          <a:gd name="T18" fmla="*/ 46 h 46"/>
                        </a:gdLst>
                        <a:ahLst/>
                        <a:cxnLst>
                          <a:cxn ang="T10">
                            <a:pos x="T0" y="T1"/>
                          </a:cxn>
                          <a:cxn ang="T11">
                            <a:pos x="T2" y="T3"/>
                          </a:cxn>
                          <a:cxn ang="T12">
                            <a:pos x="T4" y="T5"/>
                          </a:cxn>
                          <a:cxn ang="T13">
                            <a:pos x="T6" y="T7"/>
                          </a:cxn>
                          <a:cxn ang="T14">
                            <a:pos x="T8" y="T9"/>
                          </a:cxn>
                        </a:cxnLst>
                        <a:rect l="T15" t="T16" r="T17" b="T18"/>
                        <a:pathLst>
                          <a:path w="72" h="46">
                            <a:moveTo>
                              <a:pt x="0" y="44"/>
                            </a:moveTo>
                            <a:lnTo>
                              <a:pt x="13" y="46"/>
                            </a:lnTo>
                            <a:lnTo>
                              <a:pt x="72" y="0"/>
                            </a:lnTo>
                            <a:lnTo>
                              <a:pt x="19" y="32"/>
                            </a:lnTo>
                            <a:lnTo>
                              <a:pt x="0" y="44"/>
                            </a:lnTo>
                            <a:close/>
                          </a:path>
                        </a:pathLst>
                      </a:custGeom>
                      <a:solidFill>
                        <a:srgbClr val="DDDDDD"/>
                      </a:solidFill>
                      <a:ln w="9525">
                        <a:solidFill>
                          <a:srgbClr val="000000"/>
                        </a:solidFill>
                        <a:prstDash val="solid"/>
                        <a:round/>
                        <a:headEnd/>
                        <a:tailEnd/>
                      </a:ln>
                    </p:spPr>
                    <p:txBody>
                      <a:bodyPr/>
                      <a:lstStyle/>
                      <a:p>
                        <a:endParaRPr lang="en-US"/>
                      </a:p>
                    </p:txBody>
                  </p:sp>
                  <p:sp>
                    <p:nvSpPr>
                      <p:cNvPr id="25842" name="Freeform 19"/>
                      <p:cNvSpPr>
                        <a:spLocks/>
                      </p:cNvSpPr>
                      <p:nvPr/>
                    </p:nvSpPr>
                    <p:spPr bwMode="auto">
                      <a:xfrm>
                        <a:off x="268" y="4060"/>
                        <a:ext cx="48" cy="24"/>
                      </a:xfrm>
                      <a:custGeom>
                        <a:avLst/>
                        <a:gdLst>
                          <a:gd name="T0" fmla="*/ 0 w 96"/>
                          <a:gd name="T1" fmla="*/ 24 h 48"/>
                          <a:gd name="T2" fmla="*/ 11 w 96"/>
                          <a:gd name="T3" fmla="*/ 11 h 48"/>
                          <a:gd name="T4" fmla="*/ 44 w 96"/>
                          <a:gd name="T5" fmla="*/ 0 h 48"/>
                          <a:gd name="T6" fmla="*/ 48 w 96"/>
                          <a:gd name="T7" fmla="*/ 4 h 48"/>
                          <a:gd name="T8" fmla="*/ 0 w 96"/>
                          <a:gd name="T9" fmla="*/ 24 h 48"/>
                          <a:gd name="T10" fmla="*/ 0 60000 65536"/>
                          <a:gd name="T11" fmla="*/ 0 60000 65536"/>
                          <a:gd name="T12" fmla="*/ 0 60000 65536"/>
                          <a:gd name="T13" fmla="*/ 0 60000 65536"/>
                          <a:gd name="T14" fmla="*/ 0 60000 65536"/>
                          <a:gd name="T15" fmla="*/ 0 w 96"/>
                          <a:gd name="T16" fmla="*/ 0 h 48"/>
                          <a:gd name="T17" fmla="*/ 96 w 96"/>
                          <a:gd name="T18" fmla="*/ 48 h 48"/>
                        </a:gdLst>
                        <a:ahLst/>
                        <a:cxnLst>
                          <a:cxn ang="T10">
                            <a:pos x="T0" y="T1"/>
                          </a:cxn>
                          <a:cxn ang="T11">
                            <a:pos x="T2" y="T3"/>
                          </a:cxn>
                          <a:cxn ang="T12">
                            <a:pos x="T4" y="T5"/>
                          </a:cxn>
                          <a:cxn ang="T13">
                            <a:pos x="T6" y="T7"/>
                          </a:cxn>
                          <a:cxn ang="T14">
                            <a:pos x="T8" y="T9"/>
                          </a:cxn>
                        </a:cxnLst>
                        <a:rect l="T15" t="T16" r="T17" b="T18"/>
                        <a:pathLst>
                          <a:path w="96" h="48">
                            <a:moveTo>
                              <a:pt x="0" y="48"/>
                            </a:moveTo>
                            <a:lnTo>
                              <a:pt x="22" y="21"/>
                            </a:lnTo>
                            <a:lnTo>
                              <a:pt x="88" y="0"/>
                            </a:lnTo>
                            <a:lnTo>
                              <a:pt x="96" y="8"/>
                            </a:lnTo>
                            <a:lnTo>
                              <a:pt x="0" y="48"/>
                            </a:lnTo>
                            <a:close/>
                          </a:path>
                        </a:pathLst>
                      </a:custGeom>
                      <a:solidFill>
                        <a:srgbClr val="DDDDDD"/>
                      </a:solidFill>
                      <a:ln w="1588">
                        <a:solidFill>
                          <a:srgbClr val="000000"/>
                        </a:solidFill>
                        <a:prstDash val="solid"/>
                        <a:round/>
                        <a:headEnd/>
                        <a:tailEnd/>
                      </a:ln>
                    </p:spPr>
                    <p:txBody>
                      <a:bodyPr/>
                      <a:lstStyle/>
                      <a:p>
                        <a:endParaRPr lang="en-US"/>
                      </a:p>
                    </p:txBody>
                  </p:sp>
                  <p:sp>
                    <p:nvSpPr>
                      <p:cNvPr id="25843" name="Freeform 20"/>
                      <p:cNvSpPr>
                        <a:spLocks/>
                      </p:cNvSpPr>
                      <p:nvPr/>
                    </p:nvSpPr>
                    <p:spPr bwMode="auto">
                      <a:xfrm>
                        <a:off x="338" y="4051"/>
                        <a:ext cx="28" cy="18"/>
                      </a:xfrm>
                      <a:custGeom>
                        <a:avLst/>
                        <a:gdLst>
                          <a:gd name="T0" fmla="*/ 0 w 57"/>
                          <a:gd name="T1" fmla="*/ 18 h 37"/>
                          <a:gd name="T2" fmla="*/ 6 w 57"/>
                          <a:gd name="T3" fmla="*/ 0 h 37"/>
                          <a:gd name="T4" fmla="*/ 28 w 57"/>
                          <a:gd name="T5" fmla="*/ 3 h 37"/>
                          <a:gd name="T6" fmla="*/ 25 w 57"/>
                          <a:gd name="T7" fmla="*/ 13 h 37"/>
                          <a:gd name="T8" fmla="*/ 0 w 57"/>
                          <a:gd name="T9" fmla="*/ 18 h 37"/>
                          <a:gd name="T10" fmla="*/ 0 60000 65536"/>
                          <a:gd name="T11" fmla="*/ 0 60000 65536"/>
                          <a:gd name="T12" fmla="*/ 0 60000 65536"/>
                          <a:gd name="T13" fmla="*/ 0 60000 65536"/>
                          <a:gd name="T14" fmla="*/ 0 60000 65536"/>
                          <a:gd name="T15" fmla="*/ 0 w 57"/>
                          <a:gd name="T16" fmla="*/ 0 h 37"/>
                          <a:gd name="T17" fmla="*/ 57 w 57"/>
                          <a:gd name="T18" fmla="*/ 37 h 37"/>
                        </a:gdLst>
                        <a:ahLst/>
                        <a:cxnLst>
                          <a:cxn ang="T10">
                            <a:pos x="T0" y="T1"/>
                          </a:cxn>
                          <a:cxn ang="T11">
                            <a:pos x="T2" y="T3"/>
                          </a:cxn>
                          <a:cxn ang="T12">
                            <a:pos x="T4" y="T5"/>
                          </a:cxn>
                          <a:cxn ang="T13">
                            <a:pos x="T6" y="T7"/>
                          </a:cxn>
                          <a:cxn ang="T14">
                            <a:pos x="T8" y="T9"/>
                          </a:cxn>
                        </a:cxnLst>
                        <a:rect l="T15" t="T16" r="T17" b="T18"/>
                        <a:pathLst>
                          <a:path w="57" h="37">
                            <a:moveTo>
                              <a:pt x="0" y="37"/>
                            </a:moveTo>
                            <a:lnTo>
                              <a:pt x="12" y="0"/>
                            </a:lnTo>
                            <a:lnTo>
                              <a:pt x="57" y="7"/>
                            </a:lnTo>
                            <a:lnTo>
                              <a:pt x="50" y="26"/>
                            </a:lnTo>
                            <a:lnTo>
                              <a:pt x="0" y="37"/>
                            </a:lnTo>
                            <a:close/>
                          </a:path>
                        </a:pathLst>
                      </a:custGeom>
                      <a:solidFill>
                        <a:srgbClr val="DDDDDD"/>
                      </a:solidFill>
                      <a:ln w="1588">
                        <a:solidFill>
                          <a:srgbClr val="000000"/>
                        </a:solidFill>
                        <a:prstDash val="solid"/>
                        <a:round/>
                        <a:headEnd/>
                        <a:tailEnd/>
                      </a:ln>
                    </p:spPr>
                    <p:txBody>
                      <a:bodyPr/>
                      <a:lstStyle/>
                      <a:p>
                        <a:endParaRPr lang="en-US"/>
                      </a:p>
                    </p:txBody>
                  </p:sp>
                  <p:grpSp>
                    <p:nvGrpSpPr>
                      <p:cNvPr id="25844" name="Group 21"/>
                      <p:cNvGrpSpPr>
                        <a:grpSpLocks/>
                      </p:cNvGrpSpPr>
                      <p:nvPr/>
                    </p:nvGrpSpPr>
                    <p:grpSpPr bwMode="auto">
                      <a:xfrm>
                        <a:off x="363" y="974"/>
                        <a:ext cx="5065" cy="3135"/>
                        <a:chOff x="363" y="974"/>
                        <a:chExt cx="5065" cy="3135"/>
                      </a:xfrm>
                    </p:grpSpPr>
                    <p:sp>
                      <p:nvSpPr>
                        <p:cNvPr id="25851" name="Freeform 22"/>
                        <p:cNvSpPr>
                          <a:spLocks/>
                        </p:cNvSpPr>
                        <p:nvPr/>
                      </p:nvSpPr>
                      <p:spPr bwMode="auto">
                        <a:xfrm>
                          <a:off x="5222" y="1912"/>
                          <a:ext cx="29" cy="25"/>
                        </a:xfrm>
                        <a:custGeom>
                          <a:avLst/>
                          <a:gdLst>
                            <a:gd name="T0" fmla="*/ 0 w 59"/>
                            <a:gd name="T1" fmla="*/ 25 h 50"/>
                            <a:gd name="T2" fmla="*/ 13 w 59"/>
                            <a:gd name="T3" fmla="*/ 0 h 50"/>
                            <a:gd name="T4" fmla="*/ 29 w 59"/>
                            <a:gd name="T5" fmla="*/ 11 h 50"/>
                            <a:gd name="T6" fmla="*/ 0 w 59"/>
                            <a:gd name="T7" fmla="*/ 25 h 50"/>
                            <a:gd name="T8" fmla="*/ 0 60000 65536"/>
                            <a:gd name="T9" fmla="*/ 0 60000 65536"/>
                            <a:gd name="T10" fmla="*/ 0 60000 65536"/>
                            <a:gd name="T11" fmla="*/ 0 60000 65536"/>
                            <a:gd name="T12" fmla="*/ 0 w 59"/>
                            <a:gd name="T13" fmla="*/ 0 h 50"/>
                            <a:gd name="T14" fmla="*/ 59 w 59"/>
                            <a:gd name="T15" fmla="*/ 50 h 50"/>
                          </a:gdLst>
                          <a:ahLst/>
                          <a:cxnLst>
                            <a:cxn ang="T8">
                              <a:pos x="T0" y="T1"/>
                            </a:cxn>
                            <a:cxn ang="T9">
                              <a:pos x="T2" y="T3"/>
                            </a:cxn>
                            <a:cxn ang="T10">
                              <a:pos x="T4" y="T5"/>
                            </a:cxn>
                            <a:cxn ang="T11">
                              <a:pos x="T6" y="T7"/>
                            </a:cxn>
                          </a:cxnLst>
                          <a:rect l="T12" t="T13" r="T14" b="T15"/>
                          <a:pathLst>
                            <a:path w="59" h="50">
                              <a:moveTo>
                                <a:pt x="0" y="50"/>
                              </a:moveTo>
                              <a:lnTo>
                                <a:pt x="26" y="0"/>
                              </a:lnTo>
                              <a:lnTo>
                                <a:pt x="59" y="22"/>
                              </a:lnTo>
                              <a:lnTo>
                                <a:pt x="0" y="50"/>
                              </a:lnTo>
                              <a:close/>
                            </a:path>
                          </a:pathLst>
                        </a:custGeom>
                        <a:solidFill>
                          <a:srgbClr val="DDDDDD"/>
                        </a:solidFill>
                        <a:ln w="9525">
                          <a:solidFill>
                            <a:srgbClr val="000000"/>
                          </a:solidFill>
                          <a:prstDash val="solid"/>
                          <a:round/>
                          <a:headEnd/>
                          <a:tailEnd/>
                        </a:ln>
                      </p:spPr>
                      <p:txBody>
                        <a:bodyPr/>
                        <a:lstStyle/>
                        <a:p>
                          <a:endParaRPr lang="en-US"/>
                        </a:p>
                      </p:txBody>
                    </p:sp>
                    <p:sp>
                      <p:nvSpPr>
                        <p:cNvPr id="25852" name="Freeform 23"/>
                        <p:cNvSpPr>
                          <a:spLocks/>
                        </p:cNvSpPr>
                        <p:nvPr/>
                      </p:nvSpPr>
                      <p:spPr bwMode="auto">
                        <a:xfrm>
                          <a:off x="5276" y="1909"/>
                          <a:ext cx="24" cy="17"/>
                        </a:xfrm>
                        <a:custGeom>
                          <a:avLst/>
                          <a:gdLst>
                            <a:gd name="T0" fmla="*/ 0 w 48"/>
                            <a:gd name="T1" fmla="*/ 17 h 35"/>
                            <a:gd name="T2" fmla="*/ 13 w 48"/>
                            <a:gd name="T3" fmla="*/ 0 h 35"/>
                            <a:gd name="T4" fmla="*/ 24 w 48"/>
                            <a:gd name="T5" fmla="*/ 12 h 35"/>
                            <a:gd name="T6" fmla="*/ 0 w 48"/>
                            <a:gd name="T7" fmla="*/ 17 h 35"/>
                            <a:gd name="T8" fmla="*/ 0 60000 65536"/>
                            <a:gd name="T9" fmla="*/ 0 60000 65536"/>
                            <a:gd name="T10" fmla="*/ 0 60000 65536"/>
                            <a:gd name="T11" fmla="*/ 0 60000 65536"/>
                            <a:gd name="T12" fmla="*/ 0 w 48"/>
                            <a:gd name="T13" fmla="*/ 0 h 35"/>
                            <a:gd name="T14" fmla="*/ 48 w 48"/>
                            <a:gd name="T15" fmla="*/ 35 h 35"/>
                          </a:gdLst>
                          <a:ahLst/>
                          <a:cxnLst>
                            <a:cxn ang="T8">
                              <a:pos x="T0" y="T1"/>
                            </a:cxn>
                            <a:cxn ang="T9">
                              <a:pos x="T2" y="T3"/>
                            </a:cxn>
                            <a:cxn ang="T10">
                              <a:pos x="T4" y="T5"/>
                            </a:cxn>
                            <a:cxn ang="T11">
                              <a:pos x="T6" y="T7"/>
                            </a:cxn>
                          </a:cxnLst>
                          <a:rect l="T12" t="T13" r="T14" b="T15"/>
                          <a:pathLst>
                            <a:path w="48" h="35">
                              <a:moveTo>
                                <a:pt x="0" y="35"/>
                              </a:moveTo>
                              <a:lnTo>
                                <a:pt x="26" y="0"/>
                              </a:lnTo>
                              <a:lnTo>
                                <a:pt x="48" y="25"/>
                              </a:lnTo>
                              <a:lnTo>
                                <a:pt x="0" y="35"/>
                              </a:lnTo>
                              <a:close/>
                            </a:path>
                          </a:pathLst>
                        </a:custGeom>
                        <a:solidFill>
                          <a:srgbClr val="DDDDDD"/>
                        </a:solidFill>
                        <a:ln w="9525">
                          <a:solidFill>
                            <a:srgbClr val="000000"/>
                          </a:solidFill>
                          <a:prstDash val="solid"/>
                          <a:round/>
                          <a:headEnd/>
                          <a:tailEnd/>
                        </a:ln>
                      </p:spPr>
                      <p:txBody>
                        <a:bodyPr/>
                        <a:lstStyle/>
                        <a:p>
                          <a:endParaRPr lang="en-US"/>
                        </a:p>
                      </p:txBody>
                    </p:sp>
                    <p:grpSp>
                      <p:nvGrpSpPr>
                        <p:cNvPr id="25853" name="Group 24"/>
                        <p:cNvGrpSpPr>
                          <a:grpSpLocks/>
                        </p:cNvGrpSpPr>
                        <p:nvPr/>
                      </p:nvGrpSpPr>
                      <p:grpSpPr bwMode="auto">
                        <a:xfrm>
                          <a:off x="363" y="974"/>
                          <a:ext cx="5065" cy="3135"/>
                          <a:chOff x="363" y="974"/>
                          <a:chExt cx="5065" cy="3135"/>
                        </a:xfrm>
                      </p:grpSpPr>
                      <p:sp>
                        <p:nvSpPr>
                          <p:cNvPr id="25854" name="Freeform 25"/>
                          <p:cNvSpPr>
                            <a:spLocks/>
                          </p:cNvSpPr>
                          <p:nvPr/>
                        </p:nvSpPr>
                        <p:spPr bwMode="auto">
                          <a:xfrm>
                            <a:off x="4820" y="2215"/>
                            <a:ext cx="101" cy="169"/>
                          </a:xfrm>
                          <a:custGeom>
                            <a:avLst/>
                            <a:gdLst>
                              <a:gd name="T0" fmla="*/ 0 w 201"/>
                              <a:gd name="T1" fmla="*/ 17 h 336"/>
                              <a:gd name="T2" fmla="*/ 13 w 201"/>
                              <a:gd name="T3" fmla="*/ 0 h 336"/>
                              <a:gd name="T4" fmla="*/ 33 w 201"/>
                              <a:gd name="T5" fmla="*/ 0 h 336"/>
                              <a:gd name="T6" fmla="*/ 26 w 201"/>
                              <a:gd name="T7" fmla="*/ 18 h 336"/>
                              <a:gd name="T8" fmla="*/ 20 w 201"/>
                              <a:gd name="T9" fmla="*/ 25 h 336"/>
                              <a:gd name="T10" fmla="*/ 24 w 201"/>
                              <a:gd name="T11" fmla="*/ 42 h 336"/>
                              <a:gd name="T12" fmla="*/ 34 w 201"/>
                              <a:gd name="T13" fmla="*/ 55 h 336"/>
                              <a:gd name="T14" fmla="*/ 48 w 201"/>
                              <a:gd name="T15" fmla="*/ 69 h 336"/>
                              <a:gd name="T16" fmla="*/ 54 w 201"/>
                              <a:gd name="T17" fmla="*/ 90 h 336"/>
                              <a:gd name="T18" fmla="*/ 64 w 201"/>
                              <a:gd name="T19" fmla="*/ 103 h 336"/>
                              <a:gd name="T20" fmla="*/ 72 w 201"/>
                              <a:gd name="T21" fmla="*/ 112 h 336"/>
                              <a:gd name="T22" fmla="*/ 89 w 201"/>
                              <a:gd name="T23" fmla="*/ 118 h 336"/>
                              <a:gd name="T24" fmla="*/ 96 w 201"/>
                              <a:gd name="T25" fmla="*/ 133 h 336"/>
                              <a:gd name="T26" fmla="*/ 83 w 201"/>
                              <a:gd name="T27" fmla="*/ 146 h 336"/>
                              <a:gd name="T28" fmla="*/ 97 w 201"/>
                              <a:gd name="T29" fmla="*/ 143 h 336"/>
                              <a:gd name="T30" fmla="*/ 101 w 201"/>
                              <a:gd name="T31" fmla="*/ 156 h 336"/>
                              <a:gd name="T32" fmla="*/ 73 w 201"/>
                              <a:gd name="T33" fmla="*/ 161 h 336"/>
                              <a:gd name="T34" fmla="*/ 40 w 201"/>
                              <a:gd name="T35" fmla="*/ 169 h 336"/>
                              <a:gd name="T36" fmla="*/ 37 w 201"/>
                              <a:gd name="T37" fmla="*/ 157 h 336"/>
                              <a:gd name="T38" fmla="*/ 0 w 201"/>
                              <a:gd name="T39" fmla="*/ 17 h 3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1"/>
                              <a:gd name="T61" fmla="*/ 0 h 336"/>
                              <a:gd name="T62" fmla="*/ 201 w 201"/>
                              <a:gd name="T63" fmla="*/ 336 h 3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1" h="336">
                                <a:moveTo>
                                  <a:pt x="0" y="34"/>
                                </a:moveTo>
                                <a:lnTo>
                                  <a:pt x="26" y="0"/>
                                </a:lnTo>
                                <a:lnTo>
                                  <a:pt x="65" y="0"/>
                                </a:lnTo>
                                <a:lnTo>
                                  <a:pt x="51" y="35"/>
                                </a:lnTo>
                                <a:lnTo>
                                  <a:pt x="39" y="49"/>
                                </a:lnTo>
                                <a:lnTo>
                                  <a:pt x="48" y="84"/>
                                </a:lnTo>
                                <a:lnTo>
                                  <a:pt x="68" y="109"/>
                                </a:lnTo>
                                <a:lnTo>
                                  <a:pt x="96" y="137"/>
                                </a:lnTo>
                                <a:lnTo>
                                  <a:pt x="107" y="178"/>
                                </a:lnTo>
                                <a:lnTo>
                                  <a:pt x="127" y="205"/>
                                </a:lnTo>
                                <a:lnTo>
                                  <a:pt x="144" y="223"/>
                                </a:lnTo>
                                <a:lnTo>
                                  <a:pt x="178" y="234"/>
                                </a:lnTo>
                                <a:lnTo>
                                  <a:pt x="192" y="264"/>
                                </a:lnTo>
                                <a:lnTo>
                                  <a:pt x="165" y="291"/>
                                </a:lnTo>
                                <a:lnTo>
                                  <a:pt x="193" y="285"/>
                                </a:lnTo>
                                <a:lnTo>
                                  <a:pt x="201" y="311"/>
                                </a:lnTo>
                                <a:lnTo>
                                  <a:pt x="145" y="321"/>
                                </a:lnTo>
                                <a:lnTo>
                                  <a:pt x="79" y="336"/>
                                </a:lnTo>
                                <a:lnTo>
                                  <a:pt x="73" y="312"/>
                                </a:lnTo>
                                <a:lnTo>
                                  <a:pt x="0" y="34"/>
                                </a:lnTo>
                                <a:close/>
                              </a:path>
                            </a:pathLst>
                          </a:custGeom>
                          <a:solidFill>
                            <a:srgbClr val="DDDDDD"/>
                          </a:solidFill>
                          <a:ln w="9525">
                            <a:solidFill>
                              <a:srgbClr val="000000"/>
                            </a:solidFill>
                            <a:prstDash val="solid"/>
                            <a:round/>
                            <a:headEnd/>
                            <a:tailEnd/>
                          </a:ln>
                        </p:spPr>
                        <p:txBody>
                          <a:bodyPr/>
                          <a:lstStyle/>
                          <a:p>
                            <a:endParaRPr lang="en-US"/>
                          </a:p>
                        </p:txBody>
                      </p:sp>
                      <p:sp>
                        <p:nvSpPr>
                          <p:cNvPr id="25855" name="Freeform 26"/>
                          <p:cNvSpPr>
                            <a:spLocks/>
                          </p:cNvSpPr>
                          <p:nvPr/>
                        </p:nvSpPr>
                        <p:spPr bwMode="auto">
                          <a:xfrm>
                            <a:off x="1063" y="1090"/>
                            <a:ext cx="579" cy="938"/>
                          </a:xfrm>
                          <a:custGeom>
                            <a:avLst/>
                            <a:gdLst>
                              <a:gd name="T0" fmla="*/ 0 w 1158"/>
                              <a:gd name="T1" fmla="*/ 832 h 1874"/>
                              <a:gd name="T2" fmla="*/ 45 w 1158"/>
                              <a:gd name="T3" fmla="*/ 632 h 1874"/>
                              <a:gd name="T4" fmla="*/ 69 w 1158"/>
                              <a:gd name="T5" fmla="*/ 579 h 1874"/>
                              <a:gd name="T6" fmla="*/ 47 w 1158"/>
                              <a:gd name="T7" fmla="*/ 553 h 1874"/>
                              <a:gd name="T8" fmla="*/ 53 w 1158"/>
                              <a:gd name="T9" fmla="*/ 531 h 1874"/>
                              <a:gd name="T10" fmla="*/ 89 w 1158"/>
                              <a:gd name="T11" fmla="*/ 495 h 1874"/>
                              <a:gd name="T12" fmla="*/ 119 w 1158"/>
                              <a:gd name="T13" fmla="*/ 448 h 1874"/>
                              <a:gd name="T14" fmla="*/ 146 w 1158"/>
                              <a:gd name="T15" fmla="*/ 407 h 1874"/>
                              <a:gd name="T16" fmla="*/ 125 w 1158"/>
                              <a:gd name="T17" fmla="*/ 377 h 1874"/>
                              <a:gd name="T18" fmla="*/ 117 w 1158"/>
                              <a:gd name="T19" fmla="*/ 356 h 1874"/>
                              <a:gd name="T20" fmla="*/ 121 w 1158"/>
                              <a:gd name="T21" fmla="*/ 304 h 1874"/>
                              <a:gd name="T22" fmla="*/ 191 w 1158"/>
                              <a:gd name="T23" fmla="*/ 0 h 1874"/>
                              <a:gd name="T24" fmla="*/ 269 w 1158"/>
                              <a:gd name="T25" fmla="*/ 18 h 1874"/>
                              <a:gd name="T26" fmla="*/ 243 w 1158"/>
                              <a:gd name="T27" fmla="*/ 136 h 1874"/>
                              <a:gd name="T28" fmla="*/ 259 w 1158"/>
                              <a:gd name="T29" fmla="*/ 178 h 1874"/>
                              <a:gd name="T30" fmla="*/ 262 w 1158"/>
                              <a:gd name="T31" fmla="*/ 204 h 1874"/>
                              <a:gd name="T32" fmla="*/ 251 w 1158"/>
                              <a:gd name="T33" fmla="*/ 210 h 1874"/>
                              <a:gd name="T34" fmla="*/ 283 w 1158"/>
                              <a:gd name="T35" fmla="*/ 238 h 1874"/>
                              <a:gd name="T36" fmla="*/ 313 w 1158"/>
                              <a:gd name="T37" fmla="*/ 313 h 1874"/>
                              <a:gd name="T38" fmla="*/ 323 w 1158"/>
                              <a:gd name="T39" fmla="*/ 310 h 1874"/>
                              <a:gd name="T40" fmla="*/ 324 w 1158"/>
                              <a:gd name="T41" fmla="*/ 321 h 1874"/>
                              <a:gd name="T42" fmla="*/ 339 w 1158"/>
                              <a:gd name="T43" fmla="*/ 325 h 1874"/>
                              <a:gd name="T44" fmla="*/ 349 w 1158"/>
                              <a:gd name="T45" fmla="*/ 327 h 1874"/>
                              <a:gd name="T46" fmla="*/ 322 w 1158"/>
                              <a:gd name="T47" fmla="*/ 381 h 1874"/>
                              <a:gd name="T48" fmla="*/ 328 w 1158"/>
                              <a:gd name="T49" fmla="*/ 417 h 1874"/>
                              <a:gd name="T50" fmla="*/ 305 w 1158"/>
                              <a:gd name="T51" fmla="*/ 452 h 1874"/>
                              <a:gd name="T52" fmla="*/ 321 w 1158"/>
                              <a:gd name="T53" fmla="*/ 470 h 1874"/>
                              <a:gd name="T54" fmla="*/ 360 w 1158"/>
                              <a:gd name="T55" fmla="*/ 446 h 1874"/>
                              <a:gd name="T56" fmla="*/ 389 w 1158"/>
                              <a:gd name="T57" fmla="*/ 565 h 1874"/>
                              <a:gd name="T58" fmla="*/ 406 w 1158"/>
                              <a:gd name="T59" fmla="*/ 571 h 1874"/>
                              <a:gd name="T60" fmla="*/ 410 w 1158"/>
                              <a:gd name="T61" fmla="*/ 608 h 1874"/>
                              <a:gd name="T62" fmla="*/ 425 w 1158"/>
                              <a:gd name="T63" fmla="*/ 623 h 1874"/>
                              <a:gd name="T64" fmla="*/ 436 w 1158"/>
                              <a:gd name="T65" fmla="*/ 610 h 1874"/>
                              <a:gd name="T66" fmla="*/ 462 w 1158"/>
                              <a:gd name="T67" fmla="*/ 621 h 1874"/>
                              <a:gd name="T68" fmla="*/ 479 w 1158"/>
                              <a:gd name="T69" fmla="*/ 609 h 1874"/>
                              <a:gd name="T70" fmla="*/ 532 w 1158"/>
                              <a:gd name="T71" fmla="*/ 618 h 1874"/>
                              <a:gd name="T72" fmla="*/ 544 w 1158"/>
                              <a:gd name="T73" fmla="*/ 622 h 1874"/>
                              <a:gd name="T74" fmla="*/ 556 w 1158"/>
                              <a:gd name="T75" fmla="*/ 598 h 1874"/>
                              <a:gd name="T76" fmla="*/ 579 w 1158"/>
                              <a:gd name="T77" fmla="*/ 637 h 1874"/>
                              <a:gd name="T78" fmla="*/ 529 w 1158"/>
                              <a:gd name="T79" fmla="*/ 938 h 1874"/>
                              <a:gd name="T80" fmla="*/ 263 w 1158"/>
                              <a:gd name="T81" fmla="*/ 889 h 1874"/>
                              <a:gd name="T82" fmla="*/ 0 w 1158"/>
                              <a:gd name="T83" fmla="*/ 832 h 18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58"/>
                              <a:gd name="T127" fmla="*/ 0 h 1874"/>
                              <a:gd name="T128" fmla="*/ 1158 w 1158"/>
                              <a:gd name="T129" fmla="*/ 1874 h 18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58" h="1874">
                                <a:moveTo>
                                  <a:pt x="0" y="1662"/>
                                </a:moveTo>
                                <a:lnTo>
                                  <a:pt x="90" y="1263"/>
                                </a:lnTo>
                                <a:lnTo>
                                  <a:pt x="137" y="1156"/>
                                </a:lnTo>
                                <a:lnTo>
                                  <a:pt x="94" y="1105"/>
                                </a:lnTo>
                                <a:lnTo>
                                  <a:pt x="106" y="1060"/>
                                </a:lnTo>
                                <a:lnTo>
                                  <a:pt x="179" y="989"/>
                                </a:lnTo>
                                <a:lnTo>
                                  <a:pt x="239" y="895"/>
                                </a:lnTo>
                                <a:lnTo>
                                  <a:pt x="292" y="814"/>
                                </a:lnTo>
                                <a:lnTo>
                                  <a:pt x="251" y="753"/>
                                </a:lnTo>
                                <a:lnTo>
                                  <a:pt x="234" y="711"/>
                                </a:lnTo>
                                <a:lnTo>
                                  <a:pt x="242" y="608"/>
                                </a:lnTo>
                                <a:lnTo>
                                  <a:pt x="382" y="0"/>
                                </a:lnTo>
                                <a:lnTo>
                                  <a:pt x="537" y="36"/>
                                </a:lnTo>
                                <a:lnTo>
                                  <a:pt x="487" y="271"/>
                                </a:lnTo>
                                <a:lnTo>
                                  <a:pt x="518" y="355"/>
                                </a:lnTo>
                                <a:lnTo>
                                  <a:pt x="523" y="408"/>
                                </a:lnTo>
                                <a:lnTo>
                                  <a:pt x="503" y="419"/>
                                </a:lnTo>
                                <a:lnTo>
                                  <a:pt x="565" y="475"/>
                                </a:lnTo>
                                <a:lnTo>
                                  <a:pt x="626" y="626"/>
                                </a:lnTo>
                                <a:lnTo>
                                  <a:pt x="646" y="619"/>
                                </a:lnTo>
                                <a:lnTo>
                                  <a:pt x="649" y="641"/>
                                </a:lnTo>
                                <a:lnTo>
                                  <a:pt x="678" y="650"/>
                                </a:lnTo>
                                <a:lnTo>
                                  <a:pt x="699" y="654"/>
                                </a:lnTo>
                                <a:lnTo>
                                  <a:pt x="645" y="762"/>
                                </a:lnTo>
                                <a:lnTo>
                                  <a:pt x="656" y="834"/>
                                </a:lnTo>
                                <a:lnTo>
                                  <a:pt x="610" y="904"/>
                                </a:lnTo>
                                <a:lnTo>
                                  <a:pt x="642" y="938"/>
                                </a:lnTo>
                                <a:lnTo>
                                  <a:pt x="721" y="891"/>
                                </a:lnTo>
                                <a:lnTo>
                                  <a:pt x="778" y="1129"/>
                                </a:lnTo>
                                <a:lnTo>
                                  <a:pt x="813" y="1141"/>
                                </a:lnTo>
                                <a:lnTo>
                                  <a:pt x="820" y="1215"/>
                                </a:lnTo>
                                <a:lnTo>
                                  <a:pt x="851" y="1245"/>
                                </a:lnTo>
                                <a:lnTo>
                                  <a:pt x="873" y="1218"/>
                                </a:lnTo>
                                <a:lnTo>
                                  <a:pt x="925" y="1241"/>
                                </a:lnTo>
                                <a:lnTo>
                                  <a:pt x="958" y="1216"/>
                                </a:lnTo>
                                <a:lnTo>
                                  <a:pt x="1063" y="1235"/>
                                </a:lnTo>
                                <a:lnTo>
                                  <a:pt x="1088" y="1243"/>
                                </a:lnTo>
                                <a:lnTo>
                                  <a:pt x="1112" y="1195"/>
                                </a:lnTo>
                                <a:lnTo>
                                  <a:pt x="1158" y="1272"/>
                                </a:lnTo>
                                <a:lnTo>
                                  <a:pt x="1058" y="1874"/>
                                </a:lnTo>
                                <a:lnTo>
                                  <a:pt x="525" y="1777"/>
                                </a:lnTo>
                                <a:lnTo>
                                  <a:pt x="0" y="1662"/>
                                </a:lnTo>
                                <a:close/>
                              </a:path>
                            </a:pathLst>
                          </a:custGeom>
                          <a:solidFill>
                            <a:srgbClr val="DDDDDD"/>
                          </a:solidFill>
                          <a:ln w="9525">
                            <a:solidFill>
                              <a:srgbClr val="000000"/>
                            </a:solidFill>
                            <a:prstDash val="solid"/>
                            <a:round/>
                            <a:headEnd/>
                            <a:tailEnd/>
                          </a:ln>
                        </p:spPr>
                        <p:txBody>
                          <a:bodyPr/>
                          <a:lstStyle/>
                          <a:p>
                            <a:endParaRPr lang="en-US"/>
                          </a:p>
                        </p:txBody>
                      </p:sp>
                      <p:sp>
                        <p:nvSpPr>
                          <p:cNvPr id="25856" name="Freeform 27"/>
                          <p:cNvSpPr>
                            <a:spLocks/>
                          </p:cNvSpPr>
                          <p:nvPr/>
                        </p:nvSpPr>
                        <p:spPr bwMode="auto">
                          <a:xfrm>
                            <a:off x="4963" y="1752"/>
                            <a:ext cx="323" cy="166"/>
                          </a:xfrm>
                          <a:custGeom>
                            <a:avLst/>
                            <a:gdLst>
                              <a:gd name="T0" fmla="*/ 0 w 647"/>
                              <a:gd name="T1" fmla="*/ 67 h 331"/>
                              <a:gd name="T2" fmla="*/ 0 w 647"/>
                              <a:gd name="T3" fmla="*/ 156 h 331"/>
                              <a:gd name="T4" fmla="*/ 151 w 647"/>
                              <a:gd name="T5" fmla="*/ 123 h 331"/>
                              <a:gd name="T6" fmla="*/ 177 w 647"/>
                              <a:gd name="T7" fmla="*/ 114 h 331"/>
                              <a:gd name="T8" fmla="*/ 187 w 647"/>
                              <a:gd name="T9" fmla="*/ 117 h 331"/>
                              <a:gd name="T10" fmla="*/ 198 w 647"/>
                              <a:gd name="T11" fmla="*/ 141 h 331"/>
                              <a:gd name="T12" fmla="*/ 216 w 647"/>
                              <a:gd name="T13" fmla="*/ 143 h 331"/>
                              <a:gd name="T14" fmla="*/ 226 w 647"/>
                              <a:gd name="T15" fmla="*/ 165 h 331"/>
                              <a:gd name="T16" fmla="*/ 236 w 647"/>
                              <a:gd name="T17" fmla="*/ 166 h 331"/>
                              <a:gd name="T18" fmla="*/ 241 w 647"/>
                              <a:gd name="T19" fmla="*/ 151 h 331"/>
                              <a:gd name="T20" fmla="*/ 249 w 647"/>
                              <a:gd name="T21" fmla="*/ 145 h 331"/>
                              <a:gd name="T22" fmla="*/ 254 w 647"/>
                              <a:gd name="T23" fmla="*/ 131 h 331"/>
                              <a:gd name="T24" fmla="*/ 258 w 647"/>
                              <a:gd name="T25" fmla="*/ 130 h 331"/>
                              <a:gd name="T26" fmla="*/ 265 w 647"/>
                              <a:gd name="T27" fmla="*/ 153 h 331"/>
                              <a:gd name="T28" fmla="*/ 280 w 647"/>
                              <a:gd name="T29" fmla="*/ 147 h 331"/>
                              <a:gd name="T30" fmla="*/ 283 w 647"/>
                              <a:gd name="T31" fmla="*/ 136 h 331"/>
                              <a:gd name="T32" fmla="*/ 303 w 647"/>
                              <a:gd name="T33" fmla="*/ 128 h 331"/>
                              <a:gd name="T34" fmla="*/ 315 w 647"/>
                              <a:gd name="T35" fmla="*/ 123 h 331"/>
                              <a:gd name="T36" fmla="*/ 323 w 647"/>
                              <a:gd name="T37" fmla="*/ 132 h 331"/>
                              <a:gd name="T38" fmla="*/ 321 w 647"/>
                              <a:gd name="T39" fmla="*/ 109 h 331"/>
                              <a:gd name="T40" fmla="*/ 305 w 647"/>
                              <a:gd name="T41" fmla="*/ 81 h 331"/>
                              <a:gd name="T42" fmla="*/ 295 w 647"/>
                              <a:gd name="T43" fmla="*/ 77 h 331"/>
                              <a:gd name="T44" fmla="*/ 285 w 647"/>
                              <a:gd name="T45" fmla="*/ 78 h 331"/>
                              <a:gd name="T46" fmla="*/ 287 w 647"/>
                              <a:gd name="T47" fmla="*/ 85 h 331"/>
                              <a:gd name="T48" fmla="*/ 294 w 647"/>
                              <a:gd name="T49" fmla="*/ 85 h 331"/>
                              <a:gd name="T50" fmla="*/ 301 w 647"/>
                              <a:gd name="T51" fmla="*/ 85 h 331"/>
                              <a:gd name="T52" fmla="*/ 309 w 647"/>
                              <a:gd name="T53" fmla="*/ 95 h 331"/>
                              <a:gd name="T54" fmla="*/ 312 w 647"/>
                              <a:gd name="T55" fmla="*/ 104 h 331"/>
                              <a:gd name="T56" fmla="*/ 307 w 647"/>
                              <a:gd name="T57" fmla="*/ 114 h 331"/>
                              <a:gd name="T58" fmla="*/ 282 w 647"/>
                              <a:gd name="T59" fmla="*/ 124 h 331"/>
                              <a:gd name="T60" fmla="*/ 268 w 647"/>
                              <a:gd name="T61" fmla="*/ 119 h 331"/>
                              <a:gd name="T62" fmla="*/ 261 w 647"/>
                              <a:gd name="T63" fmla="*/ 104 h 331"/>
                              <a:gd name="T64" fmla="*/ 249 w 647"/>
                              <a:gd name="T65" fmla="*/ 102 h 331"/>
                              <a:gd name="T66" fmla="*/ 251 w 647"/>
                              <a:gd name="T67" fmla="*/ 94 h 331"/>
                              <a:gd name="T68" fmla="*/ 238 w 647"/>
                              <a:gd name="T69" fmla="*/ 76 h 331"/>
                              <a:gd name="T70" fmla="*/ 221 w 647"/>
                              <a:gd name="T71" fmla="*/ 69 h 331"/>
                              <a:gd name="T72" fmla="*/ 219 w 647"/>
                              <a:gd name="T73" fmla="*/ 77 h 331"/>
                              <a:gd name="T74" fmla="*/ 209 w 647"/>
                              <a:gd name="T75" fmla="*/ 75 h 331"/>
                              <a:gd name="T76" fmla="*/ 206 w 647"/>
                              <a:gd name="T77" fmla="*/ 64 h 331"/>
                              <a:gd name="T78" fmla="*/ 208 w 647"/>
                              <a:gd name="T79" fmla="*/ 54 h 331"/>
                              <a:gd name="T80" fmla="*/ 218 w 647"/>
                              <a:gd name="T81" fmla="*/ 46 h 331"/>
                              <a:gd name="T82" fmla="*/ 215 w 647"/>
                              <a:gd name="T83" fmla="*/ 39 h 331"/>
                              <a:gd name="T84" fmla="*/ 228 w 647"/>
                              <a:gd name="T85" fmla="*/ 29 h 331"/>
                              <a:gd name="T86" fmla="*/ 215 w 647"/>
                              <a:gd name="T87" fmla="*/ 17 h 331"/>
                              <a:gd name="T88" fmla="*/ 208 w 647"/>
                              <a:gd name="T89" fmla="*/ 0 h 331"/>
                              <a:gd name="T90" fmla="*/ 178 w 647"/>
                              <a:gd name="T91" fmla="*/ 25 h 331"/>
                              <a:gd name="T92" fmla="*/ 70 w 647"/>
                              <a:gd name="T93" fmla="*/ 53 h 331"/>
                              <a:gd name="T94" fmla="*/ 0 w 647"/>
                              <a:gd name="T95" fmla="*/ 67 h 33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7"/>
                              <a:gd name="T145" fmla="*/ 0 h 331"/>
                              <a:gd name="T146" fmla="*/ 647 w 647"/>
                              <a:gd name="T147" fmla="*/ 331 h 33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7" h="331">
                                <a:moveTo>
                                  <a:pt x="0" y="134"/>
                                </a:moveTo>
                                <a:lnTo>
                                  <a:pt x="1" y="311"/>
                                </a:lnTo>
                                <a:lnTo>
                                  <a:pt x="303" y="245"/>
                                </a:lnTo>
                                <a:lnTo>
                                  <a:pt x="355" y="228"/>
                                </a:lnTo>
                                <a:lnTo>
                                  <a:pt x="375" y="233"/>
                                </a:lnTo>
                                <a:lnTo>
                                  <a:pt x="397" y="282"/>
                                </a:lnTo>
                                <a:lnTo>
                                  <a:pt x="433" y="285"/>
                                </a:lnTo>
                                <a:lnTo>
                                  <a:pt x="452" y="329"/>
                                </a:lnTo>
                                <a:lnTo>
                                  <a:pt x="473" y="331"/>
                                </a:lnTo>
                                <a:lnTo>
                                  <a:pt x="482" y="301"/>
                                </a:lnTo>
                                <a:lnTo>
                                  <a:pt x="498" y="290"/>
                                </a:lnTo>
                                <a:lnTo>
                                  <a:pt x="508" y="261"/>
                                </a:lnTo>
                                <a:lnTo>
                                  <a:pt x="517" y="259"/>
                                </a:lnTo>
                                <a:lnTo>
                                  <a:pt x="530" y="305"/>
                                </a:lnTo>
                                <a:lnTo>
                                  <a:pt x="561" y="293"/>
                                </a:lnTo>
                                <a:lnTo>
                                  <a:pt x="566" y="272"/>
                                </a:lnTo>
                                <a:lnTo>
                                  <a:pt x="606" y="256"/>
                                </a:lnTo>
                                <a:lnTo>
                                  <a:pt x="630" y="246"/>
                                </a:lnTo>
                                <a:lnTo>
                                  <a:pt x="647" y="263"/>
                                </a:lnTo>
                                <a:lnTo>
                                  <a:pt x="643" y="218"/>
                                </a:lnTo>
                                <a:lnTo>
                                  <a:pt x="611" y="162"/>
                                </a:lnTo>
                                <a:lnTo>
                                  <a:pt x="591" y="154"/>
                                </a:lnTo>
                                <a:lnTo>
                                  <a:pt x="571" y="156"/>
                                </a:lnTo>
                                <a:lnTo>
                                  <a:pt x="574" y="169"/>
                                </a:lnTo>
                                <a:lnTo>
                                  <a:pt x="588" y="169"/>
                                </a:lnTo>
                                <a:lnTo>
                                  <a:pt x="602" y="170"/>
                                </a:lnTo>
                                <a:lnTo>
                                  <a:pt x="619" y="189"/>
                                </a:lnTo>
                                <a:lnTo>
                                  <a:pt x="624" y="207"/>
                                </a:lnTo>
                                <a:lnTo>
                                  <a:pt x="614" y="227"/>
                                </a:lnTo>
                                <a:lnTo>
                                  <a:pt x="564" y="247"/>
                                </a:lnTo>
                                <a:lnTo>
                                  <a:pt x="536" y="238"/>
                                </a:lnTo>
                                <a:lnTo>
                                  <a:pt x="522" y="207"/>
                                </a:lnTo>
                                <a:lnTo>
                                  <a:pt x="498" y="204"/>
                                </a:lnTo>
                                <a:lnTo>
                                  <a:pt x="502" y="187"/>
                                </a:lnTo>
                                <a:lnTo>
                                  <a:pt x="476" y="152"/>
                                </a:lnTo>
                                <a:lnTo>
                                  <a:pt x="443" y="137"/>
                                </a:lnTo>
                                <a:lnTo>
                                  <a:pt x="439" y="154"/>
                                </a:lnTo>
                                <a:lnTo>
                                  <a:pt x="419" y="149"/>
                                </a:lnTo>
                                <a:lnTo>
                                  <a:pt x="412" y="128"/>
                                </a:lnTo>
                                <a:lnTo>
                                  <a:pt x="416" y="107"/>
                                </a:lnTo>
                                <a:lnTo>
                                  <a:pt x="437" y="91"/>
                                </a:lnTo>
                                <a:lnTo>
                                  <a:pt x="431" y="78"/>
                                </a:lnTo>
                                <a:lnTo>
                                  <a:pt x="457" y="57"/>
                                </a:lnTo>
                                <a:lnTo>
                                  <a:pt x="430" y="34"/>
                                </a:lnTo>
                                <a:lnTo>
                                  <a:pt x="416" y="0"/>
                                </a:lnTo>
                                <a:lnTo>
                                  <a:pt x="356" y="50"/>
                                </a:lnTo>
                                <a:lnTo>
                                  <a:pt x="141" y="106"/>
                                </a:lnTo>
                                <a:lnTo>
                                  <a:pt x="0" y="134"/>
                                </a:lnTo>
                                <a:close/>
                              </a:path>
                            </a:pathLst>
                          </a:custGeom>
                          <a:solidFill>
                            <a:srgbClr val="DDDDDD"/>
                          </a:solidFill>
                          <a:ln w="9525">
                            <a:solidFill>
                              <a:srgbClr val="000000"/>
                            </a:solidFill>
                            <a:prstDash val="solid"/>
                            <a:round/>
                            <a:headEnd/>
                            <a:tailEnd/>
                          </a:ln>
                        </p:spPr>
                        <p:txBody>
                          <a:bodyPr/>
                          <a:lstStyle/>
                          <a:p>
                            <a:endParaRPr lang="en-US"/>
                          </a:p>
                        </p:txBody>
                      </p:sp>
                      <p:sp>
                        <p:nvSpPr>
                          <p:cNvPr id="25857" name="Freeform 28"/>
                          <p:cNvSpPr>
                            <a:spLocks/>
                          </p:cNvSpPr>
                          <p:nvPr/>
                        </p:nvSpPr>
                        <p:spPr bwMode="auto">
                          <a:xfrm>
                            <a:off x="4846" y="2013"/>
                            <a:ext cx="128" cy="298"/>
                          </a:xfrm>
                          <a:custGeom>
                            <a:avLst/>
                            <a:gdLst>
                              <a:gd name="T0" fmla="*/ 0 w 256"/>
                              <a:gd name="T1" fmla="*/ 220 h 595"/>
                              <a:gd name="T2" fmla="*/ 7 w 256"/>
                              <a:gd name="T3" fmla="*/ 203 h 595"/>
                              <a:gd name="T4" fmla="*/ 29 w 256"/>
                              <a:gd name="T5" fmla="*/ 188 h 595"/>
                              <a:gd name="T6" fmla="*/ 40 w 256"/>
                              <a:gd name="T7" fmla="*/ 164 h 595"/>
                              <a:gd name="T8" fmla="*/ 59 w 256"/>
                              <a:gd name="T9" fmla="*/ 146 h 595"/>
                              <a:gd name="T10" fmla="*/ 4 w 256"/>
                              <a:gd name="T11" fmla="*/ 101 h 595"/>
                              <a:gd name="T12" fmla="*/ 2 w 256"/>
                              <a:gd name="T13" fmla="*/ 58 h 595"/>
                              <a:gd name="T14" fmla="*/ 28 w 256"/>
                              <a:gd name="T15" fmla="*/ 0 h 595"/>
                              <a:gd name="T16" fmla="*/ 110 w 256"/>
                              <a:gd name="T17" fmla="*/ 29 h 595"/>
                              <a:gd name="T18" fmla="*/ 112 w 256"/>
                              <a:gd name="T19" fmla="*/ 41 h 595"/>
                              <a:gd name="T20" fmla="*/ 103 w 256"/>
                              <a:gd name="T21" fmla="*/ 73 h 595"/>
                              <a:gd name="T22" fmla="*/ 92 w 256"/>
                              <a:gd name="T23" fmla="*/ 81 h 595"/>
                              <a:gd name="T24" fmla="*/ 92 w 256"/>
                              <a:gd name="T25" fmla="*/ 98 h 595"/>
                              <a:gd name="T26" fmla="*/ 99 w 256"/>
                              <a:gd name="T27" fmla="*/ 103 h 595"/>
                              <a:gd name="T28" fmla="*/ 109 w 256"/>
                              <a:gd name="T29" fmla="*/ 101 h 595"/>
                              <a:gd name="T30" fmla="*/ 118 w 256"/>
                              <a:gd name="T31" fmla="*/ 103 h 595"/>
                              <a:gd name="T32" fmla="*/ 116 w 256"/>
                              <a:gd name="T33" fmla="*/ 95 h 595"/>
                              <a:gd name="T34" fmla="*/ 121 w 256"/>
                              <a:gd name="T35" fmla="*/ 98 h 595"/>
                              <a:gd name="T36" fmla="*/ 127 w 256"/>
                              <a:gd name="T37" fmla="*/ 117 h 595"/>
                              <a:gd name="T38" fmla="*/ 128 w 256"/>
                              <a:gd name="T39" fmla="*/ 179 h 595"/>
                              <a:gd name="T40" fmla="*/ 126 w 256"/>
                              <a:gd name="T41" fmla="*/ 163 h 595"/>
                              <a:gd name="T42" fmla="*/ 121 w 256"/>
                              <a:gd name="T43" fmla="*/ 149 h 595"/>
                              <a:gd name="T44" fmla="*/ 120 w 256"/>
                              <a:gd name="T45" fmla="*/ 157 h 595"/>
                              <a:gd name="T46" fmla="*/ 122 w 256"/>
                              <a:gd name="T47" fmla="*/ 171 h 595"/>
                              <a:gd name="T48" fmla="*/ 120 w 256"/>
                              <a:gd name="T49" fmla="*/ 179 h 595"/>
                              <a:gd name="T50" fmla="*/ 121 w 256"/>
                              <a:gd name="T51" fmla="*/ 195 h 595"/>
                              <a:gd name="T52" fmla="*/ 114 w 256"/>
                              <a:gd name="T53" fmla="*/ 214 h 595"/>
                              <a:gd name="T54" fmla="*/ 107 w 256"/>
                              <a:gd name="T55" fmla="*/ 214 h 595"/>
                              <a:gd name="T56" fmla="*/ 109 w 256"/>
                              <a:gd name="T57" fmla="*/ 229 h 595"/>
                              <a:gd name="T58" fmla="*/ 97 w 256"/>
                              <a:gd name="T59" fmla="*/ 250 h 595"/>
                              <a:gd name="T60" fmla="*/ 79 w 256"/>
                              <a:gd name="T61" fmla="*/ 297 h 595"/>
                              <a:gd name="T62" fmla="*/ 71 w 256"/>
                              <a:gd name="T63" fmla="*/ 298 h 595"/>
                              <a:gd name="T64" fmla="*/ 73 w 256"/>
                              <a:gd name="T65" fmla="*/ 278 h 595"/>
                              <a:gd name="T66" fmla="*/ 68 w 256"/>
                              <a:gd name="T67" fmla="*/ 270 h 595"/>
                              <a:gd name="T68" fmla="*/ 46 w 256"/>
                              <a:gd name="T69" fmla="*/ 271 h 595"/>
                              <a:gd name="T70" fmla="*/ 17 w 256"/>
                              <a:gd name="T71" fmla="*/ 251 h 595"/>
                              <a:gd name="T72" fmla="*/ 6 w 256"/>
                              <a:gd name="T73" fmla="*/ 243 h 595"/>
                              <a:gd name="T74" fmla="*/ 0 w 256"/>
                              <a:gd name="T75" fmla="*/ 220 h 5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6"/>
                              <a:gd name="T115" fmla="*/ 0 h 595"/>
                              <a:gd name="T116" fmla="*/ 256 w 256"/>
                              <a:gd name="T117" fmla="*/ 595 h 59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6" h="595">
                                <a:moveTo>
                                  <a:pt x="0" y="440"/>
                                </a:moveTo>
                                <a:lnTo>
                                  <a:pt x="14" y="405"/>
                                </a:lnTo>
                                <a:lnTo>
                                  <a:pt x="58" y="375"/>
                                </a:lnTo>
                                <a:lnTo>
                                  <a:pt x="81" y="327"/>
                                </a:lnTo>
                                <a:lnTo>
                                  <a:pt x="118" y="291"/>
                                </a:lnTo>
                                <a:lnTo>
                                  <a:pt x="8" y="202"/>
                                </a:lnTo>
                                <a:lnTo>
                                  <a:pt x="5" y="116"/>
                                </a:lnTo>
                                <a:lnTo>
                                  <a:pt x="57" y="0"/>
                                </a:lnTo>
                                <a:lnTo>
                                  <a:pt x="221" y="58"/>
                                </a:lnTo>
                                <a:lnTo>
                                  <a:pt x="225" y="81"/>
                                </a:lnTo>
                                <a:lnTo>
                                  <a:pt x="206" y="145"/>
                                </a:lnTo>
                                <a:lnTo>
                                  <a:pt x="185" y="162"/>
                                </a:lnTo>
                                <a:lnTo>
                                  <a:pt x="184" y="195"/>
                                </a:lnTo>
                                <a:lnTo>
                                  <a:pt x="199" y="206"/>
                                </a:lnTo>
                                <a:lnTo>
                                  <a:pt x="219" y="202"/>
                                </a:lnTo>
                                <a:lnTo>
                                  <a:pt x="236" y="205"/>
                                </a:lnTo>
                                <a:lnTo>
                                  <a:pt x="233" y="189"/>
                                </a:lnTo>
                                <a:lnTo>
                                  <a:pt x="242" y="195"/>
                                </a:lnTo>
                                <a:lnTo>
                                  <a:pt x="254" y="234"/>
                                </a:lnTo>
                                <a:lnTo>
                                  <a:pt x="256" y="357"/>
                                </a:lnTo>
                                <a:lnTo>
                                  <a:pt x="253" y="325"/>
                                </a:lnTo>
                                <a:lnTo>
                                  <a:pt x="242" y="298"/>
                                </a:lnTo>
                                <a:lnTo>
                                  <a:pt x="240" y="314"/>
                                </a:lnTo>
                                <a:lnTo>
                                  <a:pt x="245" y="341"/>
                                </a:lnTo>
                                <a:lnTo>
                                  <a:pt x="240" y="357"/>
                                </a:lnTo>
                                <a:lnTo>
                                  <a:pt x="242" y="390"/>
                                </a:lnTo>
                                <a:lnTo>
                                  <a:pt x="229" y="427"/>
                                </a:lnTo>
                                <a:lnTo>
                                  <a:pt x="214" y="428"/>
                                </a:lnTo>
                                <a:lnTo>
                                  <a:pt x="219" y="457"/>
                                </a:lnTo>
                                <a:lnTo>
                                  <a:pt x="194" y="499"/>
                                </a:lnTo>
                                <a:lnTo>
                                  <a:pt x="158" y="593"/>
                                </a:lnTo>
                                <a:lnTo>
                                  <a:pt x="142" y="595"/>
                                </a:lnTo>
                                <a:lnTo>
                                  <a:pt x="147" y="556"/>
                                </a:lnTo>
                                <a:lnTo>
                                  <a:pt x="137" y="539"/>
                                </a:lnTo>
                                <a:lnTo>
                                  <a:pt x="93" y="542"/>
                                </a:lnTo>
                                <a:lnTo>
                                  <a:pt x="34" y="502"/>
                                </a:lnTo>
                                <a:lnTo>
                                  <a:pt x="12" y="485"/>
                                </a:lnTo>
                                <a:lnTo>
                                  <a:pt x="0" y="440"/>
                                </a:lnTo>
                                <a:close/>
                              </a:path>
                            </a:pathLst>
                          </a:custGeom>
                          <a:solidFill>
                            <a:srgbClr val="DDDDDD"/>
                          </a:solidFill>
                          <a:ln w="9525">
                            <a:solidFill>
                              <a:srgbClr val="000000"/>
                            </a:solidFill>
                            <a:prstDash val="solid"/>
                            <a:round/>
                            <a:headEnd/>
                            <a:tailEnd/>
                          </a:ln>
                        </p:spPr>
                        <p:txBody>
                          <a:bodyPr/>
                          <a:lstStyle/>
                          <a:p>
                            <a:endParaRPr lang="en-US"/>
                          </a:p>
                        </p:txBody>
                      </p:sp>
                      <p:sp>
                        <p:nvSpPr>
                          <p:cNvPr id="25858" name="Freeform 29"/>
                          <p:cNvSpPr>
                            <a:spLocks/>
                          </p:cNvSpPr>
                          <p:nvPr/>
                        </p:nvSpPr>
                        <p:spPr bwMode="auto">
                          <a:xfrm>
                            <a:off x="3962" y="2040"/>
                            <a:ext cx="406" cy="459"/>
                          </a:xfrm>
                          <a:custGeom>
                            <a:avLst/>
                            <a:gdLst>
                              <a:gd name="T0" fmla="*/ 0 w 813"/>
                              <a:gd name="T1" fmla="*/ 84 h 918"/>
                              <a:gd name="T2" fmla="*/ 33 w 813"/>
                              <a:gd name="T3" fmla="*/ 403 h 918"/>
                              <a:gd name="T4" fmla="*/ 63 w 813"/>
                              <a:gd name="T5" fmla="*/ 400 h 918"/>
                              <a:gd name="T6" fmla="*/ 82 w 813"/>
                              <a:gd name="T7" fmla="*/ 407 h 918"/>
                              <a:gd name="T8" fmla="*/ 94 w 813"/>
                              <a:gd name="T9" fmla="*/ 429 h 918"/>
                              <a:gd name="T10" fmla="*/ 125 w 813"/>
                              <a:gd name="T11" fmla="*/ 434 h 918"/>
                              <a:gd name="T12" fmla="*/ 144 w 813"/>
                              <a:gd name="T13" fmla="*/ 444 h 918"/>
                              <a:gd name="T14" fmla="*/ 188 w 813"/>
                              <a:gd name="T15" fmla="*/ 443 h 918"/>
                              <a:gd name="T16" fmla="*/ 208 w 813"/>
                              <a:gd name="T17" fmla="*/ 429 h 918"/>
                              <a:gd name="T18" fmla="*/ 256 w 813"/>
                              <a:gd name="T19" fmla="*/ 459 h 918"/>
                              <a:gd name="T20" fmla="*/ 286 w 813"/>
                              <a:gd name="T21" fmla="*/ 433 h 918"/>
                              <a:gd name="T22" fmla="*/ 292 w 813"/>
                              <a:gd name="T23" fmla="*/ 382 h 918"/>
                              <a:gd name="T24" fmla="*/ 311 w 813"/>
                              <a:gd name="T25" fmla="*/ 394 h 918"/>
                              <a:gd name="T26" fmla="*/ 321 w 813"/>
                              <a:gd name="T27" fmla="*/ 350 h 918"/>
                              <a:gd name="T28" fmla="*/ 372 w 813"/>
                              <a:gd name="T29" fmla="*/ 314 h 918"/>
                              <a:gd name="T30" fmla="*/ 389 w 813"/>
                              <a:gd name="T31" fmla="*/ 291 h 918"/>
                              <a:gd name="T32" fmla="*/ 400 w 813"/>
                              <a:gd name="T33" fmla="*/ 191 h 918"/>
                              <a:gd name="T34" fmla="*/ 393 w 813"/>
                              <a:gd name="T35" fmla="*/ 169 h 918"/>
                              <a:gd name="T36" fmla="*/ 406 w 813"/>
                              <a:gd name="T37" fmla="*/ 160 h 918"/>
                              <a:gd name="T38" fmla="*/ 378 w 813"/>
                              <a:gd name="T39" fmla="*/ 0 h 918"/>
                              <a:gd name="T40" fmla="*/ 338 w 813"/>
                              <a:gd name="T41" fmla="*/ 20 h 918"/>
                              <a:gd name="T42" fmla="*/ 311 w 813"/>
                              <a:gd name="T43" fmla="*/ 36 h 918"/>
                              <a:gd name="T44" fmla="*/ 300 w 813"/>
                              <a:gd name="T45" fmla="*/ 53 h 918"/>
                              <a:gd name="T46" fmla="*/ 276 w 813"/>
                              <a:gd name="T47" fmla="*/ 75 h 918"/>
                              <a:gd name="T48" fmla="*/ 251 w 813"/>
                              <a:gd name="T49" fmla="*/ 77 h 918"/>
                              <a:gd name="T50" fmla="*/ 225 w 813"/>
                              <a:gd name="T51" fmla="*/ 89 h 918"/>
                              <a:gd name="T52" fmla="*/ 213 w 813"/>
                              <a:gd name="T53" fmla="*/ 97 h 918"/>
                              <a:gd name="T54" fmla="*/ 195 w 813"/>
                              <a:gd name="T55" fmla="*/ 87 h 918"/>
                              <a:gd name="T56" fmla="*/ 172 w 813"/>
                              <a:gd name="T57" fmla="*/ 98 h 918"/>
                              <a:gd name="T58" fmla="*/ 168 w 813"/>
                              <a:gd name="T59" fmla="*/ 93 h 918"/>
                              <a:gd name="T60" fmla="*/ 190 w 813"/>
                              <a:gd name="T61" fmla="*/ 80 h 918"/>
                              <a:gd name="T62" fmla="*/ 189 w 813"/>
                              <a:gd name="T63" fmla="*/ 79 h 918"/>
                              <a:gd name="T64" fmla="*/ 178 w 813"/>
                              <a:gd name="T65" fmla="*/ 77 h 918"/>
                              <a:gd name="T66" fmla="*/ 170 w 813"/>
                              <a:gd name="T67" fmla="*/ 84 h 918"/>
                              <a:gd name="T68" fmla="*/ 133 w 813"/>
                              <a:gd name="T69" fmla="*/ 68 h 918"/>
                              <a:gd name="T70" fmla="*/ 118 w 813"/>
                              <a:gd name="T71" fmla="*/ 75 h 918"/>
                              <a:gd name="T72" fmla="*/ 121 w 813"/>
                              <a:gd name="T73" fmla="*/ 63 h 918"/>
                              <a:gd name="T74" fmla="*/ 0 w 813"/>
                              <a:gd name="T75" fmla="*/ 84 h 9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3"/>
                              <a:gd name="T115" fmla="*/ 0 h 918"/>
                              <a:gd name="T116" fmla="*/ 813 w 813"/>
                              <a:gd name="T117" fmla="*/ 918 h 9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3" h="918">
                                <a:moveTo>
                                  <a:pt x="0" y="168"/>
                                </a:moveTo>
                                <a:lnTo>
                                  <a:pt x="67" y="805"/>
                                </a:lnTo>
                                <a:lnTo>
                                  <a:pt x="127" y="799"/>
                                </a:lnTo>
                                <a:lnTo>
                                  <a:pt x="164" y="814"/>
                                </a:lnTo>
                                <a:lnTo>
                                  <a:pt x="189" y="858"/>
                                </a:lnTo>
                                <a:lnTo>
                                  <a:pt x="250" y="867"/>
                                </a:lnTo>
                                <a:lnTo>
                                  <a:pt x="288" y="888"/>
                                </a:lnTo>
                                <a:lnTo>
                                  <a:pt x="377" y="885"/>
                                </a:lnTo>
                                <a:lnTo>
                                  <a:pt x="417" y="858"/>
                                </a:lnTo>
                                <a:lnTo>
                                  <a:pt x="512" y="918"/>
                                </a:lnTo>
                                <a:lnTo>
                                  <a:pt x="572" y="866"/>
                                </a:lnTo>
                                <a:lnTo>
                                  <a:pt x="585" y="764"/>
                                </a:lnTo>
                                <a:lnTo>
                                  <a:pt x="622" y="787"/>
                                </a:lnTo>
                                <a:lnTo>
                                  <a:pt x="642" y="700"/>
                                </a:lnTo>
                                <a:lnTo>
                                  <a:pt x="744" y="627"/>
                                </a:lnTo>
                                <a:lnTo>
                                  <a:pt x="778" y="582"/>
                                </a:lnTo>
                                <a:lnTo>
                                  <a:pt x="801" y="381"/>
                                </a:lnTo>
                                <a:lnTo>
                                  <a:pt x="786" y="338"/>
                                </a:lnTo>
                                <a:lnTo>
                                  <a:pt x="813" y="320"/>
                                </a:lnTo>
                                <a:lnTo>
                                  <a:pt x="756" y="0"/>
                                </a:lnTo>
                                <a:lnTo>
                                  <a:pt x="677" y="40"/>
                                </a:lnTo>
                                <a:lnTo>
                                  <a:pt x="622" y="71"/>
                                </a:lnTo>
                                <a:lnTo>
                                  <a:pt x="601" y="105"/>
                                </a:lnTo>
                                <a:lnTo>
                                  <a:pt x="553" y="150"/>
                                </a:lnTo>
                                <a:lnTo>
                                  <a:pt x="502" y="154"/>
                                </a:lnTo>
                                <a:lnTo>
                                  <a:pt x="451" y="178"/>
                                </a:lnTo>
                                <a:lnTo>
                                  <a:pt x="426" y="193"/>
                                </a:lnTo>
                                <a:lnTo>
                                  <a:pt x="391" y="173"/>
                                </a:lnTo>
                                <a:lnTo>
                                  <a:pt x="344" y="195"/>
                                </a:lnTo>
                                <a:lnTo>
                                  <a:pt x="337" y="186"/>
                                </a:lnTo>
                                <a:lnTo>
                                  <a:pt x="380" y="159"/>
                                </a:lnTo>
                                <a:lnTo>
                                  <a:pt x="379" y="157"/>
                                </a:lnTo>
                                <a:lnTo>
                                  <a:pt x="356" y="153"/>
                                </a:lnTo>
                                <a:lnTo>
                                  <a:pt x="340" y="168"/>
                                </a:lnTo>
                                <a:lnTo>
                                  <a:pt x="266" y="135"/>
                                </a:lnTo>
                                <a:lnTo>
                                  <a:pt x="237" y="150"/>
                                </a:lnTo>
                                <a:lnTo>
                                  <a:pt x="243" y="127"/>
                                </a:lnTo>
                                <a:lnTo>
                                  <a:pt x="0" y="168"/>
                                </a:lnTo>
                                <a:close/>
                              </a:path>
                            </a:pathLst>
                          </a:custGeom>
                          <a:solidFill>
                            <a:srgbClr val="DDDDDD"/>
                          </a:solidFill>
                          <a:ln w="9525">
                            <a:solidFill>
                              <a:srgbClr val="000000"/>
                            </a:solidFill>
                            <a:prstDash val="solid"/>
                            <a:round/>
                            <a:headEnd/>
                            <a:tailEnd/>
                          </a:ln>
                        </p:spPr>
                        <p:txBody>
                          <a:bodyPr/>
                          <a:lstStyle/>
                          <a:p>
                            <a:endParaRPr lang="en-US"/>
                          </a:p>
                        </p:txBody>
                      </p:sp>
                      <p:sp>
                        <p:nvSpPr>
                          <p:cNvPr id="25859" name="Freeform 30"/>
                          <p:cNvSpPr>
                            <a:spLocks/>
                          </p:cNvSpPr>
                          <p:nvPr/>
                        </p:nvSpPr>
                        <p:spPr bwMode="auto">
                          <a:xfrm>
                            <a:off x="5114" y="1867"/>
                            <a:ext cx="75" cy="93"/>
                          </a:xfrm>
                          <a:custGeom>
                            <a:avLst/>
                            <a:gdLst>
                              <a:gd name="T0" fmla="*/ 0 w 149"/>
                              <a:gd name="T1" fmla="*/ 8 h 187"/>
                              <a:gd name="T2" fmla="*/ 16 w 149"/>
                              <a:gd name="T3" fmla="*/ 89 h 187"/>
                              <a:gd name="T4" fmla="*/ 19 w 149"/>
                              <a:gd name="T5" fmla="*/ 93 h 187"/>
                              <a:gd name="T6" fmla="*/ 47 w 149"/>
                              <a:gd name="T7" fmla="*/ 78 h 187"/>
                              <a:gd name="T8" fmla="*/ 44 w 149"/>
                              <a:gd name="T9" fmla="*/ 53 h 187"/>
                              <a:gd name="T10" fmla="*/ 49 w 149"/>
                              <a:gd name="T11" fmla="*/ 42 h 187"/>
                              <a:gd name="T12" fmla="*/ 56 w 149"/>
                              <a:gd name="T13" fmla="*/ 50 h 187"/>
                              <a:gd name="T14" fmla="*/ 59 w 149"/>
                              <a:gd name="T15" fmla="*/ 67 h 187"/>
                              <a:gd name="T16" fmla="*/ 65 w 149"/>
                              <a:gd name="T17" fmla="*/ 66 h 187"/>
                              <a:gd name="T18" fmla="*/ 75 w 149"/>
                              <a:gd name="T19" fmla="*/ 50 h 187"/>
                              <a:gd name="T20" fmla="*/ 65 w 149"/>
                              <a:gd name="T21" fmla="*/ 28 h 187"/>
                              <a:gd name="T22" fmla="*/ 47 w 149"/>
                              <a:gd name="T23" fmla="*/ 27 h 187"/>
                              <a:gd name="T24" fmla="*/ 36 w 149"/>
                              <a:gd name="T25" fmla="*/ 2 h 187"/>
                              <a:gd name="T26" fmla="*/ 26 w 149"/>
                              <a:gd name="T27" fmla="*/ 0 h 187"/>
                              <a:gd name="T28" fmla="*/ 0 w 149"/>
                              <a:gd name="T29" fmla="*/ 8 h 1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9"/>
                              <a:gd name="T46" fmla="*/ 0 h 187"/>
                              <a:gd name="T47" fmla="*/ 149 w 149"/>
                              <a:gd name="T48" fmla="*/ 187 h 1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9" h="187">
                                <a:moveTo>
                                  <a:pt x="0" y="17"/>
                                </a:moveTo>
                                <a:lnTo>
                                  <a:pt x="32" y="179"/>
                                </a:lnTo>
                                <a:lnTo>
                                  <a:pt x="38" y="187"/>
                                </a:lnTo>
                                <a:lnTo>
                                  <a:pt x="93" y="156"/>
                                </a:lnTo>
                                <a:lnTo>
                                  <a:pt x="87" y="106"/>
                                </a:lnTo>
                                <a:lnTo>
                                  <a:pt x="97" y="84"/>
                                </a:lnTo>
                                <a:lnTo>
                                  <a:pt x="111" y="101"/>
                                </a:lnTo>
                                <a:lnTo>
                                  <a:pt x="118" y="134"/>
                                </a:lnTo>
                                <a:lnTo>
                                  <a:pt x="130" y="132"/>
                                </a:lnTo>
                                <a:lnTo>
                                  <a:pt x="149" y="101"/>
                                </a:lnTo>
                                <a:lnTo>
                                  <a:pt x="130" y="57"/>
                                </a:lnTo>
                                <a:lnTo>
                                  <a:pt x="94" y="54"/>
                                </a:lnTo>
                                <a:lnTo>
                                  <a:pt x="72" y="5"/>
                                </a:lnTo>
                                <a:lnTo>
                                  <a:pt x="52" y="0"/>
                                </a:lnTo>
                                <a:lnTo>
                                  <a:pt x="0" y="17"/>
                                </a:lnTo>
                                <a:close/>
                              </a:path>
                            </a:pathLst>
                          </a:custGeom>
                          <a:solidFill>
                            <a:srgbClr val="DDDDDD"/>
                          </a:solidFill>
                          <a:ln w="9525">
                            <a:solidFill>
                              <a:srgbClr val="000000"/>
                            </a:solidFill>
                            <a:prstDash val="solid"/>
                            <a:round/>
                            <a:headEnd/>
                            <a:tailEnd/>
                          </a:ln>
                        </p:spPr>
                        <p:txBody>
                          <a:bodyPr/>
                          <a:lstStyle/>
                          <a:p>
                            <a:endParaRPr lang="en-US"/>
                          </a:p>
                        </p:txBody>
                      </p:sp>
                      <p:grpSp>
                        <p:nvGrpSpPr>
                          <p:cNvPr id="25860" name="Group 31"/>
                          <p:cNvGrpSpPr>
                            <a:grpSpLocks/>
                          </p:cNvGrpSpPr>
                          <p:nvPr/>
                        </p:nvGrpSpPr>
                        <p:grpSpPr bwMode="auto">
                          <a:xfrm>
                            <a:off x="363" y="974"/>
                            <a:ext cx="5065" cy="3135"/>
                            <a:chOff x="363" y="974"/>
                            <a:chExt cx="5065" cy="3135"/>
                          </a:xfrm>
                        </p:grpSpPr>
                        <p:sp>
                          <p:nvSpPr>
                            <p:cNvPr id="25861" name="Freeform 32"/>
                            <p:cNvSpPr>
                              <a:spLocks/>
                            </p:cNvSpPr>
                            <p:nvPr/>
                          </p:nvSpPr>
                          <p:spPr bwMode="auto">
                            <a:xfrm>
                              <a:off x="3719" y="2957"/>
                              <a:ext cx="369" cy="600"/>
                            </a:xfrm>
                            <a:custGeom>
                              <a:avLst/>
                              <a:gdLst>
                                <a:gd name="T0" fmla="*/ 0 w 738"/>
                                <a:gd name="T1" fmla="*/ 21 h 1201"/>
                                <a:gd name="T2" fmla="*/ 9 w 738"/>
                                <a:gd name="T3" fmla="*/ 32 h 1201"/>
                                <a:gd name="T4" fmla="*/ 0 w 738"/>
                                <a:gd name="T5" fmla="*/ 403 h 1201"/>
                                <a:gd name="T6" fmla="*/ 23 w 738"/>
                                <a:gd name="T7" fmla="*/ 583 h 1201"/>
                                <a:gd name="T8" fmla="*/ 48 w 738"/>
                                <a:gd name="T9" fmla="*/ 588 h 1201"/>
                                <a:gd name="T10" fmla="*/ 59 w 738"/>
                                <a:gd name="T11" fmla="*/ 533 h 1201"/>
                                <a:gd name="T12" fmla="*/ 70 w 738"/>
                                <a:gd name="T13" fmla="*/ 548 h 1201"/>
                                <a:gd name="T14" fmla="*/ 72 w 738"/>
                                <a:gd name="T15" fmla="*/ 575 h 1201"/>
                                <a:gd name="T16" fmla="*/ 85 w 738"/>
                                <a:gd name="T17" fmla="*/ 588 h 1201"/>
                                <a:gd name="T18" fmla="*/ 63 w 738"/>
                                <a:gd name="T19" fmla="*/ 600 h 1201"/>
                                <a:gd name="T20" fmla="*/ 116 w 738"/>
                                <a:gd name="T21" fmla="*/ 587 h 1201"/>
                                <a:gd name="T22" fmla="*/ 126 w 738"/>
                                <a:gd name="T23" fmla="*/ 570 h 1201"/>
                                <a:gd name="T24" fmla="*/ 118 w 738"/>
                                <a:gd name="T25" fmla="*/ 560 h 1201"/>
                                <a:gd name="T26" fmla="*/ 122 w 738"/>
                                <a:gd name="T27" fmla="*/ 545 h 1201"/>
                                <a:gd name="T28" fmla="*/ 97 w 738"/>
                                <a:gd name="T29" fmla="*/ 522 h 1201"/>
                                <a:gd name="T30" fmla="*/ 99 w 738"/>
                                <a:gd name="T31" fmla="*/ 503 h 1201"/>
                                <a:gd name="T32" fmla="*/ 369 w 738"/>
                                <a:gd name="T33" fmla="*/ 478 h 1201"/>
                                <a:gd name="T34" fmla="*/ 346 w 738"/>
                                <a:gd name="T35" fmla="*/ 383 h 1201"/>
                                <a:gd name="T36" fmla="*/ 350 w 738"/>
                                <a:gd name="T37" fmla="*/ 350 h 1201"/>
                                <a:gd name="T38" fmla="*/ 361 w 738"/>
                                <a:gd name="T39" fmla="*/ 327 h 1201"/>
                                <a:gd name="T40" fmla="*/ 352 w 738"/>
                                <a:gd name="T41" fmla="*/ 296 h 1201"/>
                                <a:gd name="T42" fmla="*/ 325 w 738"/>
                                <a:gd name="T43" fmla="*/ 253 h 1201"/>
                                <a:gd name="T44" fmla="*/ 256 w 738"/>
                                <a:gd name="T45" fmla="*/ 0 h 1201"/>
                                <a:gd name="T46" fmla="*/ 0 w 738"/>
                                <a:gd name="T47" fmla="*/ 21 h 12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8"/>
                                <a:gd name="T73" fmla="*/ 0 h 1201"/>
                                <a:gd name="T74" fmla="*/ 738 w 738"/>
                                <a:gd name="T75" fmla="*/ 1201 h 12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8" h="1201">
                                  <a:moveTo>
                                    <a:pt x="0" y="42"/>
                                  </a:moveTo>
                                  <a:lnTo>
                                    <a:pt x="18" y="65"/>
                                  </a:lnTo>
                                  <a:lnTo>
                                    <a:pt x="0" y="807"/>
                                  </a:lnTo>
                                  <a:lnTo>
                                    <a:pt x="46" y="1166"/>
                                  </a:lnTo>
                                  <a:lnTo>
                                    <a:pt x="97" y="1177"/>
                                  </a:lnTo>
                                  <a:lnTo>
                                    <a:pt x="119" y="1066"/>
                                  </a:lnTo>
                                  <a:lnTo>
                                    <a:pt x="140" y="1096"/>
                                  </a:lnTo>
                                  <a:lnTo>
                                    <a:pt x="143" y="1151"/>
                                  </a:lnTo>
                                  <a:lnTo>
                                    <a:pt x="169" y="1176"/>
                                  </a:lnTo>
                                  <a:lnTo>
                                    <a:pt x="127" y="1201"/>
                                  </a:lnTo>
                                  <a:lnTo>
                                    <a:pt x="232" y="1174"/>
                                  </a:lnTo>
                                  <a:lnTo>
                                    <a:pt x="253" y="1140"/>
                                  </a:lnTo>
                                  <a:lnTo>
                                    <a:pt x="236" y="1120"/>
                                  </a:lnTo>
                                  <a:lnTo>
                                    <a:pt x="245" y="1091"/>
                                  </a:lnTo>
                                  <a:lnTo>
                                    <a:pt x="195" y="1045"/>
                                  </a:lnTo>
                                  <a:lnTo>
                                    <a:pt x="198" y="1007"/>
                                  </a:lnTo>
                                  <a:lnTo>
                                    <a:pt x="738" y="957"/>
                                  </a:lnTo>
                                  <a:lnTo>
                                    <a:pt x="691" y="766"/>
                                  </a:lnTo>
                                  <a:lnTo>
                                    <a:pt x="699" y="700"/>
                                  </a:lnTo>
                                  <a:lnTo>
                                    <a:pt x="721" y="654"/>
                                  </a:lnTo>
                                  <a:lnTo>
                                    <a:pt x="704" y="593"/>
                                  </a:lnTo>
                                  <a:lnTo>
                                    <a:pt x="649" y="506"/>
                                  </a:lnTo>
                                  <a:lnTo>
                                    <a:pt x="512" y="0"/>
                                  </a:lnTo>
                                  <a:lnTo>
                                    <a:pt x="0" y="42"/>
                                  </a:lnTo>
                                  <a:close/>
                                </a:path>
                              </a:pathLst>
                            </a:custGeom>
                            <a:solidFill>
                              <a:srgbClr val="DDDDDD"/>
                            </a:solidFill>
                            <a:ln w="9525">
                              <a:solidFill>
                                <a:srgbClr val="000000"/>
                              </a:solidFill>
                              <a:prstDash val="solid"/>
                              <a:round/>
                              <a:headEnd/>
                              <a:tailEnd/>
                            </a:ln>
                          </p:spPr>
                          <p:txBody>
                            <a:bodyPr/>
                            <a:lstStyle/>
                            <a:p>
                              <a:endParaRPr lang="en-US"/>
                            </a:p>
                          </p:txBody>
                        </p:sp>
                        <p:sp>
                          <p:nvSpPr>
                            <p:cNvPr id="25862" name="Freeform 33"/>
                            <p:cNvSpPr>
                              <a:spLocks/>
                            </p:cNvSpPr>
                            <p:nvPr/>
                          </p:nvSpPr>
                          <p:spPr bwMode="auto">
                            <a:xfrm>
                              <a:off x="1022" y="2585"/>
                              <a:ext cx="662" cy="767"/>
                            </a:xfrm>
                            <a:custGeom>
                              <a:avLst/>
                              <a:gdLst>
                                <a:gd name="T0" fmla="*/ 0 w 1326"/>
                                <a:gd name="T1" fmla="*/ 524 h 1535"/>
                                <a:gd name="T2" fmla="*/ 42 w 1326"/>
                                <a:gd name="T3" fmla="*/ 488 h 1535"/>
                                <a:gd name="T4" fmla="*/ 25 w 1326"/>
                                <a:gd name="T5" fmla="*/ 458 h 1535"/>
                                <a:gd name="T6" fmla="*/ 35 w 1326"/>
                                <a:gd name="T7" fmla="*/ 417 h 1535"/>
                                <a:gd name="T8" fmla="*/ 77 w 1326"/>
                                <a:gd name="T9" fmla="*/ 343 h 1535"/>
                                <a:gd name="T10" fmla="*/ 111 w 1326"/>
                                <a:gd name="T11" fmla="*/ 324 h 1535"/>
                                <a:gd name="T12" fmla="*/ 92 w 1326"/>
                                <a:gd name="T13" fmla="*/ 298 h 1535"/>
                                <a:gd name="T14" fmla="*/ 80 w 1326"/>
                                <a:gd name="T15" fmla="*/ 226 h 1535"/>
                                <a:gd name="T16" fmla="*/ 94 w 1326"/>
                                <a:gd name="T17" fmla="*/ 98 h 1535"/>
                                <a:gd name="T18" fmla="*/ 115 w 1326"/>
                                <a:gd name="T19" fmla="*/ 91 h 1535"/>
                                <a:gd name="T20" fmla="*/ 152 w 1326"/>
                                <a:gd name="T21" fmla="*/ 114 h 1535"/>
                                <a:gd name="T22" fmla="*/ 184 w 1326"/>
                                <a:gd name="T23" fmla="*/ 0 h 1535"/>
                                <a:gd name="T24" fmla="*/ 662 w 1326"/>
                                <a:gd name="T25" fmla="*/ 81 h 1535"/>
                                <a:gd name="T26" fmla="*/ 562 w 1326"/>
                                <a:gd name="T27" fmla="*/ 767 h 1535"/>
                                <a:gd name="T28" fmla="*/ 416 w 1326"/>
                                <a:gd name="T29" fmla="*/ 745 h 1535"/>
                                <a:gd name="T30" fmla="*/ 324 w 1326"/>
                                <a:gd name="T31" fmla="*/ 719 h 1535"/>
                                <a:gd name="T32" fmla="*/ 137 w 1326"/>
                                <a:gd name="T33" fmla="*/ 609 h 1535"/>
                                <a:gd name="T34" fmla="*/ 0 w 1326"/>
                                <a:gd name="T35" fmla="*/ 524 h 15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6"/>
                                <a:gd name="T55" fmla="*/ 0 h 1535"/>
                                <a:gd name="T56" fmla="*/ 1326 w 1326"/>
                                <a:gd name="T57" fmla="*/ 1535 h 15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6" h="1535">
                                  <a:moveTo>
                                    <a:pt x="0" y="1049"/>
                                  </a:moveTo>
                                  <a:lnTo>
                                    <a:pt x="85" y="977"/>
                                  </a:lnTo>
                                  <a:lnTo>
                                    <a:pt x="51" y="917"/>
                                  </a:lnTo>
                                  <a:lnTo>
                                    <a:pt x="70" y="834"/>
                                  </a:lnTo>
                                  <a:lnTo>
                                    <a:pt x="154" y="687"/>
                                  </a:lnTo>
                                  <a:lnTo>
                                    <a:pt x="223" y="648"/>
                                  </a:lnTo>
                                  <a:lnTo>
                                    <a:pt x="184" y="596"/>
                                  </a:lnTo>
                                  <a:lnTo>
                                    <a:pt x="160" y="453"/>
                                  </a:lnTo>
                                  <a:lnTo>
                                    <a:pt x="188" y="197"/>
                                  </a:lnTo>
                                  <a:lnTo>
                                    <a:pt x="231" y="183"/>
                                  </a:lnTo>
                                  <a:lnTo>
                                    <a:pt x="305" y="229"/>
                                  </a:lnTo>
                                  <a:lnTo>
                                    <a:pt x="369" y="0"/>
                                  </a:lnTo>
                                  <a:lnTo>
                                    <a:pt x="1326" y="162"/>
                                  </a:lnTo>
                                  <a:lnTo>
                                    <a:pt x="1125" y="1535"/>
                                  </a:lnTo>
                                  <a:lnTo>
                                    <a:pt x="833" y="1490"/>
                                  </a:lnTo>
                                  <a:lnTo>
                                    <a:pt x="649" y="1439"/>
                                  </a:lnTo>
                                  <a:lnTo>
                                    <a:pt x="275" y="1218"/>
                                  </a:lnTo>
                                  <a:lnTo>
                                    <a:pt x="0" y="1049"/>
                                  </a:lnTo>
                                  <a:close/>
                                </a:path>
                              </a:pathLst>
                            </a:custGeom>
                            <a:solidFill>
                              <a:srgbClr val="DDDDDD"/>
                            </a:solidFill>
                            <a:ln w="9525">
                              <a:solidFill>
                                <a:srgbClr val="000000"/>
                              </a:solidFill>
                              <a:prstDash val="solid"/>
                              <a:round/>
                              <a:headEnd/>
                              <a:tailEnd/>
                            </a:ln>
                          </p:spPr>
                          <p:txBody>
                            <a:bodyPr/>
                            <a:lstStyle/>
                            <a:p>
                              <a:endParaRPr lang="en-US"/>
                            </a:p>
                          </p:txBody>
                        </p:sp>
                        <p:sp>
                          <p:nvSpPr>
                            <p:cNvPr id="25863" name="Freeform 34"/>
                            <p:cNvSpPr>
                              <a:spLocks/>
                            </p:cNvSpPr>
                            <p:nvPr/>
                          </p:nvSpPr>
                          <p:spPr bwMode="auto">
                            <a:xfrm>
                              <a:off x="3077" y="2804"/>
                              <a:ext cx="490" cy="442"/>
                            </a:xfrm>
                            <a:custGeom>
                              <a:avLst/>
                              <a:gdLst>
                                <a:gd name="T0" fmla="*/ 0 w 979"/>
                                <a:gd name="T1" fmla="*/ 14 h 882"/>
                                <a:gd name="T2" fmla="*/ 21 w 979"/>
                                <a:gd name="T3" fmla="*/ 151 h 882"/>
                                <a:gd name="T4" fmla="*/ 17 w 979"/>
                                <a:gd name="T5" fmla="*/ 365 h 882"/>
                                <a:gd name="T6" fmla="*/ 26 w 979"/>
                                <a:gd name="T7" fmla="*/ 377 h 882"/>
                                <a:gd name="T8" fmla="*/ 61 w 979"/>
                                <a:gd name="T9" fmla="*/ 376 h 882"/>
                                <a:gd name="T10" fmla="*/ 63 w 979"/>
                                <a:gd name="T11" fmla="*/ 442 h 882"/>
                                <a:gd name="T12" fmla="*/ 355 w 979"/>
                                <a:gd name="T13" fmla="*/ 437 h 882"/>
                                <a:gd name="T14" fmla="*/ 347 w 979"/>
                                <a:gd name="T15" fmla="*/ 370 h 882"/>
                                <a:gd name="T16" fmla="*/ 373 w 979"/>
                                <a:gd name="T17" fmla="*/ 298 h 882"/>
                                <a:gd name="T18" fmla="*/ 410 w 979"/>
                                <a:gd name="T19" fmla="*/ 246 h 882"/>
                                <a:gd name="T20" fmla="*/ 407 w 979"/>
                                <a:gd name="T21" fmla="*/ 232 h 882"/>
                                <a:gd name="T22" fmla="*/ 435 w 979"/>
                                <a:gd name="T23" fmla="*/ 186 h 882"/>
                                <a:gd name="T24" fmla="*/ 448 w 979"/>
                                <a:gd name="T25" fmla="*/ 137 h 882"/>
                                <a:gd name="T26" fmla="*/ 444 w 979"/>
                                <a:gd name="T27" fmla="*/ 132 h 882"/>
                                <a:gd name="T28" fmla="*/ 468 w 979"/>
                                <a:gd name="T29" fmla="*/ 114 h 882"/>
                                <a:gd name="T30" fmla="*/ 490 w 979"/>
                                <a:gd name="T31" fmla="*/ 69 h 882"/>
                                <a:gd name="T32" fmla="*/ 482 w 979"/>
                                <a:gd name="T33" fmla="*/ 59 h 882"/>
                                <a:gd name="T34" fmla="*/ 418 w 979"/>
                                <a:gd name="T35" fmla="*/ 64 h 882"/>
                                <a:gd name="T36" fmla="*/ 436 w 979"/>
                                <a:gd name="T37" fmla="*/ 39 h 882"/>
                                <a:gd name="T38" fmla="*/ 430 w 979"/>
                                <a:gd name="T39" fmla="*/ 0 h 882"/>
                                <a:gd name="T40" fmla="*/ 0 w 979"/>
                                <a:gd name="T41" fmla="*/ 14 h 8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9"/>
                                <a:gd name="T64" fmla="*/ 0 h 882"/>
                                <a:gd name="T65" fmla="*/ 979 w 979"/>
                                <a:gd name="T66" fmla="*/ 882 h 8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9" h="882">
                                  <a:moveTo>
                                    <a:pt x="0" y="28"/>
                                  </a:moveTo>
                                  <a:lnTo>
                                    <a:pt x="42" y="302"/>
                                  </a:lnTo>
                                  <a:lnTo>
                                    <a:pt x="33" y="729"/>
                                  </a:lnTo>
                                  <a:lnTo>
                                    <a:pt x="52" y="752"/>
                                  </a:lnTo>
                                  <a:lnTo>
                                    <a:pt x="122" y="750"/>
                                  </a:lnTo>
                                  <a:lnTo>
                                    <a:pt x="126" y="882"/>
                                  </a:lnTo>
                                  <a:lnTo>
                                    <a:pt x="709" y="873"/>
                                  </a:lnTo>
                                  <a:lnTo>
                                    <a:pt x="694" y="739"/>
                                  </a:lnTo>
                                  <a:lnTo>
                                    <a:pt x="746" y="594"/>
                                  </a:lnTo>
                                  <a:lnTo>
                                    <a:pt x="819" y="491"/>
                                  </a:lnTo>
                                  <a:lnTo>
                                    <a:pt x="814" y="462"/>
                                  </a:lnTo>
                                  <a:lnTo>
                                    <a:pt x="870" y="372"/>
                                  </a:lnTo>
                                  <a:lnTo>
                                    <a:pt x="896" y="273"/>
                                  </a:lnTo>
                                  <a:lnTo>
                                    <a:pt x="887" y="264"/>
                                  </a:lnTo>
                                  <a:lnTo>
                                    <a:pt x="936" y="227"/>
                                  </a:lnTo>
                                  <a:lnTo>
                                    <a:pt x="979" y="137"/>
                                  </a:lnTo>
                                  <a:lnTo>
                                    <a:pt x="964" y="118"/>
                                  </a:lnTo>
                                  <a:lnTo>
                                    <a:pt x="835" y="127"/>
                                  </a:lnTo>
                                  <a:lnTo>
                                    <a:pt x="871" y="78"/>
                                  </a:lnTo>
                                  <a:lnTo>
                                    <a:pt x="859" y="0"/>
                                  </a:lnTo>
                                  <a:lnTo>
                                    <a:pt x="0" y="28"/>
                                  </a:lnTo>
                                  <a:close/>
                                </a:path>
                              </a:pathLst>
                            </a:custGeom>
                            <a:solidFill>
                              <a:srgbClr val="DDDDDD"/>
                            </a:solidFill>
                            <a:ln w="9525">
                              <a:solidFill>
                                <a:srgbClr val="000000"/>
                              </a:solidFill>
                              <a:prstDash val="solid"/>
                              <a:round/>
                              <a:headEnd/>
                              <a:tailEnd/>
                            </a:ln>
                          </p:spPr>
                          <p:txBody>
                            <a:bodyPr/>
                            <a:lstStyle/>
                            <a:p>
                              <a:endParaRPr lang="en-US"/>
                            </a:p>
                          </p:txBody>
                        </p:sp>
                        <p:sp>
                          <p:nvSpPr>
                            <p:cNvPr id="25864" name="Freeform 35"/>
                            <p:cNvSpPr>
                              <a:spLocks/>
                            </p:cNvSpPr>
                            <p:nvPr/>
                          </p:nvSpPr>
                          <p:spPr bwMode="auto">
                            <a:xfrm>
                              <a:off x="363" y="1753"/>
                              <a:ext cx="770" cy="1320"/>
                            </a:xfrm>
                            <a:custGeom>
                              <a:avLst/>
                              <a:gdLst>
                                <a:gd name="T0" fmla="*/ 18 w 1539"/>
                                <a:gd name="T1" fmla="*/ 240 h 2639"/>
                                <a:gd name="T2" fmla="*/ 28 w 1539"/>
                                <a:gd name="T3" fmla="*/ 268 h 2639"/>
                                <a:gd name="T4" fmla="*/ 5 w 1539"/>
                                <a:gd name="T5" fmla="*/ 371 h 2639"/>
                                <a:gd name="T6" fmla="*/ 19 w 1539"/>
                                <a:gd name="T7" fmla="*/ 402 h 2639"/>
                                <a:gd name="T8" fmla="*/ 79 w 1539"/>
                                <a:gd name="T9" fmla="*/ 537 h 2639"/>
                                <a:gd name="T10" fmla="*/ 86 w 1539"/>
                                <a:gd name="T11" fmla="*/ 534 h 2639"/>
                                <a:gd name="T12" fmla="*/ 89 w 1539"/>
                                <a:gd name="T13" fmla="*/ 504 h 2639"/>
                                <a:gd name="T14" fmla="*/ 99 w 1539"/>
                                <a:gd name="T15" fmla="*/ 500 h 2639"/>
                                <a:gd name="T16" fmla="*/ 109 w 1539"/>
                                <a:gd name="T17" fmla="*/ 508 h 2639"/>
                                <a:gd name="T18" fmla="*/ 91 w 1539"/>
                                <a:gd name="T19" fmla="*/ 526 h 2639"/>
                                <a:gd name="T20" fmla="*/ 99 w 1539"/>
                                <a:gd name="T21" fmla="*/ 536 h 2639"/>
                                <a:gd name="T22" fmla="*/ 114 w 1539"/>
                                <a:gd name="T23" fmla="*/ 594 h 2639"/>
                                <a:gd name="T24" fmla="*/ 104 w 1539"/>
                                <a:gd name="T25" fmla="*/ 591 h 2639"/>
                                <a:gd name="T26" fmla="*/ 84 w 1539"/>
                                <a:gd name="T27" fmla="*/ 568 h 2639"/>
                                <a:gd name="T28" fmla="*/ 89 w 1539"/>
                                <a:gd name="T29" fmla="*/ 544 h 2639"/>
                                <a:gd name="T30" fmla="*/ 78 w 1539"/>
                                <a:gd name="T31" fmla="*/ 546 h 2639"/>
                                <a:gd name="T32" fmla="*/ 68 w 1539"/>
                                <a:gd name="T33" fmla="*/ 571 h 2639"/>
                                <a:gd name="T34" fmla="*/ 70 w 1539"/>
                                <a:gd name="T35" fmla="*/ 625 h 2639"/>
                                <a:gd name="T36" fmla="*/ 84 w 1539"/>
                                <a:gd name="T37" fmla="*/ 648 h 2639"/>
                                <a:gd name="T38" fmla="*/ 111 w 1539"/>
                                <a:gd name="T39" fmla="*/ 669 h 2639"/>
                                <a:gd name="T40" fmla="*/ 102 w 1539"/>
                                <a:gd name="T41" fmla="*/ 696 h 2639"/>
                                <a:gd name="T42" fmla="*/ 86 w 1539"/>
                                <a:gd name="T43" fmla="*/ 700 h 2639"/>
                                <a:gd name="T44" fmla="*/ 84 w 1539"/>
                                <a:gd name="T45" fmla="*/ 734 h 2639"/>
                                <a:gd name="T46" fmla="*/ 121 w 1539"/>
                                <a:gd name="T47" fmla="*/ 813 h 2639"/>
                                <a:gd name="T48" fmla="*/ 152 w 1539"/>
                                <a:gd name="T49" fmla="*/ 862 h 2639"/>
                                <a:gd name="T50" fmla="*/ 147 w 1539"/>
                                <a:gd name="T51" fmla="*/ 890 h 2639"/>
                                <a:gd name="T52" fmla="*/ 164 w 1539"/>
                                <a:gd name="T53" fmla="*/ 909 h 2639"/>
                                <a:gd name="T54" fmla="*/ 157 w 1539"/>
                                <a:gd name="T55" fmla="*/ 928 h 2639"/>
                                <a:gd name="T56" fmla="*/ 146 w 1539"/>
                                <a:gd name="T57" fmla="*/ 973 h 2639"/>
                                <a:gd name="T58" fmla="*/ 160 w 1539"/>
                                <a:gd name="T59" fmla="*/ 991 h 2639"/>
                                <a:gd name="T60" fmla="*/ 254 w 1539"/>
                                <a:gd name="T61" fmla="*/ 1025 h 2639"/>
                                <a:gd name="T62" fmla="*/ 291 w 1539"/>
                                <a:gd name="T63" fmla="*/ 1075 h 2639"/>
                                <a:gd name="T64" fmla="*/ 336 w 1539"/>
                                <a:gd name="T65" fmla="*/ 1092 h 2639"/>
                                <a:gd name="T66" fmla="*/ 337 w 1539"/>
                                <a:gd name="T67" fmla="*/ 1125 h 2639"/>
                                <a:gd name="T68" fmla="*/ 367 w 1539"/>
                                <a:gd name="T69" fmla="*/ 1133 h 2639"/>
                                <a:gd name="T70" fmla="*/ 407 w 1539"/>
                                <a:gd name="T71" fmla="*/ 1185 h 2639"/>
                                <a:gd name="T72" fmla="*/ 428 w 1539"/>
                                <a:gd name="T73" fmla="*/ 1231 h 2639"/>
                                <a:gd name="T74" fmla="*/ 429 w 1539"/>
                                <a:gd name="T75" fmla="*/ 1302 h 2639"/>
                                <a:gd name="T76" fmla="*/ 701 w 1539"/>
                                <a:gd name="T77" fmla="*/ 1320 h 2639"/>
                                <a:gd name="T78" fmla="*/ 684 w 1539"/>
                                <a:gd name="T79" fmla="*/ 1290 h 2639"/>
                                <a:gd name="T80" fmla="*/ 693 w 1539"/>
                                <a:gd name="T81" fmla="*/ 1248 h 2639"/>
                                <a:gd name="T82" fmla="*/ 735 w 1539"/>
                                <a:gd name="T83" fmla="*/ 1175 h 2639"/>
                                <a:gd name="T84" fmla="*/ 770 w 1539"/>
                                <a:gd name="T85" fmla="*/ 1155 h 2639"/>
                                <a:gd name="T86" fmla="*/ 750 w 1539"/>
                                <a:gd name="T87" fmla="*/ 1129 h 2639"/>
                                <a:gd name="T88" fmla="*/ 738 w 1539"/>
                                <a:gd name="T89" fmla="*/ 1058 h 2639"/>
                                <a:gd name="T90" fmla="*/ 374 w 1539"/>
                                <a:gd name="T91" fmla="*/ 509 h 2639"/>
                                <a:gd name="T92" fmla="*/ 345 w 1539"/>
                                <a:gd name="T93" fmla="*/ 454 h 2639"/>
                                <a:gd name="T94" fmla="*/ 438 w 1539"/>
                                <a:gd name="T95" fmla="*/ 103 h 2639"/>
                                <a:gd name="T96" fmla="*/ 74 w 1539"/>
                                <a:gd name="T97" fmla="*/ 0 h 2639"/>
                                <a:gd name="T98" fmla="*/ 63 w 1539"/>
                                <a:gd name="T99" fmla="*/ 22 h 2639"/>
                                <a:gd name="T100" fmla="*/ 67 w 1539"/>
                                <a:gd name="T101" fmla="*/ 67 h 2639"/>
                                <a:gd name="T102" fmla="*/ 0 w 1539"/>
                                <a:gd name="T103" fmla="*/ 177 h 2639"/>
                                <a:gd name="T104" fmla="*/ 18 w 1539"/>
                                <a:gd name="T105" fmla="*/ 240 h 26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39"/>
                                <a:gd name="T160" fmla="*/ 0 h 2639"/>
                                <a:gd name="T161" fmla="*/ 1539 w 1539"/>
                                <a:gd name="T162" fmla="*/ 2639 h 263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39" h="2639">
                                  <a:moveTo>
                                    <a:pt x="35" y="480"/>
                                  </a:moveTo>
                                  <a:lnTo>
                                    <a:pt x="55" y="536"/>
                                  </a:lnTo>
                                  <a:lnTo>
                                    <a:pt x="10" y="742"/>
                                  </a:lnTo>
                                  <a:lnTo>
                                    <a:pt x="37" y="803"/>
                                  </a:lnTo>
                                  <a:lnTo>
                                    <a:pt x="157" y="1074"/>
                                  </a:lnTo>
                                  <a:lnTo>
                                    <a:pt x="171" y="1067"/>
                                  </a:lnTo>
                                  <a:lnTo>
                                    <a:pt x="178" y="1007"/>
                                  </a:lnTo>
                                  <a:lnTo>
                                    <a:pt x="198" y="1000"/>
                                  </a:lnTo>
                                  <a:lnTo>
                                    <a:pt x="218" y="1015"/>
                                  </a:lnTo>
                                  <a:lnTo>
                                    <a:pt x="182" y="1051"/>
                                  </a:lnTo>
                                  <a:lnTo>
                                    <a:pt x="197" y="1071"/>
                                  </a:lnTo>
                                  <a:lnTo>
                                    <a:pt x="228" y="1187"/>
                                  </a:lnTo>
                                  <a:lnTo>
                                    <a:pt x="207" y="1181"/>
                                  </a:lnTo>
                                  <a:lnTo>
                                    <a:pt x="168" y="1135"/>
                                  </a:lnTo>
                                  <a:lnTo>
                                    <a:pt x="178" y="1088"/>
                                  </a:lnTo>
                                  <a:lnTo>
                                    <a:pt x="155" y="1091"/>
                                  </a:lnTo>
                                  <a:lnTo>
                                    <a:pt x="135" y="1142"/>
                                  </a:lnTo>
                                  <a:lnTo>
                                    <a:pt x="140" y="1249"/>
                                  </a:lnTo>
                                  <a:lnTo>
                                    <a:pt x="168" y="1296"/>
                                  </a:lnTo>
                                  <a:lnTo>
                                    <a:pt x="222" y="1337"/>
                                  </a:lnTo>
                                  <a:lnTo>
                                    <a:pt x="203" y="1391"/>
                                  </a:lnTo>
                                  <a:lnTo>
                                    <a:pt x="171" y="1399"/>
                                  </a:lnTo>
                                  <a:lnTo>
                                    <a:pt x="168" y="1467"/>
                                  </a:lnTo>
                                  <a:lnTo>
                                    <a:pt x="242" y="1625"/>
                                  </a:lnTo>
                                  <a:lnTo>
                                    <a:pt x="303" y="1723"/>
                                  </a:lnTo>
                                  <a:lnTo>
                                    <a:pt x="293" y="1780"/>
                                  </a:lnTo>
                                  <a:lnTo>
                                    <a:pt x="328" y="1817"/>
                                  </a:lnTo>
                                  <a:lnTo>
                                    <a:pt x="313" y="1855"/>
                                  </a:lnTo>
                                  <a:lnTo>
                                    <a:pt x="291" y="1945"/>
                                  </a:lnTo>
                                  <a:lnTo>
                                    <a:pt x="320" y="1981"/>
                                  </a:lnTo>
                                  <a:lnTo>
                                    <a:pt x="507" y="2049"/>
                                  </a:lnTo>
                                  <a:lnTo>
                                    <a:pt x="582" y="2150"/>
                                  </a:lnTo>
                                  <a:lnTo>
                                    <a:pt x="671" y="2183"/>
                                  </a:lnTo>
                                  <a:lnTo>
                                    <a:pt x="673" y="2249"/>
                                  </a:lnTo>
                                  <a:lnTo>
                                    <a:pt x="733" y="2265"/>
                                  </a:lnTo>
                                  <a:lnTo>
                                    <a:pt x="813" y="2369"/>
                                  </a:lnTo>
                                  <a:lnTo>
                                    <a:pt x="856" y="2462"/>
                                  </a:lnTo>
                                  <a:lnTo>
                                    <a:pt x="858" y="2604"/>
                                  </a:lnTo>
                                  <a:lnTo>
                                    <a:pt x="1401" y="2639"/>
                                  </a:lnTo>
                                  <a:lnTo>
                                    <a:pt x="1367" y="2579"/>
                                  </a:lnTo>
                                  <a:lnTo>
                                    <a:pt x="1386" y="2496"/>
                                  </a:lnTo>
                                  <a:lnTo>
                                    <a:pt x="1470" y="2349"/>
                                  </a:lnTo>
                                  <a:lnTo>
                                    <a:pt x="1539" y="2310"/>
                                  </a:lnTo>
                                  <a:lnTo>
                                    <a:pt x="1500" y="2258"/>
                                  </a:lnTo>
                                  <a:lnTo>
                                    <a:pt x="1476" y="2115"/>
                                  </a:lnTo>
                                  <a:lnTo>
                                    <a:pt x="748" y="1018"/>
                                  </a:lnTo>
                                  <a:lnTo>
                                    <a:pt x="690" y="908"/>
                                  </a:lnTo>
                                  <a:lnTo>
                                    <a:pt x="875" y="205"/>
                                  </a:lnTo>
                                  <a:lnTo>
                                    <a:pt x="147" y="0"/>
                                  </a:lnTo>
                                  <a:lnTo>
                                    <a:pt x="125" y="43"/>
                                  </a:lnTo>
                                  <a:lnTo>
                                    <a:pt x="133" y="134"/>
                                  </a:lnTo>
                                  <a:lnTo>
                                    <a:pt x="0" y="353"/>
                                  </a:lnTo>
                                  <a:lnTo>
                                    <a:pt x="35" y="480"/>
                                  </a:lnTo>
                                  <a:close/>
                                </a:path>
                              </a:pathLst>
                            </a:custGeom>
                            <a:solidFill>
                              <a:srgbClr val="DDDDDD"/>
                            </a:solidFill>
                            <a:ln w="9525">
                              <a:solidFill>
                                <a:srgbClr val="000000"/>
                              </a:solidFill>
                              <a:prstDash val="solid"/>
                              <a:round/>
                              <a:headEnd/>
                              <a:tailEnd/>
                            </a:ln>
                          </p:spPr>
                          <p:txBody>
                            <a:bodyPr/>
                            <a:lstStyle/>
                            <a:p>
                              <a:endParaRPr lang="en-US"/>
                            </a:p>
                          </p:txBody>
                        </p:sp>
                        <p:sp>
                          <p:nvSpPr>
                            <p:cNvPr id="25865" name="Freeform 36"/>
                            <p:cNvSpPr>
                              <a:spLocks/>
                            </p:cNvSpPr>
                            <p:nvPr/>
                          </p:nvSpPr>
                          <p:spPr bwMode="auto">
                            <a:xfrm>
                              <a:off x="1684" y="2178"/>
                              <a:ext cx="706" cy="558"/>
                            </a:xfrm>
                            <a:custGeom>
                              <a:avLst/>
                              <a:gdLst>
                                <a:gd name="T0" fmla="*/ 0 w 1412"/>
                                <a:gd name="T1" fmla="*/ 487 h 1115"/>
                                <a:gd name="T2" fmla="*/ 69 w 1412"/>
                                <a:gd name="T3" fmla="*/ 0 h 1115"/>
                                <a:gd name="T4" fmla="*/ 524 w 1412"/>
                                <a:gd name="T5" fmla="*/ 52 h 1115"/>
                                <a:gd name="T6" fmla="*/ 706 w 1412"/>
                                <a:gd name="T7" fmla="*/ 66 h 1115"/>
                                <a:gd name="T8" fmla="*/ 699 w 1412"/>
                                <a:gd name="T9" fmla="*/ 188 h 1115"/>
                                <a:gd name="T10" fmla="*/ 674 w 1412"/>
                                <a:gd name="T11" fmla="*/ 558 h 1115"/>
                                <a:gd name="T12" fmla="*/ 581 w 1412"/>
                                <a:gd name="T13" fmla="*/ 551 h 1115"/>
                                <a:gd name="T14" fmla="*/ 291 w 1412"/>
                                <a:gd name="T15" fmla="*/ 526 h 1115"/>
                                <a:gd name="T16" fmla="*/ 0 w 1412"/>
                                <a:gd name="T17" fmla="*/ 487 h 1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2"/>
                                <a:gd name="T28" fmla="*/ 0 h 1115"/>
                                <a:gd name="T29" fmla="*/ 1412 w 1412"/>
                                <a:gd name="T30" fmla="*/ 1115 h 1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2" h="1115">
                                  <a:moveTo>
                                    <a:pt x="0" y="974"/>
                                  </a:moveTo>
                                  <a:lnTo>
                                    <a:pt x="137" y="0"/>
                                  </a:lnTo>
                                  <a:lnTo>
                                    <a:pt x="1047" y="103"/>
                                  </a:lnTo>
                                  <a:lnTo>
                                    <a:pt x="1412" y="132"/>
                                  </a:lnTo>
                                  <a:lnTo>
                                    <a:pt x="1397" y="375"/>
                                  </a:lnTo>
                                  <a:lnTo>
                                    <a:pt x="1347" y="1115"/>
                                  </a:lnTo>
                                  <a:lnTo>
                                    <a:pt x="1162" y="1102"/>
                                  </a:lnTo>
                                  <a:lnTo>
                                    <a:pt x="582" y="1052"/>
                                  </a:lnTo>
                                  <a:lnTo>
                                    <a:pt x="0" y="974"/>
                                  </a:lnTo>
                                  <a:close/>
                                </a:path>
                              </a:pathLst>
                            </a:custGeom>
                            <a:solidFill>
                              <a:srgbClr val="DDDDDD"/>
                            </a:solidFill>
                            <a:ln w="9525">
                              <a:solidFill>
                                <a:srgbClr val="000000"/>
                              </a:solidFill>
                              <a:prstDash val="solid"/>
                              <a:round/>
                              <a:headEnd/>
                              <a:tailEnd/>
                            </a:ln>
                          </p:spPr>
                          <p:txBody>
                            <a:bodyPr/>
                            <a:lstStyle/>
                            <a:p>
                              <a:endParaRPr lang="en-US"/>
                            </a:p>
                          </p:txBody>
                        </p:sp>
                        <p:sp>
                          <p:nvSpPr>
                            <p:cNvPr id="25866" name="Freeform 37"/>
                            <p:cNvSpPr>
                              <a:spLocks/>
                            </p:cNvSpPr>
                            <p:nvPr/>
                          </p:nvSpPr>
                          <p:spPr bwMode="auto">
                            <a:xfrm>
                              <a:off x="4963" y="1875"/>
                              <a:ext cx="167" cy="159"/>
                            </a:xfrm>
                            <a:custGeom>
                              <a:avLst/>
                              <a:gdLst>
                                <a:gd name="T0" fmla="*/ 0 w 334"/>
                                <a:gd name="T1" fmla="*/ 33 h 318"/>
                                <a:gd name="T2" fmla="*/ 14 w 334"/>
                                <a:gd name="T3" fmla="*/ 115 h 318"/>
                                <a:gd name="T4" fmla="*/ 14 w 334"/>
                                <a:gd name="T5" fmla="*/ 159 h 318"/>
                                <a:gd name="T6" fmla="*/ 27 w 334"/>
                                <a:gd name="T7" fmla="*/ 154 h 318"/>
                                <a:gd name="T8" fmla="*/ 35 w 334"/>
                                <a:gd name="T9" fmla="*/ 144 h 318"/>
                                <a:gd name="T10" fmla="*/ 60 w 334"/>
                                <a:gd name="T11" fmla="*/ 133 h 318"/>
                                <a:gd name="T12" fmla="*/ 70 w 334"/>
                                <a:gd name="T13" fmla="*/ 110 h 318"/>
                                <a:gd name="T14" fmla="*/ 77 w 334"/>
                                <a:gd name="T15" fmla="*/ 115 h 318"/>
                                <a:gd name="T16" fmla="*/ 94 w 334"/>
                                <a:gd name="T17" fmla="*/ 108 h 318"/>
                                <a:gd name="T18" fmla="*/ 119 w 334"/>
                                <a:gd name="T19" fmla="*/ 102 h 318"/>
                                <a:gd name="T20" fmla="*/ 122 w 334"/>
                                <a:gd name="T21" fmla="*/ 95 h 318"/>
                                <a:gd name="T22" fmla="*/ 128 w 334"/>
                                <a:gd name="T23" fmla="*/ 98 h 318"/>
                                <a:gd name="T24" fmla="*/ 136 w 334"/>
                                <a:gd name="T25" fmla="*/ 91 h 318"/>
                                <a:gd name="T26" fmla="*/ 150 w 334"/>
                                <a:gd name="T27" fmla="*/ 89 h 318"/>
                                <a:gd name="T28" fmla="*/ 167 w 334"/>
                                <a:gd name="T29" fmla="*/ 81 h 318"/>
                                <a:gd name="T30" fmla="*/ 151 w 334"/>
                                <a:gd name="T31" fmla="*/ 0 h 318"/>
                                <a:gd name="T32" fmla="*/ 0 w 334"/>
                                <a:gd name="T33" fmla="*/ 33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4"/>
                                <a:gd name="T52" fmla="*/ 0 h 318"/>
                                <a:gd name="T53" fmla="*/ 334 w 334"/>
                                <a:gd name="T54" fmla="*/ 318 h 3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4" h="318">
                                  <a:moveTo>
                                    <a:pt x="0" y="66"/>
                                  </a:moveTo>
                                  <a:lnTo>
                                    <a:pt x="28" y="231"/>
                                  </a:lnTo>
                                  <a:lnTo>
                                    <a:pt x="28" y="318"/>
                                  </a:lnTo>
                                  <a:lnTo>
                                    <a:pt x="54" y="308"/>
                                  </a:lnTo>
                                  <a:lnTo>
                                    <a:pt x="70" y="287"/>
                                  </a:lnTo>
                                  <a:lnTo>
                                    <a:pt x="120" y="266"/>
                                  </a:lnTo>
                                  <a:lnTo>
                                    <a:pt x="140" y="221"/>
                                  </a:lnTo>
                                  <a:lnTo>
                                    <a:pt x="153" y="231"/>
                                  </a:lnTo>
                                  <a:lnTo>
                                    <a:pt x="188" y="217"/>
                                  </a:lnTo>
                                  <a:lnTo>
                                    <a:pt x="239" y="205"/>
                                  </a:lnTo>
                                  <a:lnTo>
                                    <a:pt x="244" y="191"/>
                                  </a:lnTo>
                                  <a:lnTo>
                                    <a:pt x="256" y="197"/>
                                  </a:lnTo>
                                  <a:lnTo>
                                    <a:pt x="272" y="182"/>
                                  </a:lnTo>
                                  <a:lnTo>
                                    <a:pt x="300" y="179"/>
                                  </a:lnTo>
                                  <a:lnTo>
                                    <a:pt x="334" y="162"/>
                                  </a:lnTo>
                                  <a:lnTo>
                                    <a:pt x="302" y="0"/>
                                  </a:lnTo>
                                  <a:lnTo>
                                    <a:pt x="0" y="66"/>
                                  </a:lnTo>
                                  <a:close/>
                                </a:path>
                              </a:pathLst>
                            </a:custGeom>
                            <a:solidFill>
                              <a:srgbClr val="DDDDDD"/>
                            </a:solidFill>
                            <a:ln w="9525">
                              <a:solidFill>
                                <a:srgbClr val="000000"/>
                              </a:solidFill>
                              <a:prstDash val="solid"/>
                              <a:round/>
                              <a:headEnd/>
                              <a:tailEnd/>
                            </a:ln>
                          </p:spPr>
                          <p:txBody>
                            <a:bodyPr/>
                            <a:lstStyle/>
                            <a:p>
                              <a:endParaRPr lang="en-US"/>
                            </a:p>
                          </p:txBody>
                        </p:sp>
                        <p:sp>
                          <p:nvSpPr>
                            <p:cNvPr id="25867" name="Freeform 38"/>
                            <p:cNvSpPr>
                              <a:spLocks/>
                            </p:cNvSpPr>
                            <p:nvPr/>
                          </p:nvSpPr>
                          <p:spPr bwMode="auto">
                            <a:xfrm>
                              <a:off x="3816" y="3415"/>
                              <a:ext cx="880" cy="668"/>
                            </a:xfrm>
                            <a:custGeom>
                              <a:avLst/>
                              <a:gdLst>
                                <a:gd name="T0" fmla="*/ 0 w 1759"/>
                                <a:gd name="T1" fmla="*/ 64 h 1334"/>
                                <a:gd name="T2" fmla="*/ 21 w 1759"/>
                                <a:gd name="T3" fmla="*/ 101 h 1334"/>
                                <a:gd name="T4" fmla="*/ 19 w 1759"/>
                                <a:gd name="T5" fmla="*/ 128 h 1334"/>
                                <a:gd name="T6" fmla="*/ 50 w 1759"/>
                                <a:gd name="T7" fmla="*/ 109 h 1334"/>
                                <a:gd name="T8" fmla="*/ 57 w 1759"/>
                                <a:gd name="T9" fmla="*/ 103 h 1334"/>
                                <a:gd name="T10" fmla="*/ 73 w 1759"/>
                                <a:gd name="T11" fmla="*/ 101 h 1334"/>
                                <a:gd name="T12" fmla="*/ 110 w 1759"/>
                                <a:gd name="T13" fmla="*/ 104 h 1334"/>
                                <a:gd name="T14" fmla="*/ 129 w 1759"/>
                                <a:gd name="T15" fmla="*/ 98 h 1334"/>
                                <a:gd name="T16" fmla="*/ 161 w 1759"/>
                                <a:gd name="T17" fmla="*/ 100 h 1334"/>
                                <a:gd name="T18" fmla="*/ 134 w 1759"/>
                                <a:gd name="T19" fmla="*/ 108 h 1334"/>
                                <a:gd name="T20" fmla="*/ 206 w 1759"/>
                                <a:gd name="T21" fmla="*/ 132 h 1334"/>
                                <a:gd name="T22" fmla="*/ 210 w 1759"/>
                                <a:gd name="T23" fmla="*/ 127 h 1334"/>
                                <a:gd name="T24" fmla="*/ 212 w 1759"/>
                                <a:gd name="T25" fmla="*/ 135 h 1334"/>
                                <a:gd name="T26" fmla="*/ 255 w 1759"/>
                                <a:gd name="T27" fmla="*/ 164 h 1334"/>
                                <a:gd name="T28" fmla="*/ 241 w 1759"/>
                                <a:gd name="T29" fmla="*/ 160 h 1334"/>
                                <a:gd name="T30" fmla="*/ 272 w 1759"/>
                                <a:gd name="T31" fmla="*/ 175 h 1334"/>
                                <a:gd name="T32" fmla="*/ 297 w 1759"/>
                                <a:gd name="T33" fmla="*/ 163 h 1334"/>
                                <a:gd name="T34" fmla="*/ 334 w 1759"/>
                                <a:gd name="T35" fmla="*/ 146 h 1334"/>
                                <a:gd name="T36" fmla="*/ 347 w 1759"/>
                                <a:gd name="T37" fmla="*/ 136 h 1334"/>
                                <a:gd name="T38" fmla="*/ 392 w 1759"/>
                                <a:gd name="T39" fmla="*/ 117 h 1334"/>
                                <a:gd name="T40" fmla="*/ 443 w 1759"/>
                                <a:gd name="T41" fmla="*/ 156 h 1334"/>
                                <a:gd name="T42" fmla="*/ 464 w 1759"/>
                                <a:gd name="T43" fmla="*/ 178 h 1334"/>
                                <a:gd name="T44" fmla="*/ 492 w 1759"/>
                                <a:gd name="T45" fmla="*/ 201 h 1334"/>
                                <a:gd name="T46" fmla="*/ 531 w 1759"/>
                                <a:gd name="T47" fmla="*/ 213 h 1334"/>
                                <a:gd name="T48" fmla="*/ 556 w 1759"/>
                                <a:gd name="T49" fmla="*/ 267 h 1334"/>
                                <a:gd name="T50" fmla="*/ 549 w 1759"/>
                                <a:gd name="T51" fmla="*/ 374 h 1334"/>
                                <a:gd name="T52" fmla="*/ 571 w 1759"/>
                                <a:gd name="T53" fmla="*/ 368 h 1334"/>
                                <a:gd name="T54" fmla="*/ 560 w 1759"/>
                                <a:gd name="T55" fmla="*/ 347 h 1334"/>
                                <a:gd name="T56" fmla="*/ 580 w 1759"/>
                                <a:gd name="T57" fmla="*/ 356 h 1334"/>
                                <a:gd name="T58" fmla="*/ 591 w 1759"/>
                                <a:gd name="T59" fmla="*/ 354 h 1334"/>
                                <a:gd name="T60" fmla="*/ 573 w 1759"/>
                                <a:gd name="T61" fmla="*/ 409 h 1334"/>
                                <a:gd name="T62" fmla="*/ 586 w 1759"/>
                                <a:gd name="T63" fmla="*/ 424 h 1334"/>
                                <a:gd name="T64" fmla="*/ 617 w 1759"/>
                                <a:gd name="T65" fmla="*/ 475 h 1334"/>
                                <a:gd name="T66" fmla="*/ 639 w 1759"/>
                                <a:gd name="T67" fmla="*/ 486 h 1334"/>
                                <a:gd name="T68" fmla="*/ 636 w 1759"/>
                                <a:gd name="T69" fmla="*/ 470 h 1334"/>
                                <a:gd name="T70" fmla="*/ 644 w 1759"/>
                                <a:gd name="T71" fmla="*/ 475 h 1334"/>
                                <a:gd name="T72" fmla="*/ 655 w 1759"/>
                                <a:gd name="T73" fmla="*/ 517 h 1334"/>
                                <a:gd name="T74" fmla="*/ 682 w 1759"/>
                                <a:gd name="T75" fmla="*/ 541 h 1334"/>
                                <a:gd name="T76" fmla="*/ 722 w 1759"/>
                                <a:gd name="T77" fmla="*/ 585 h 1334"/>
                                <a:gd name="T78" fmla="*/ 775 w 1759"/>
                                <a:gd name="T79" fmla="*/ 641 h 1334"/>
                                <a:gd name="T80" fmla="*/ 803 w 1759"/>
                                <a:gd name="T81" fmla="*/ 654 h 1334"/>
                                <a:gd name="T82" fmla="*/ 775 w 1759"/>
                                <a:gd name="T83" fmla="*/ 649 h 1334"/>
                                <a:gd name="T84" fmla="*/ 807 w 1759"/>
                                <a:gd name="T85" fmla="*/ 661 h 1334"/>
                                <a:gd name="T86" fmla="*/ 838 w 1759"/>
                                <a:gd name="T87" fmla="*/ 649 h 1334"/>
                                <a:gd name="T88" fmla="*/ 867 w 1759"/>
                                <a:gd name="T89" fmla="*/ 629 h 1334"/>
                                <a:gd name="T90" fmla="*/ 871 w 1759"/>
                                <a:gd name="T91" fmla="*/ 571 h 1334"/>
                                <a:gd name="T92" fmla="*/ 872 w 1759"/>
                                <a:gd name="T93" fmla="*/ 468 h 1334"/>
                                <a:gd name="T94" fmla="*/ 768 w 1759"/>
                                <a:gd name="T95" fmla="*/ 281 h 1334"/>
                                <a:gd name="T96" fmla="*/ 754 w 1759"/>
                                <a:gd name="T97" fmla="*/ 231 h 1334"/>
                                <a:gd name="T98" fmla="*/ 650 w 1759"/>
                                <a:gd name="T99" fmla="*/ 29 h 1334"/>
                                <a:gd name="T100" fmla="*/ 636 w 1759"/>
                                <a:gd name="T101" fmla="*/ 8 h 1334"/>
                                <a:gd name="T102" fmla="*/ 584 w 1759"/>
                                <a:gd name="T103" fmla="*/ 13 h 1334"/>
                                <a:gd name="T104" fmla="*/ 573 w 1759"/>
                                <a:gd name="T105" fmla="*/ 57 h 1334"/>
                                <a:gd name="T106" fmla="*/ 290 w 1759"/>
                                <a:gd name="T107" fmla="*/ 53 h 1334"/>
                                <a:gd name="T108" fmla="*/ 2 w 1759"/>
                                <a:gd name="T109" fmla="*/ 45 h 13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59"/>
                                <a:gd name="T166" fmla="*/ 0 h 1334"/>
                                <a:gd name="T167" fmla="*/ 1759 w 1759"/>
                                <a:gd name="T168" fmla="*/ 1334 h 13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59" h="1334">
                                  <a:moveTo>
                                    <a:pt x="3" y="89"/>
                                  </a:moveTo>
                                  <a:lnTo>
                                    <a:pt x="0" y="127"/>
                                  </a:lnTo>
                                  <a:lnTo>
                                    <a:pt x="50" y="173"/>
                                  </a:lnTo>
                                  <a:lnTo>
                                    <a:pt x="41" y="202"/>
                                  </a:lnTo>
                                  <a:lnTo>
                                    <a:pt x="58" y="222"/>
                                  </a:lnTo>
                                  <a:lnTo>
                                    <a:pt x="37" y="256"/>
                                  </a:lnTo>
                                  <a:lnTo>
                                    <a:pt x="75" y="241"/>
                                  </a:lnTo>
                                  <a:lnTo>
                                    <a:pt x="99" y="217"/>
                                  </a:lnTo>
                                  <a:lnTo>
                                    <a:pt x="95" y="188"/>
                                  </a:lnTo>
                                  <a:lnTo>
                                    <a:pt x="114" y="205"/>
                                  </a:lnTo>
                                  <a:lnTo>
                                    <a:pt x="131" y="183"/>
                                  </a:lnTo>
                                  <a:lnTo>
                                    <a:pt x="145" y="201"/>
                                  </a:lnTo>
                                  <a:lnTo>
                                    <a:pt x="106" y="236"/>
                                  </a:lnTo>
                                  <a:lnTo>
                                    <a:pt x="219" y="207"/>
                                  </a:lnTo>
                                  <a:lnTo>
                                    <a:pt x="242" y="186"/>
                                  </a:lnTo>
                                  <a:lnTo>
                                    <a:pt x="258" y="195"/>
                                  </a:lnTo>
                                  <a:lnTo>
                                    <a:pt x="299" y="185"/>
                                  </a:lnTo>
                                  <a:lnTo>
                                    <a:pt x="322" y="199"/>
                                  </a:lnTo>
                                  <a:lnTo>
                                    <a:pt x="245" y="205"/>
                                  </a:lnTo>
                                  <a:lnTo>
                                    <a:pt x="268" y="215"/>
                                  </a:lnTo>
                                  <a:lnTo>
                                    <a:pt x="356" y="234"/>
                                  </a:lnTo>
                                  <a:lnTo>
                                    <a:pt x="411" y="263"/>
                                  </a:lnTo>
                                  <a:lnTo>
                                    <a:pt x="396" y="221"/>
                                  </a:lnTo>
                                  <a:lnTo>
                                    <a:pt x="419" y="254"/>
                                  </a:lnTo>
                                  <a:lnTo>
                                    <a:pt x="455" y="257"/>
                                  </a:lnTo>
                                  <a:lnTo>
                                    <a:pt x="424" y="269"/>
                                  </a:lnTo>
                                  <a:lnTo>
                                    <a:pt x="487" y="299"/>
                                  </a:lnTo>
                                  <a:lnTo>
                                    <a:pt x="509" y="327"/>
                                  </a:lnTo>
                                  <a:lnTo>
                                    <a:pt x="507" y="356"/>
                                  </a:lnTo>
                                  <a:lnTo>
                                    <a:pt x="482" y="320"/>
                                  </a:lnTo>
                                  <a:lnTo>
                                    <a:pt x="496" y="366"/>
                                  </a:lnTo>
                                  <a:lnTo>
                                    <a:pt x="544" y="349"/>
                                  </a:lnTo>
                                  <a:lnTo>
                                    <a:pt x="576" y="347"/>
                                  </a:lnTo>
                                  <a:lnTo>
                                    <a:pt x="594" y="326"/>
                                  </a:lnTo>
                                  <a:lnTo>
                                    <a:pt x="603" y="338"/>
                                  </a:lnTo>
                                  <a:lnTo>
                                    <a:pt x="667" y="291"/>
                                  </a:lnTo>
                                  <a:lnTo>
                                    <a:pt x="707" y="289"/>
                                  </a:lnTo>
                                  <a:lnTo>
                                    <a:pt x="694" y="272"/>
                                  </a:lnTo>
                                  <a:lnTo>
                                    <a:pt x="721" y="236"/>
                                  </a:lnTo>
                                  <a:lnTo>
                                    <a:pt x="784" y="233"/>
                                  </a:lnTo>
                                  <a:lnTo>
                                    <a:pt x="848" y="265"/>
                                  </a:lnTo>
                                  <a:lnTo>
                                    <a:pt x="885" y="311"/>
                                  </a:lnTo>
                                  <a:lnTo>
                                    <a:pt x="917" y="321"/>
                                  </a:lnTo>
                                  <a:lnTo>
                                    <a:pt x="927" y="356"/>
                                  </a:lnTo>
                                  <a:lnTo>
                                    <a:pt x="967" y="378"/>
                                  </a:lnTo>
                                  <a:lnTo>
                                    <a:pt x="983" y="401"/>
                                  </a:lnTo>
                                  <a:lnTo>
                                    <a:pt x="1004" y="423"/>
                                  </a:lnTo>
                                  <a:lnTo>
                                    <a:pt x="1061" y="426"/>
                                  </a:lnTo>
                                  <a:lnTo>
                                    <a:pt x="1081" y="463"/>
                                  </a:lnTo>
                                  <a:lnTo>
                                    <a:pt x="1112" y="534"/>
                                  </a:lnTo>
                                  <a:lnTo>
                                    <a:pt x="1094" y="665"/>
                                  </a:lnTo>
                                  <a:lnTo>
                                    <a:pt x="1098" y="746"/>
                                  </a:lnTo>
                                  <a:lnTo>
                                    <a:pt x="1134" y="771"/>
                                  </a:lnTo>
                                  <a:lnTo>
                                    <a:pt x="1142" y="734"/>
                                  </a:lnTo>
                                  <a:lnTo>
                                    <a:pt x="1117" y="720"/>
                                  </a:lnTo>
                                  <a:lnTo>
                                    <a:pt x="1119" y="692"/>
                                  </a:lnTo>
                                  <a:lnTo>
                                    <a:pt x="1132" y="700"/>
                                  </a:lnTo>
                                  <a:lnTo>
                                    <a:pt x="1160" y="710"/>
                                  </a:lnTo>
                                  <a:lnTo>
                                    <a:pt x="1163" y="736"/>
                                  </a:lnTo>
                                  <a:lnTo>
                                    <a:pt x="1181" y="707"/>
                                  </a:lnTo>
                                  <a:lnTo>
                                    <a:pt x="1195" y="733"/>
                                  </a:lnTo>
                                  <a:lnTo>
                                    <a:pt x="1146" y="817"/>
                                  </a:lnTo>
                                  <a:lnTo>
                                    <a:pt x="1144" y="832"/>
                                  </a:lnTo>
                                  <a:lnTo>
                                    <a:pt x="1172" y="847"/>
                                  </a:lnTo>
                                  <a:lnTo>
                                    <a:pt x="1199" y="915"/>
                                  </a:lnTo>
                                  <a:lnTo>
                                    <a:pt x="1234" y="948"/>
                                  </a:lnTo>
                                  <a:lnTo>
                                    <a:pt x="1251" y="971"/>
                                  </a:lnTo>
                                  <a:lnTo>
                                    <a:pt x="1277" y="971"/>
                                  </a:lnTo>
                                  <a:lnTo>
                                    <a:pt x="1250" y="934"/>
                                  </a:lnTo>
                                  <a:lnTo>
                                    <a:pt x="1272" y="938"/>
                                  </a:lnTo>
                                  <a:lnTo>
                                    <a:pt x="1300" y="933"/>
                                  </a:lnTo>
                                  <a:lnTo>
                                    <a:pt x="1287" y="948"/>
                                  </a:lnTo>
                                  <a:lnTo>
                                    <a:pt x="1296" y="984"/>
                                  </a:lnTo>
                                  <a:lnTo>
                                    <a:pt x="1310" y="1032"/>
                                  </a:lnTo>
                                  <a:lnTo>
                                    <a:pt x="1351" y="1051"/>
                                  </a:lnTo>
                                  <a:lnTo>
                                    <a:pt x="1363" y="1080"/>
                                  </a:lnTo>
                                  <a:lnTo>
                                    <a:pt x="1397" y="1169"/>
                                  </a:lnTo>
                                  <a:lnTo>
                                    <a:pt x="1444" y="1169"/>
                                  </a:lnTo>
                                  <a:lnTo>
                                    <a:pt x="1484" y="1191"/>
                                  </a:lnTo>
                                  <a:lnTo>
                                    <a:pt x="1550" y="1280"/>
                                  </a:lnTo>
                                  <a:lnTo>
                                    <a:pt x="1604" y="1290"/>
                                  </a:lnTo>
                                  <a:lnTo>
                                    <a:pt x="1605" y="1306"/>
                                  </a:lnTo>
                                  <a:lnTo>
                                    <a:pt x="1592" y="1316"/>
                                  </a:lnTo>
                                  <a:lnTo>
                                    <a:pt x="1550" y="1297"/>
                                  </a:lnTo>
                                  <a:lnTo>
                                    <a:pt x="1562" y="1334"/>
                                  </a:lnTo>
                                  <a:lnTo>
                                    <a:pt x="1613" y="1320"/>
                                  </a:lnTo>
                                  <a:lnTo>
                                    <a:pt x="1654" y="1320"/>
                                  </a:lnTo>
                                  <a:lnTo>
                                    <a:pt x="1676" y="1297"/>
                                  </a:lnTo>
                                  <a:lnTo>
                                    <a:pt x="1712" y="1296"/>
                                  </a:lnTo>
                                  <a:lnTo>
                                    <a:pt x="1733" y="1256"/>
                                  </a:lnTo>
                                  <a:lnTo>
                                    <a:pt x="1724" y="1203"/>
                                  </a:lnTo>
                                  <a:lnTo>
                                    <a:pt x="1741" y="1141"/>
                                  </a:lnTo>
                                  <a:lnTo>
                                    <a:pt x="1759" y="1149"/>
                                  </a:lnTo>
                                  <a:lnTo>
                                    <a:pt x="1744" y="935"/>
                                  </a:lnTo>
                                  <a:lnTo>
                                    <a:pt x="1724" y="870"/>
                                  </a:lnTo>
                                  <a:lnTo>
                                    <a:pt x="1536" y="561"/>
                                  </a:lnTo>
                                  <a:lnTo>
                                    <a:pt x="1491" y="462"/>
                                  </a:lnTo>
                                  <a:lnTo>
                                    <a:pt x="1508" y="462"/>
                                  </a:lnTo>
                                  <a:lnTo>
                                    <a:pt x="1384" y="263"/>
                                  </a:lnTo>
                                  <a:lnTo>
                                    <a:pt x="1300" y="57"/>
                                  </a:lnTo>
                                  <a:lnTo>
                                    <a:pt x="1294" y="21"/>
                                  </a:lnTo>
                                  <a:lnTo>
                                    <a:pt x="1272" y="16"/>
                                  </a:lnTo>
                                  <a:lnTo>
                                    <a:pt x="1188" y="0"/>
                                  </a:lnTo>
                                  <a:lnTo>
                                    <a:pt x="1167" y="25"/>
                                  </a:lnTo>
                                  <a:lnTo>
                                    <a:pt x="1182" y="116"/>
                                  </a:lnTo>
                                  <a:lnTo>
                                    <a:pt x="1146" y="113"/>
                                  </a:lnTo>
                                  <a:lnTo>
                                    <a:pt x="1138" y="72"/>
                                  </a:lnTo>
                                  <a:lnTo>
                                    <a:pt x="580" y="105"/>
                                  </a:lnTo>
                                  <a:lnTo>
                                    <a:pt x="543" y="39"/>
                                  </a:lnTo>
                                  <a:lnTo>
                                    <a:pt x="3" y="89"/>
                                  </a:lnTo>
                                  <a:close/>
                                </a:path>
                              </a:pathLst>
                            </a:custGeom>
                            <a:solidFill>
                              <a:srgbClr val="DDDDDD"/>
                            </a:solidFill>
                            <a:ln w="9525">
                              <a:solidFill>
                                <a:srgbClr val="000000"/>
                              </a:solidFill>
                              <a:prstDash val="solid"/>
                              <a:round/>
                              <a:headEnd/>
                              <a:tailEnd/>
                            </a:ln>
                          </p:spPr>
                          <p:txBody>
                            <a:bodyPr/>
                            <a:lstStyle/>
                            <a:p>
                              <a:endParaRPr lang="en-US"/>
                            </a:p>
                          </p:txBody>
                        </p:sp>
                        <p:sp>
                          <p:nvSpPr>
                            <p:cNvPr id="25868" name="Freeform 39"/>
                            <p:cNvSpPr>
                              <a:spLocks/>
                            </p:cNvSpPr>
                            <p:nvPr/>
                          </p:nvSpPr>
                          <p:spPr bwMode="auto">
                            <a:xfrm>
                              <a:off x="3975" y="2926"/>
                              <a:ext cx="526" cy="548"/>
                            </a:xfrm>
                            <a:custGeom>
                              <a:avLst/>
                              <a:gdLst>
                                <a:gd name="T0" fmla="*/ 0 w 1052"/>
                                <a:gd name="T1" fmla="*/ 31 h 1095"/>
                                <a:gd name="T2" fmla="*/ 68 w 1052"/>
                                <a:gd name="T3" fmla="*/ 284 h 1095"/>
                                <a:gd name="T4" fmla="*/ 96 w 1052"/>
                                <a:gd name="T5" fmla="*/ 327 h 1095"/>
                                <a:gd name="T6" fmla="*/ 104 w 1052"/>
                                <a:gd name="T7" fmla="*/ 358 h 1095"/>
                                <a:gd name="T8" fmla="*/ 93 w 1052"/>
                                <a:gd name="T9" fmla="*/ 381 h 1095"/>
                                <a:gd name="T10" fmla="*/ 89 w 1052"/>
                                <a:gd name="T11" fmla="*/ 414 h 1095"/>
                                <a:gd name="T12" fmla="*/ 113 w 1052"/>
                                <a:gd name="T13" fmla="*/ 509 h 1095"/>
                                <a:gd name="T14" fmla="*/ 132 w 1052"/>
                                <a:gd name="T15" fmla="*/ 542 h 1095"/>
                                <a:gd name="T16" fmla="*/ 410 w 1052"/>
                                <a:gd name="T17" fmla="*/ 526 h 1095"/>
                                <a:gd name="T18" fmla="*/ 414 w 1052"/>
                                <a:gd name="T19" fmla="*/ 546 h 1095"/>
                                <a:gd name="T20" fmla="*/ 432 w 1052"/>
                                <a:gd name="T21" fmla="*/ 548 h 1095"/>
                                <a:gd name="T22" fmla="*/ 425 w 1052"/>
                                <a:gd name="T23" fmla="*/ 502 h 1095"/>
                                <a:gd name="T24" fmla="*/ 435 w 1052"/>
                                <a:gd name="T25" fmla="*/ 490 h 1095"/>
                                <a:gd name="T26" fmla="*/ 477 w 1052"/>
                                <a:gd name="T27" fmla="*/ 498 h 1095"/>
                                <a:gd name="T28" fmla="*/ 484 w 1052"/>
                                <a:gd name="T29" fmla="*/ 465 h 1095"/>
                                <a:gd name="T30" fmla="*/ 477 w 1052"/>
                                <a:gd name="T31" fmla="*/ 464 h 1095"/>
                                <a:gd name="T32" fmla="*/ 486 w 1052"/>
                                <a:gd name="T33" fmla="*/ 456 h 1095"/>
                                <a:gd name="T34" fmla="*/ 471 w 1052"/>
                                <a:gd name="T35" fmla="*/ 447 h 1095"/>
                                <a:gd name="T36" fmla="*/ 479 w 1052"/>
                                <a:gd name="T37" fmla="*/ 437 h 1095"/>
                                <a:gd name="T38" fmla="*/ 477 w 1052"/>
                                <a:gd name="T39" fmla="*/ 422 h 1095"/>
                                <a:gd name="T40" fmla="*/ 496 w 1052"/>
                                <a:gd name="T41" fmla="*/ 410 h 1095"/>
                                <a:gd name="T42" fmla="*/ 489 w 1052"/>
                                <a:gd name="T43" fmla="*/ 394 h 1095"/>
                                <a:gd name="T44" fmla="*/ 499 w 1052"/>
                                <a:gd name="T45" fmla="*/ 388 h 1095"/>
                                <a:gd name="T46" fmla="*/ 503 w 1052"/>
                                <a:gd name="T47" fmla="*/ 374 h 1095"/>
                                <a:gd name="T48" fmla="*/ 496 w 1052"/>
                                <a:gd name="T49" fmla="*/ 368 h 1095"/>
                                <a:gd name="T50" fmla="*/ 510 w 1052"/>
                                <a:gd name="T51" fmla="*/ 357 h 1095"/>
                                <a:gd name="T52" fmla="*/ 503 w 1052"/>
                                <a:gd name="T53" fmla="*/ 347 h 1095"/>
                                <a:gd name="T54" fmla="*/ 514 w 1052"/>
                                <a:gd name="T55" fmla="*/ 347 h 1095"/>
                                <a:gd name="T56" fmla="*/ 526 w 1052"/>
                                <a:gd name="T57" fmla="*/ 332 h 1095"/>
                                <a:gd name="T58" fmla="*/ 522 w 1052"/>
                                <a:gd name="T59" fmla="*/ 327 h 1095"/>
                                <a:gd name="T60" fmla="*/ 504 w 1052"/>
                                <a:gd name="T61" fmla="*/ 322 h 1095"/>
                                <a:gd name="T62" fmla="*/ 491 w 1052"/>
                                <a:gd name="T63" fmla="*/ 308 h 1095"/>
                                <a:gd name="T64" fmla="*/ 470 w 1052"/>
                                <a:gd name="T65" fmla="*/ 271 h 1095"/>
                                <a:gd name="T66" fmla="*/ 460 w 1052"/>
                                <a:gd name="T67" fmla="*/ 266 h 1095"/>
                                <a:gd name="T68" fmla="*/ 435 w 1052"/>
                                <a:gd name="T69" fmla="*/ 216 h 1095"/>
                                <a:gd name="T70" fmla="*/ 400 w 1052"/>
                                <a:gd name="T71" fmla="*/ 195 h 1095"/>
                                <a:gd name="T72" fmla="*/ 377 w 1052"/>
                                <a:gd name="T73" fmla="*/ 161 h 1095"/>
                                <a:gd name="T74" fmla="*/ 318 w 1052"/>
                                <a:gd name="T75" fmla="*/ 118 h 1095"/>
                                <a:gd name="T76" fmla="*/ 290 w 1052"/>
                                <a:gd name="T77" fmla="*/ 79 h 1095"/>
                                <a:gd name="T78" fmla="*/ 227 w 1052"/>
                                <a:gd name="T79" fmla="*/ 38 h 1095"/>
                                <a:gd name="T80" fmla="*/ 247 w 1052"/>
                                <a:gd name="T81" fmla="*/ 0 h 1095"/>
                                <a:gd name="T82" fmla="*/ 128 w 1052"/>
                                <a:gd name="T83" fmla="*/ 14 h 1095"/>
                                <a:gd name="T84" fmla="*/ 0 w 1052"/>
                                <a:gd name="T85" fmla="*/ 31 h 10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52"/>
                                <a:gd name="T130" fmla="*/ 0 h 1095"/>
                                <a:gd name="T131" fmla="*/ 1052 w 1052"/>
                                <a:gd name="T132" fmla="*/ 1095 h 10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52" h="1095">
                                  <a:moveTo>
                                    <a:pt x="0" y="61"/>
                                  </a:moveTo>
                                  <a:lnTo>
                                    <a:pt x="137" y="567"/>
                                  </a:lnTo>
                                  <a:lnTo>
                                    <a:pt x="192" y="654"/>
                                  </a:lnTo>
                                  <a:lnTo>
                                    <a:pt x="209" y="715"/>
                                  </a:lnTo>
                                  <a:lnTo>
                                    <a:pt x="187" y="761"/>
                                  </a:lnTo>
                                  <a:lnTo>
                                    <a:pt x="179" y="827"/>
                                  </a:lnTo>
                                  <a:lnTo>
                                    <a:pt x="226" y="1018"/>
                                  </a:lnTo>
                                  <a:lnTo>
                                    <a:pt x="263" y="1084"/>
                                  </a:lnTo>
                                  <a:lnTo>
                                    <a:pt x="821" y="1051"/>
                                  </a:lnTo>
                                  <a:lnTo>
                                    <a:pt x="829" y="1092"/>
                                  </a:lnTo>
                                  <a:lnTo>
                                    <a:pt x="865" y="1095"/>
                                  </a:lnTo>
                                  <a:lnTo>
                                    <a:pt x="850" y="1004"/>
                                  </a:lnTo>
                                  <a:lnTo>
                                    <a:pt x="871" y="979"/>
                                  </a:lnTo>
                                  <a:lnTo>
                                    <a:pt x="955" y="995"/>
                                  </a:lnTo>
                                  <a:lnTo>
                                    <a:pt x="969" y="930"/>
                                  </a:lnTo>
                                  <a:lnTo>
                                    <a:pt x="955" y="927"/>
                                  </a:lnTo>
                                  <a:lnTo>
                                    <a:pt x="973" y="911"/>
                                  </a:lnTo>
                                  <a:lnTo>
                                    <a:pt x="942" y="893"/>
                                  </a:lnTo>
                                  <a:lnTo>
                                    <a:pt x="958" y="873"/>
                                  </a:lnTo>
                                  <a:lnTo>
                                    <a:pt x="955" y="843"/>
                                  </a:lnTo>
                                  <a:lnTo>
                                    <a:pt x="993" y="819"/>
                                  </a:lnTo>
                                  <a:lnTo>
                                    <a:pt x="979" y="787"/>
                                  </a:lnTo>
                                  <a:lnTo>
                                    <a:pt x="998" y="775"/>
                                  </a:lnTo>
                                  <a:lnTo>
                                    <a:pt x="1007" y="747"/>
                                  </a:lnTo>
                                  <a:lnTo>
                                    <a:pt x="992" y="736"/>
                                  </a:lnTo>
                                  <a:lnTo>
                                    <a:pt x="1021" y="714"/>
                                  </a:lnTo>
                                  <a:lnTo>
                                    <a:pt x="1006" y="694"/>
                                  </a:lnTo>
                                  <a:lnTo>
                                    <a:pt x="1028" y="694"/>
                                  </a:lnTo>
                                  <a:lnTo>
                                    <a:pt x="1052" y="663"/>
                                  </a:lnTo>
                                  <a:lnTo>
                                    <a:pt x="1044" y="654"/>
                                  </a:lnTo>
                                  <a:lnTo>
                                    <a:pt x="1008" y="644"/>
                                  </a:lnTo>
                                  <a:lnTo>
                                    <a:pt x="983" y="615"/>
                                  </a:lnTo>
                                  <a:lnTo>
                                    <a:pt x="941" y="542"/>
                                  </a:lnTo>
                                  <a:lnTo>
                                    <a:pt x="920" y="531"/>
                                  </a:lnTo>
                                  <a:lnTo>
                                    <a:pt x="871" y="431"/>
                                  </a:lnTo>
                                  <a:lnTo>
                                    <a:pt x="801" y="389"/>
                                  </a:lnTo>
                                  <a:lnTo>
                                    <a:pt x="754" y="322"/>
                                  </a:lnTo>
                                  <a:lnTo>
                                    <a:pt x="637" y="236"/>
                                  </a:lnTo>
                                  <a:lnTo>
                                    <a:pt x="581" y="158"/>
                                  </a:lnTo>
                                  <a:lnTo>
                                    <a:pt x="454" y="75"/>
                                  </a:lnTo>
                                  <a:lnTo>
                                    <a:pt x="494" y="0"/>
                                  </a:lnTo>
                                  <a:lnTo>
                                    <a:pt x="256" y="27"/>
                                  </a:lnTo>
                                  <a:lnTo>
                                    <a:pt x="0" y="61"/>
                                  </a:lnTo>
                                  <a:close/>
                                </a:path>
                              </a:pathLst>
                            </a:custGeom>
                            <a:solidFill>
                              <a:srgbClr val="DDDDDD"/>
                            </a:solidFill>
                            <a:ln w="9525">
                              <a:solidFill>
                                <a:srgbClr val="000000"/>
                              </a:solidFill>
                              <a:prstDash val="solid"/>
                              <a:round/>
                              <a:headEnd/>
                              <a:tailEnd/>
                            </a:ln>
                          </p:spPr>
                          <p:txBody>
                            <a:bodyPr/>
                            <a:lstStyle/>
                            <a:p>
                              <a:endParaRPr lang="en-US"/>
                            </a:p>
                          </p:txBody>
                        </p:sp>
                        <p:sp>
                          <p:nvSpPr>
                            <p:cNvPr id="25869" name="Freeform 40"/>
                            <p:cNvSpPr>
                              <a:spLocks/>
                            </p:cNvSpPr>
                            <p:nvPr/>
                          </p:nvSpPr>
                          <p:spPr bwMode="auto">
                            <a:xfrm>
                              <a:off x="3364" y="2052"/>
                              <a:ext cx="380" cy="687"/>
                            </a:xfrm>
                            <a:custGeom>
                              <a:avLst/>
                              <a:gdLst>
                                <a:gd name="T0" fmla="*/ 0 w 760"/>
                                <a:gd name="T1" fmla="*/ 302 h 1372"/>
                                <a:gd name="T2" fmla="*/ 6 w 760"/>
                                <a:gd name="T3" fmla="*/ 282 h 1372"/>
                                <a:gd name="T4" fmla="*/ 33 w 760"/>
                                <a:gd name="T5" fmla="*/ 240 h 1372"/>
                                <a:gd name="T6" fmla="*/ 47 w 760"/>
                                <a:gd name="T7" fmla="*/ 195 h 1372"/>
                                <a:gd name="T8" fmla="*/ 34 w 760"/>
                                <a:gd name="T9" fmla="*/ 162 h 1372"/>
                                <a:gd name="T10" fmla="*/ 98 w 760"/>
                                <a:gd name="T11" fmla="*/ 111 h 1372"/>
                                <a:gd name="T12" fmla="*/ 111 w 760"/>
                                <a:gd name="T13" fmla="*/ 85 h 1372"/>
                                <a:gd name="T14" fmla="*/ 111 w 760"/>
                                <a:gd name="T15" fmla="*/ 72 h 1372"/>
                                <a:gd name="T16" fmla="*/ 65 w 760"/>
                                <a:gd name="T17" fmla="*/ 17 h 1372"/>
                                <a:gd name="T18" fmla="*/ 319 w 760"/>
                                <a:gd name="T19" fmla="*/ 0 h 1372"/>
                                <a:gd name="T20" fmla="*/ 325 w 760"/>
                                <a:gd name="T21" fmla="*/ 42 h 1372"/>
                                <a:gd name="T22" fmla="*/ 351 w 760"/>
                                <a:gd name="T23" fmla="*/ 92 h 1372"/>
                                <a:gd name="T24" fmla="*/ 373 w 760"/>
                                <a:gd name="T25" fmla="*/ 355 h 1372"/>
                                <a:gd name="T26" fmla="*/ 368 w 760"/>
                                <a:gd name="T27" fmla="*/ 409 h 1372"/>
                                <a:gd name="T28" fmla="*/ 380 w 760"/>
                                <a:gd name="T29" fmla="*/ 440 h 1372"/>
                                <a:gd name="T30" fmla="*/ 365 w 760"/>
                                <a:gd name="T31" fmla="*/ 499 h 1372"/>
                                <a:gd name="T32" fmla="*/ 346 w 760"/>
                                <a:gd name="T33" fmla="*/ 526 h 1372"/>
                                <a:gd name="T34" fmla="*/ 337 w 760"/>
                                <a:gd name="T35" fmla="*/ 568 h 1372"/>
                                <a:gd name="T36" fmla="*/ 345 w 760"/>
                                <a:gd name="T37" fmla="*/ 581 h 1372"/>
                                <a:gd name="T38" fmla="*/ 338 w 760"/>
                                <a:gd name="T39" fmla="*/ 606 h 1372"/>
                                <a:gd name="T40" fmla="*/ 342 w 760"/>
                                <a:gd name="T41" fmla="*/ 615 h 1372"/>
                                <a:gd name="T42" fmla="*/ 312 w 760"/>
                                <a:gd name="T43" fmla="*/ 629 h 1372"/>
                                <a:gd name="T44" fmla="*/ 305 w 760"/>
                                <a:gd name="T45" fmla="*/ 672 h 1372"/>
                                <a:gd name="T46" fmla="*/ 262 w 760"/>
                                <a:gd name="T47" fmla="*/ 656 h 1372"/>
                                <a:gd name="T48" fmla="*/ 239 w 760"/>
                                <a:gd name="T49" fmla="*/ 678 h 1372"/>
                                <a:gd name="T50" fmla="*/ 240 w 760"/>
                                <a:gd name="T51" fmla="*/ 687 h 1372"/>
                                <a:gd name="T52" fmla="*/ 226 w 760"/>
                                <a:gd name="T53" fmla="*/ 686 h 1372"/>
                                <a:gd name="T54" fmla="*/ 211 w 760"/>
                                <a:gd name="T55" fmla="*/ 656 h 1372"/>
                                <a:gd name="T56" fmla="*/ 203 w 760"/>
                                <a:gd name="T57" fmla="*/ 617 h 1372"/>
                                <a:gd name="T58" fmla="*/ 187 w 760"/>
                                <a:gd name="T59" fmla="*/ 591 h 1372"/>
                                <a:gd name="T60" fmla="*/ 161 w 760"/>
                                <a:gd name="T61" fmla="*/ 581 h 1372"/>
                                <a:gd name="T62" fmla="*/ 129 w 760"/>
                                <a:gd name="T63" fmla="*/ 556 h 1372"/>
                                <a:gd name="T64" fmla="*/ 118 w 760"/>
                                <a:gd name="T65" fmla="*/ 521 h 1372"/>
                                <a:gd name="T66" fmla="*/ 137 w 760"/>
                                <a:gd name="T67" fmla="*/ 467 h 1372"/>
                                <a:gd name="T68" fmla="*/ 121 w 760"/>
                                <a:gd name="T69" fmla="*/ 457 h 1372"/>
                                <a:gd name="T70" fmla="*/ 83 w 760"/>
                                <a:gd name="T71" fmla="*/ 457 h 1372"/>
                                <a:gd name="T72" fmla="*/ 78 w 760"/>
                                <a:gd name="T73" fmla="*/ 423 h 1372"/>
                                <a:gd name="T74" fmla="*/ 15 w 760"/>
                                <a:gd name="T75" fmla="*/ 358 h 1372"/>
                                <a:gd name="T76" fmla="*/ 0 w 760"/>
                                <a:gd name="T77" fmla="*/ 302 h 13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0"/>
                                <a:gd name="T118" fmla="*/ 0 h 1372"/>
                                <a:gd name="T119" fmla="*/ 760 w 760"/>
                                <a:gd name="T120" fmla="*/ 1372 h 137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0" h="1372">
                                  <a:moveTo>
                                    <a:pt x="0" y="604"/>
                                  </a:moveTo>
                                  <a:lnTo>
                                    <a:pt x="13" y="563"/>
                                  </a:lnTo>
                                  <a:lnTo>
                                    <a:pt x="66" y="479"/>
                                  </a:lnTo>
                                  <a:lnTo>
                                    <a:pt x="93" y="389"/>
                                  </a:lnTo>
                                  <a:lnTo>
                                    <a:pt x="67" y="324"/>
                                  </a:lnTo>
                                  <a:lnTo>
                                    <a:pt x="196" y="222"/>
                                  </a:lnTo>
                                  <a:lnTo>
                                    <a:pt x="222" y="170"/>
                                  </a:lnTo>
                                  <a:lnTo>
                                    <a:pt x="222" y="144"/>
                                  </a:lnTo>
                                  <a:lnTo>
                                    <a:pt x="130" y="33"/>
                                  </a:lnTo>
                                  <a:lnTo>
                                    <a:pt x="637" y="0"/>
                                  </a:lnTo>
                                  <a:lnTo>
                                    <a:pt x="650" y="83"/>
                                  </a:lnTo>
                                  <a:lnTo>
                                    <a:pt x="702" y="183"/>
                                  </a:lnTo>
                                  <a:lnTo>
                                    <a:pt x="746" y="708"/>
                                  </a:lnTo>
                                  <a:lnTo>
                                    <a:pt x="735" y="816"/>
                                  </a:lnTo>
                                  <a:lnTo>
                                    <a:pt x="760" y="879"/>
                                  </a:lnTo>
                                  <a:lnTo>
                                    <a:pt x="730" y="997"/>
                                  </a:lnTo>
                                  <a:lnTo>
                                    <a:pt x="692" y="1050"/>
                                  </a:lnTo>
                                  <a:lnTo>
                                    <a:pt x="673" y="1135"/>
                                  </a:lnTo>
                                  <a:lnTo>
                                    <a:pt x="690" y="1160"/>
                                  </a:lnTo>
                                  <a:lnTo>
                                    <a:pt x="675" y="1210"/>
                                  </a:lnTo>
                                  <a:lnTo>
                                    <a:pt x="684" y="1229"/>
                                  </a:lnTo>
                                  <a:lnTo>
                                    <a:pt x="623" y="1256"/>
                                  </a:lnTo>
                                  <a:lnTo>
                                    <a:pt x="610" y="1342"/>
                                  </a:lnTo>
                                  <a:lnTo>
                                    <a:pt x="524" y="1310"/>
                                  </a:lnTo>
                                  <a:lnTo>
                                    <a:pt x="479" y="1354"/>
                                  </a:lnTo>
                                  <a:lnTo>
                                    <a:pt x="481" y="1372"/>
                                  </a:lnTo>
                                  <a:lnTo>
                                    <a:pt x="453" y="1370"/>
                                  </a:lnTo>
                                  <a:lnTo>
                                    <a:pt x="423" y="1311"/>
                                  </a:lnTo>
                                  <a:lnTo>
                                    <a:pt x="406" y="1232"/>
                                  </a:lnTo>
                                  <a:lnTo>
                                    <a:pt x="373" y="1181"/>
                                  </a:lnTo>
                                  <a:lnTo>
                                    <a:pt x="321" y="1160"/>
                                  </a:lnTo>
                                  <a:lnTo>
                                    <a:pt x="258" y="1110"/>
                                  </a:lnTo>
                                  <a:lnTo>
                                    <a:pt x="237" y="1040"/>
                                  </a:lnTo>
                                  <a:lnTo>
                                    <a:pt x="273" y="933"/>
                                  </a:lnTo>
                                  <a:lnTo>
                                    <a:pt x="243" y="912"/>
                                  </a:lnTo>
                                  <a:lnTo>
                                    <a:pt x="166" y="913"/>
                                  </a:lnTo>
                                  <a:lnTo>
                                    <a:pt x="155" y="844"/>
                                  </a:lnTo>
                                  <a:lnTo>
                                    <a:pt x="30" y="715"/>
                                  </a:lnTo>
                                  <a:lnTo>
                                    <a:pt x="0" y="604"/>
                                  </a:lnTo>
                                  <a:close/>
                                </a:path>
                              </a:pathLst>
                            </a:custGeom>
                            <a:solidFill>
                              <a:srgbClr val="DDDDDD"/>
                            </a:solidFill>
                            <a:ln w="9525">
                              <a:solidFill>
                                <a:srgbClr val="000000"/>
                              </a:solidFill>
                              <a:prstDash val="solid"/>
                              <a:round/>
                              <a:headEnd/>
                              <a:tailEnd/>
                            </a:ln>
                          </p:spPr>
                          <p:txBody>
                            <a:bodyPr/>
                            <a:lstStyle/>
                            <a:p>
                              <a:endParaRPr lang="en-US"/>
                            </a:p>
                          </p:txBody>
                        </p:sp>
                        <p:sp>
                          <p:nvSpPr>
                            <p:cNvPr id="25870" name="Freeform 41"/>
                            <p:cNvSpPr>
                              <a:spLocks/>
                            </p:cNvSpPr>
                            <p:nvPr/>
                          </p:nvSpPr>
                          <p:spPr bwMode="auto">
                            <a:xfrm>
                              <a:off x="3700" y="2116"/>
                              <a:ext cx="301" cy="516"/>
                            </a:xfrm>
                            <a:custGeom>
                              <a:avLst/>
                              <a:gdLst>
                                <a:gd name="T0" fmla="*/ 0 w 600"/>
                                <a:gd name="T1" fmla="*/ 504 h 1033"/>
                                <a:gd name="T2" fmla="*/ 9 w 600"/>
                                <a:gd name="T3" fmla="*/ 516 h 1033"/>
                                <a:gd name="T4" fmla="*/ 18 w 600"/>
                                <a:gd name="T5" fmla="*/ 501 h 1033"/>
                                <a:gd name="T6" fmla="*/ 60 w 600"/>
                                <a:gd name="T7" fmla="*/ 494 h 1033"/>
                                <a:gd name="T8" fmla="*/ 76 w 600"/>
                                <a:gd name="T9" fmla="*/ 498 h 1033"/>
                                <a:gd name="T10" fmla="*/ 121 w 600"/>
                                <a:gd name="T11" fmla="*/ 482 h 1033"/>
                                <a:gd name="T12" fmla="*/ 138 w 600"/>
                                <a:gd name="T13" fmla="*/ 496 h 1033"/>
                                <a:gd name="T14" fmla="*/ 154 w 600"/>
                                <a:gd name="T15" fmla="*/ 461 h 1033"/>
                                <a:gd name="T16" fmla="*/ 170 w 600"/>
                                <a:gd name="T17" fmla="*/ 452 h 1033"/>
                                <a:gd name="T18" fmla="*/ 203 w 600"/>
                                <a:gd name="T19" fmla="*/ 472 h 1033"/>
                                <a:gd name="T20" fmla="*/ 208 w 600"/>
                                <a:gd name="T21" fmla="*/ 450 h 1033"/>
                                <a:gd name="T22" fmla="*/ 245 w 600"/>
                                <a:gd name="T23" fmla="*/ 404 h 1033"/>
                                <a:gd name="T24" fmla="*/ 253 w 600"/>
                                <a:gd name="T25" fmla="*/ 376 h 1033"/>
                                <a:gd name="T26" fmla="*/ 266 w 600"/>
                                <a:gd name="T27" fmla="*/ 381 h 1033"/>
                                <a:gd name="T28" fmla="*/ 301 w 600"/>
                                <a:gd name="T29" fmla="*/ 356 h 1033"/>
                                <a:gd name="T30" fmla="*/ 291 w 600"/>
                                <a:gd name="T31" fmla="*/ 336 h 1033"/>
                                <a:gd name="T32" fmla="*/ 296 w 600"/>
                                <a:gd name="T33" fmla="*/ 326 h 1033"/>
                                <a:gd name="T34" fmla="*/ 262 w 600"/>
                                <a:gd name="T35" fmla="*/ 8 h 1033"/>
                                <a:gd name="T36" fmla="*/ 259 w 600"/>
                                <a:gd name="T37" fmla="*/ 0 h 1033"/>
                                <a:gd name="T38" fmla="*/ 79 w 600"/>
                                <a:gd name="T39" fmla="*/ 19 h 1033"/>
                                <a:gd name="T40" fmla="*/ 44 w 600"/>
                                <a:gd name="T41" fmla="*/ 39 h 1033"/>
                                <a:gd name="T42" fmla="*/ 15 w 600"/>
                                <a:gd name="T43" fmla="*/ 28 h 1033"/>
                                <a:gd name="T44" fmla="*/ 37 w 600"/>
                                <a:gd name="T45" fmla="*/ 290 h 1033"/>
                                <a:gd name="T46" fmla="*/ 31 w 600"/>
                                <a:gd name="T47" fmla="*/ 344 h 1033"/>
                                <a:gd name="T48" fmla="*/ 44 w 600"/>
                                <a:gd name="T49" fmla="*/ 376 h 1033"/>
                                <a:gd name="T50" fmla="*/ 29 w 600"/>
                                <a:gd name="T51" fmla="*/ 435 h 1033"/>
                                <a:gd name="T52" fmla="*/ 10 w 600"/>
                                <a:gd name="T53" fmla="*/ 461 h 1033"/>
                                <a:gd name="T54" fmla="*/ 0 w 600"/>
                                <a:gd name="T55" fmla="*/ 504 h 10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00"/>
                                <a:gd name="T85" fmla="*/ 0 h 1033"/>
                                <a:gd name="T86" fmla="*/ 600 w 600"/>
                                <a:gd name="T87" fmla="*/ 1033 h 103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00" h="1033">
                                  <a:moveTo>
                                    <a:pt x="0" y="1008"/>
                                  </a:moveTo>
                                  <a:lnTo>
                                    <a:pt x="17" y="1033"/>
                                  </a:lnTo>
                                  <a:lnTo>
                                    <a:pt x="35" y="1003"/>
                                  </a:lnTo>
                                  <a:lnTo>
                                    <a:pt x="120" y="989"/>
                                  </a:lnTo>
                                  <a:lnTo>
                                    <a:pt x="151" y="997"/>
                                  </a:lnTo>
                                  <a:lnTo>
                                    <a:pt x="242" y="965"/>
                                  </a:lnTo>
                                  <a:lnTo>
                                    <a:pt x="275" y="993"/>
                                  </a:lnTo>
                                  <a:lnTo>
                                    <a:pt x="307" y="923"/>
                                  </a:lnTo>
                                  <a:lnTo>
                                    <a:pt x="338" y="905"/>
                                  </a:lnTo>
                                  <a:lnTo>
                                    <a:pt x="405" y="944"/>
                                  </a:lnTo>
                                  <a:lnTo>
                                    <a:pt x="415" y="901"/>
                                  </a:lnTo>
                                  <a:lnTo>
                                    <a:pt x="489" y="809"/>
                                  </a:lnTo>
                                  <a:lnTo>
                                    <a:pt x="504" y="753"/>
                                  </a:lnTo>
                                  <a:lnTo>
                                    <a:pt x="531" y="762"/>
                                  </a:lnTo>
                                  <a:lnTo>
                                    <a:pt x="600" y="713"/>
                                  </a:lnTo>
                                  <a:lnTo>
                                    <a:pt x="580" y="673"/>
                                  </a:lnTo>
                                  <a:lnTo>
                                    <a:pt x="590" y="653"/>
                                  </a:lnTo>
                                  <a:lnTo>
                                    <a:pt x="523" y="16"/>
                                  </a:lnTo>
                                  <a:lnTo>
                                    <a:pt x="517" y="0"/>
                                  </a:lnTo>
                                  <a:lnTo>
                                    <a:pt x="157" y="38"/>
                                  </a:lnTo>
                                  <a:lnTo>
                                    <a:pt x="88" y="78"/>
                                  </a:lnTo>
                                  <a:lnTo>
                                    <a:pt x="29" y="56"/>
                                  </a:lnTo>
                                  <a:lnTo>
                                    <a:pt x="73" y="581"/>
                                  </a:lnTo>
                                  <a:lnTo>
                                    <a:pt x="62" y="689"/>
                                  </a:lnTo>
                                  <a:lnTo>
                                    <a:pt x="87" y="752"/>
                                  </a:lnTo>
                                  <a:lnTo>
                                    <a:pt x="57" y="870"/>
                                  </a:lnTo>
                                  <a:lnTo>
                                    <a:pt x="19" y="923"/>
                                  </a:lnTo>
                                  <a:lnTo>
                                    <a:pt x="0" y="1008"/>
                                  </a:lnTo>
                                  <a:close/>
                                </a:path>
                              </a:pathLst>
                            </a:custGeom>
                            <a:solidFill>
                              <a:srgbClr val="DDDDDD"/>
                            </a:solidFill>
                            <a:ln w="9525">
                              <a:solidFill>
                                <a:srgbClr val="000000"/>
                              </a:solidFill>
                              <a:prstDash val="solid"/>
                              <a:round/>
                              <a:headEnd/>
                              <a:tailEnd/>
                            </a:ln>
                          </p:spPr>
                          <p:txBody>
                            <a:bodyPr/>
                            <a:lstStyle/>
                            <a:p>
                              <a:endParaRPr lang="en-US"/>
                            </a:p>
                          </p:txBody>
                        </p:sp>
                        <p:sp>
                          <p:nvSpPr>
                            <p:cNvPr id="25871" name="Freeform 42"/>
                            <p:cNvSpPr>
                              <a:spLocks/>
                            </p:cNvSpPr>
                            <p:nvPr/>
                          </p:nvSpPr>
                          <p:spPr bwMode="auto">
                            <a:xfrm>
                              <a:off x="2897" y="1950"/>
                              <a:ext cx="578" cy="384"/>
                            </a:xfrm>
                            <a:custGeom>
                              <a:avLst/>
                              <a:gdLst>
                                <a:gd name="T0" fmla="*/ 0 w 1156"/>
                                <a:gd name="T1" fmla="*/ 8 h 767"/>
                                <a:gd name="T2" fmla="*/ 1 w 1156"/>
                                <a:gd name="T3" fmla="*/ 37 h 767"/>
                                <a:gd name="T4" fmla="*/ 11 w 1156"/>
                                <a:gd name="T5" fmla="*/ 59 h 767"/>
                                <a:gd name="T6" fmla="*/ 5 w 1156"/>
                                <a:gd name="T7" fmla="*/ 80 h 767"/>
                                <a:gd name="T8" fmla="*/ 11 w 1156"/>
                                <a:gd name="T9" fmla="*/ 134 h 767"/>
                                <a:gd name="T10" fmla="*/ 37 w 1156"/>
                                <a:gd name="T11" fmla="*/ 210 h 767"/>
                                <a:gd name="T12" fmla="*/ 39 w 1156"/>
                                <a:gd name="T13" fmla="*/ 233 h 767"/>
                                <a:gd name="T14" fmla="*/ 56 w 1156"/>
                                <a:gd name="T15" fmla="*/ 268 h 767"/>
                                <a:gd name="T16" fmla="*/ 65 w 1156"/>
                                <a:gd name="T17" fmla="*/ 326 h 767"/>
                                <a:gd name="T18" fmla="*/ 61 w 1156"/>
                                <a:gd name="T19" fmla="*/ 344 h 767"/>
                                <a:gd name="T20" fmla="*/ 72 w 1156"/>
                                <a:gd name="T21" fmla="*/ 362 h 767"/>
                                <a:gd name="T22" fmla="*/ 445 w 1156"/>
                                <a:gd name="T23" fmla="*/ 355 h 767"/>
                                <a:gd name="T24" fmla="*/ 473 w 1156"/>
                                <a:gd name="T25" fmla="*/ 384 h 767"/>
                                <a:gd name="T26" fmla="*/ 500 w 1156"/>
                                <a:gd name="T27" fmla="*/ 342 h 767"/>
                                <a:gd name="T28" fmla="*/ 514 w 1156"/>
                                <a:gd name="T29" fmla="*/ 297 h 767"/>
                                <a:gd name="T30" fmla="*/ 500 w 1156"/>
                                <a:gd name="T31" fmla="*/ 264 h 767"/>
                                <a:gd name="T32" fmla="*/ 565 w 1156"/>
                                <a:gd name="T33" fmla="*/ 213 h 767"/>
                                <a:gd name="T34" fmla="*/ 578 w 1156"/>
                                <a:gd name="T35" fmla="*/ 187 h 767"/>
                                <a:gd name="T36" fmla="*/ 578 w 1156"/>
                                <a:gd name="T37" fmla="*/ 174 h 767"/>
                                <a:gd name="T38" fmla="*/ 532 w 1156"/>
                                <a:gd name="T39" fmla="*/ 119 h 767"/>
                                <a:gd name="T40" fmla="*/ 483 w 1156"/>
                                <a:gd name="T41" fmla="*/ 61 h 767"/>
                                <a:gd name="T42" fmla="*/ 473 w 1156"/>
                                <a:gd name="T43" fmla="*/ 0 h 767"/>
                                <a:gd name="T44" fmla="*/ 12 w 1156"/>
                                <a:gd name="T45" fmla="*/ 8 h 767"/>
                                <a:gd name="T46" fmla="*/ 0 w 1156"/>
                                <a:gd name="T47" fmla="*/ 8 h 7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56"/>
                                <a:gd name="T73" fmla="*/ 0 h 767"/>
                                <a:gd name="T74" fmla="*/ 1156 w 1156"/>
                                <a:gd name="T75" fmla="*/ 767 h 7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56" h="767">
                                  <a:moveTo>
                                    <a:pt x="0" y="15"/>
                                  </a:moveTo>
                                  <a:lnTo>
                                    <a:pt x="1" y="73"/>
                                  </a:lnTo>
                                  <a:lnTo>
                                    <a:pt x="23" y="118"/>
                                  </a:lnTo>
                                  <a:lnTo>
                                    <a:pt x="10" y="159"/>
                                  </a:lnTo>
                                  <a:lnTo>
                                    <a:pt x="23" y="267"/>
                                  </a:lnTo>
                                  <a:lnTo>
                                    <a:pt x="75" y="419"/>
                                  </a:lnTo>
                                  <a:lnTo>
                                    <a:pt x="78" y="465"/>
                                  </a:lnTo>
                                  <a:lnTo>
                                    <a:pt x="113" y="536"/>
                                  </a:lnTo>
                                  <a:lnTo>
                                    <a:pt x="130" y="652"/>
                                  </a:lnTo>
                                  <a:lnTo>
                                    <a:pt x="122" y="688"/>
                                  </a:lnTo>
                                  <a:lnTo>
                                    <a:pt x="144" y="724"/>
                                  </a:lnTo>
                                  <a:lnTo>
                                    <a:pt x="891" y="710"/>
                                  </a:lnTo>
                                  <a:lnTo>
                                    <a:pt x="947" y="767"/>
                                  </a:lnTo>
                                  <a:lnTo>
                                    <a:pt x="1000" y="683"/>
                                  </a:lnTo>
                                  <a:lnTo>
                                    <a:pt x="1027" y="593"/>
                                  </a:lnTo>
                                  <a:lnTo>
                                    <a:pt x="1001" y="528"/>
                                  </a:lnTo>
                                  <a:lnTo>
                                    <a:pt x="1130" y="426"/>
                                  </a:lnTo>
                                  <a:lnTo>
                                    <a:pt x="1156" y="374"/>
                                  </a:lnTo>
                                  <a:lnTo>
                                    <a:pt x="1156" y="348"/>
                                  </a:lnTo>
                                  <a:lnTo>
                                    <a:pt x="1064" y="237"/>
                                  </a:lnTo>
                                  <a:lnTo>
                                    <a:pt x="966" y="122"/>
                                  </a:lnTo>
                                  <a:lnTo>
                                    <a:pt x="947" y="0"/>
                                  </a:lnTo>
                                  <a:lnTo>
                                    <a:pt x="25" y="16"/>
                                  </a:lnTo>
                                  <a:lnTo>
                                    <a:pt x="0" y="15"/>
                                  </a:lnTo>
                                  <a:close/>
                                </a:path>
                              </a:pathLst>
                            </a:custGeom>
                            <a:solidFill>
                              <a:srgbClr val="DDDDDD"/>
                            </a:solidFill>
                            <a:ln w="9525">
                              <a:solidFill>
                                <a:srgbClr val="000000"/>
                              </a:solidFill>
                              <a:prstDash val="solid"/>
                              <a:round/>
                              <a:headEnd/>
                              <a:tailEnd/>
                            </a:ln>
                          </p:spPr>
                          <p:txBody>
                            <a:bodyPr/>
                            <a:lstStyle/>
                            <a:p>
                              <a:endParaRPr lang="en-US"/>
                            </a:p>
                          </p:txBody>
                        </p:sp>
                        <p:sp>
                          <p:nvSpPr>
                            <p:cNvPr id="25872" name="Freeform 43"/>
                            <p:cNvSpPr>
                              <a:spLocks/>
                            </p:cNvSpPr>
                            <p:nvPr/>
                          </p:nvSpPr>
                          <p:spPr bwMode="auto">
                            <a:xfrm>
                              <a:off x="2358" y="2366"/>
                              <a:ext cx="720" cy="390"/>
                            </a:xfrm>
                            <a:custGeom>
                              <a:avLst/>
                              <a:gdLst>
                                <a:gd name="T0" fmla="*/ 0 w 1440"/>
                                <a:gd name="T1" fmla="*/ 370 h 779"/>
                                <a:gd name="T2" fmla="*/ 25 w 1440"/>
                                <a:gd name="T3" fmla="*/ 0 h 779"/>
                                <a:gd name="T4" fmla="*/ 294 w 1440"/>
                                <a:gd name="T5" fmla="*/ 17 h 779"/>
                                <a:gd name="T6" fmla="*/ 651 w 1440"/>
                                <a:gd name="T7" fmla="*/ 21 h 779"/>
                                <a:gd name="T8" fmla="*/ 670 w 1440"/>
                                <a:gd name="T9" fmla="*/ 38 h 779"/>
                                <a:gd name="T10" fmla="*/ 681 w 1440"/>
                                <a:gd name="T11" fmla="*/ 34 h 779"/>
                                <a:gd name="T12" fmla="*/ 692 w 1440"/>
                                <a:gd name="T13" fmla="*/ 44 h 779"/>
                                <a:gd name="T14" fmla="*/ 693 w 1440"/>
                                <a:gd name="T15" fmla="*/ 54 h 779"/>
                                <a:gd name="T16" fmla="*/ 684 w 1440"/>
                                <a:gd name="T17" fmla="*/ 54 h 779"/>
                                <a:gd name="T18" fmla="*/ 671 w 1440"/>
                                <a:gd name="T19" fmla="*/ 79 h 779"/>
                                <a:gd name="T20" fmla="*/ 700 w 1440"/>
                                <a:gd name="T21" fmla="*/ 120 h 779"/>
                                <a:gd name="T22" fmla="*/ 720 w 1440"/>
                                <a:gd name="T23" fmla="*/ 127 h 779"/>
                                <a:gd name="T24" fmla="*/ 718 w 1440"/>
                                <a:gd name="T25" fmla="*/ 390 h 779"/>
                                <a:gd name="T26" fmla="*/ 410 w 1440"/>
                                <a:gd name="T27" fmla="*/ 390 h 779"/>
                                <a:gd name="T28" fmla="*/ 0 w 1440"/>
                                <a:gd name="T29" fmla="*/ 370 h 7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0"/>
                                <a:gd name="T46" fmla="*/ 0 h 779"/>
                                <a:gd name="T47" fmla="*/ 1440 w 1440"/>
                                <a:gd name="T48" fmla="*/ 779 h 7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0" h="779">
                                  <a:moveTo>
                                    <a:pt x="0" y="740"/>
                                  </a:moveTo>
                                  <a:lnTo>
                                    <a:pt x="50" y="0"/>
                                  </a:lnTo>
                                  <a:lnTo>
                                    <a:pt x="587" y="33"/>
                                  </a:lnTo>
                                  <a:lnTo>
                                    <a:pt x="1301" y="42"/>
                                  </a:lnTo>
                                  <a:lnTo>
                                    <a:pt x="1339" y="75"/>
                                  </a:lnTo>
                                  <a:lnTo>
                                    <a:pt x="1361" y="67"/>
                                  </a:lnTo>
                                  <a:lnTo>
                                    <a:pt x="1384" y="87"/>
                                  </a:lnTo>
                                  <a:lnTo>
                                    <a:pt x="1385" y="107"/>
                                  </a:lnTo>
                                  <a:lnTo>
                                    <a:pt x="1367" y="108"/>
                                  </a:lnTo>
                                  <a:lnTo>
                                    <a:pt x="1342" y="157"/>
                                  </a:lnTo>
                                  <a:lnTo>
                                    <a:pt x="1399" y="239"/>
                                  </a:lnTo>
                                  <a:lnTo>
                                    <a:pt x="1440" y="253"/>
                                  </a:lnTo>
                                  <a:lnTo>
                                    <a:pt x="1436" y="779"/>
                                  </a:lnTo>
                                  <a:lnTo>
                                    <a:pt x="820" y="779"/>
                                  </a:lnTo>
                                  <a:lnTo>
                                    <a:pt x="0" y="740"/>
                                  </a:lnTo>
                                  <a:close/>
                                </a:path>
                              </a:pathLst>
                            </a:custGeom>
                            <a:solidFill>
                              <a:srgbClr val="DDDDDD"/>
                            </a:solidFill>
                            <a:ln w="9525">
                              <a:solidFill>
                                <a:srgbClr val="000000"/>
                              </a:solidFill>
                              <a:prstDash val="solid"/>
                              <a:round/>
                              <a:headEnd/>
                              <a:tailEnd/>
                            </a:ln>
                          </p:spPr>
                          <p:txBody>
                            <a:bodyPr/>
                            <a:lstStyle/>
                            <a:p>
                              <a:endParaRPr lang="en-US"/>
                            </a:p>
                          </p:txBody>
                        </p:sp>
                        <p:sp>
                          <p:nvSpPr>
                            <p:cNvPr id="25873" name="Freeform 44"/>
                            <p:cNvSpPr>
                              <a:spLocks/>
                            </p:cNvSpPr>
                            <p:nvPr/>
                          </p:nvSpPr>
                          <p:spPr bwMode="auto">
                            <a:xfrm>
                              <a:off x="3586" y="2440"/>
                              <a:ext cx="705" cy="360"/>
                            </a:xfrm>
                            <a:custGeom>
                              <a:avLst/>
                              <a:gdLst>
                                <a:gd name="T0" fmla="*/ 0 w 1409"/>
                                <a:gd name="T1" fmla="*/ 360 h 721"/>
                                <a:gd name="T2" fmla="*/ 7 w 1409"/>
                                <a:gd name="T3" fmla="*/ 343 h 721"/>
                                <a:gd name="T4" fmla="*/ 23 w 1409"/>
                                <a:gd name="T5" fmla="*/ 341 h 721"/>
                                <a:gd name="T6" fmla="*/ 27 w 1409"/>
                                <a:gd name="T7" fmla="*/ 302 h 721"/>
                                <a:gd name="T8" fmla="*/ 18 w 1409"/>
                                <a:gd name="T9" fmla="*/ 299 h 721"/>
                                <a:gd name="T10" fmla="*/ 17 w 1409"/>
                                <a:gd name="T11" fmla="*/ 290 h 721"/>
                                <a:gd name="T12" fmla="*/ 40 w 1409"/>
                                <a:gd name="T13" fmla="*/ 268 h 721"/>
                                <a:gd name="T14" fmla="*/ 83 w 1409"/>
                                <a:gd name="T15" fmla="*/ 284 h 721"/>
                                <a:gd name="T16" fmla="*/ 89 w 1409"/>
                                <a:gd name="T17" fmla="*/ 241 h 721"/>
                                <a:gd name="T18" fmla="*/ 120 w 1409"/>
                                <a:gd name="T19" fmla="*/ 227 h 721"/>
                                <a:gd name="T20" fmla="*/ 115 w 1409"/>
                                <a:gd name="T21" fmla="*/ 218 h 721"/>
                                <a:gd name="T22" fmla="*/ 123 w 1409"/>
                                <a:gd name="T23" fmla="*/ 193 h 721"/>
                                <a:gd name="T24" fmla="*/ 132 w 1409"/>
                                <a:gd name="T25" fmla="*/ 178 h 721"/>
                                <a:gd name="T26" fmla="*/ 174 w 1409"/>
                                <a:gd name="T27" fmla="*/ 171 h 721"/>
                                <a:gd name="T28" fmla="*/ 190 w 1409"/>
                                <a:gd name="T29" fmla="*/ 175 h 721"/>
                                <a:gd name="T30" fmla="*/ 235 w 1409"/>
                                <a:gd name="T31" fmla="*/ 159 h 721"/>
                                <a:gd name="T32" fmla="*/ 252 w 1409"/>
                                <a:gd name="T33" fmla="*/ 173 h 721"/>
                                <a:gd name="T34" fmla="*/ 268 w 1409"/>
                                <a:gd name="T35" fmla="*/ 138 h 721"/>
                                <a:gd name="T36" fmla="*/ 283 w 1409"/>
                                <a:gd name="T37" fmla="*/ 129 h 721"/>
                                <a:gd name="T38" fmla="*/ 317 w 1409"/>
                                <a:gd name="T39" fmla="*/ 148 h 721"/>
                                <a:gd name="T40" fmla="*/ 322 w 1409"/>
                                <a:gd name="T41" fmla="*/ 127 h 721"/>
                                <a:gd name="T42" fmla="*/ 359 w 1409"/>
                                <a:gd name="T43" fmla="*/ 81 h 721"/>
                                <a:gd name="T44" fmla="*/ 366 w 1409"/>
                                <a:gd name="T45" fmla="*/ 53 h 721"/>
                                <a:gd name="T46" fmla="*/ 380 w 1409"/>
                                <a:gd name="T47" fmla="*/ 57 h 721"/>
                                <a:gd name="T48" fmla="*/ 414 w 1409"/>
                                <a:gd name="T49" fmla="*/ 33 h 721"/>
                                <a:gd name="T50" fmla="*/ 404 w 1409"/>
                                <a:gd name="T51" fmla="*/ 13 h 721"/>
                                <a:gd name="T52" fmla="*/ 409 w 1409"/>
                                <a:gd name="T53" fmla="*/ 3 h 721"/>
                                <a:gd name="T54" fmla="*/ 439 w 1409"/>
                                <a:gd name="T55" fmla="*/ 0 h 721"/>
                                <a:gd name="T56" fmla="*/ 458 w 1409"/>
                                <a:gd name="T57" fmla="*/ 7 h 721"/>
                                <a:gd name="T58" fmla="*/ 470 w 1409"/>
                                <a:gd name="T59" fmla="*/ 29 h 721"/>
                                <a:gd name="T60" fmla="*/ 501 w 1409"/>
                                <a:gd name="T61" fmla="*/ 34 h 721"/>
                                <a:gd name="T62" fmla="*/ 520 w 1409"/>
                                <a:gd name="T63" fmla="*/ 44 h 721"/>
                                <a:gd name="T64" fmla="*/ 564 w 1409"/>
                                <a:gd name="T65" fmla="*/ 43 h 721"/>
                                <a:gd name="T66" fmla="*/ 584 w 1409"/>
                                <a:gd name="T67" fmla="*/ 29 h 721"/>
                                <a:gd name="T68" fmla="*/ 632 w 1409"/>
                                <a:gd name="T69" fmla="*/ 59 h 721"/>
                                <a:gd name="T70" fmla="*/ 649 w 1409"/>
                                <a:gd name="T71" fmla="*/ 118 h 721"/>
                                <a:gd name="T72" fmla="*/ 668 w 1409"/>
                                <a:gd name="T73" fmla="*/ 139 h 721"/>
                                <a:gd name="T74" fmla="*/ 705 w 1409"/>
                                <a:gd name="T75" fmla="*/ 160 h 721"/>
                                <a:gd name="T76" fmla="*/ 677 w 1409"/>
                                <a:gd name="T77" fmla="*/ 193 h 721"/>
                                <a:gd name="T78" fmla="*/ 654 w 1409"/>
                                <a:gd name="T79" fmla="*/ 209 h 721"/>
                                <a:gd name="T80" fmla="*/ 629 w 1409"/>
                                <a:gd name="T81" fmla="*/ 240 h 721"/>
                                <a:gd name="T82" fmla="*/ 629 w 1409"/>
                                <a:gd name="T83" fmla="*/ 250 h 721"/>
                                <a:gd name="T84" fmla="*/ 558 w 1409"/>
                                <a:gd name="T85" fmla="*/ 296 h 721"/>
                                <a:gd name="T86" fmla="*/ 171 w 1409"/>
                                <a:gd name="T87" fmla="*/ 332 h 721"/>
                                <a:gd name="T88" fmla="*/ 129 w 1409"/>
                                <a:gd name="T89" fmla="*/ 331 h 721"/>
                                <a:gd name="T90" fmla="*/ 131 w 1409"/>
                                <a:gd name="T91" fmla="*/ 352 h 721"/>
                                <a:gd name="T92" fmla="*/ 0 w 1409"/>
                                <a:gd name="T93" fmla="*/ 360 h 7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09"/>
                                <a:gd name="T142" fmla="*/ 0 h 721"/>
                                <a:gd name="T143" fmla="*/ 1409 w 1409"/>
                                <a:gd name="T144" fmla="*/ 721 h 7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09" h="721">
                                  <a:moveTo>
                                    <a:pt x="0" y="721"/>
                                  </a:moveTo>
                                  <a:lnTo>
                                    <a:pt x="13" y="686"/>
                                  </a:lnTo>
                                  <a:lnTo>
                                    <a:pt x="46" y="683"/>
                                  </a:lnTo>
                                  <a:lnTo>
                                    <a:pt x="54" y="605"/>
                                  </a:lnTo>
                                  <a:lnTo>
                                    <a:pt x="36" y="598"/>
                                  </a:lnTo>
                                  <a:lnTo>
                                    <a:pt x="34" y="580"/>
                                  </a:lnTo>
                                  <a:lnTo>
                                    <a:pt x="79" y="536"/>
                                  </a:lnTo>
                                  <a:lnTo>
                                    <a:pt x="165" y="568"/>
                                  </a:lnTo>
                                  <a:lnTo>
                                    <a:pt x="178" y="482"/>
                                  </a:lnTo>
                                  <a:lnTo>
                                    <a:pt x="239" y="455"/>
                                  </a:lnTo>
                                  <a:lnTo>
                                    <a:pt x="230" y="436"/>
                                  </a:lnTo>
                                  <a:lnTo>
                                    <a:pt x="245" y="386"/>
                                  </a:lnTo>
                                  <a:lnTo>
                                    <a:pt x="263" y="356"/>
                                  </a:lnTo>
                                  <a:lnTo>
                                    <a:pt x="348" y="342"/>
                                  </a:lnTo>
                                  <a:lnTo>
                                    <a:pt x="379" y="350"/>
                                  </a:lnTo>
                                  <a:lnTo>
                                    <a:pt x="470" y="318"/>
                                  </a:lnTo>
                                  <a:lnTo>
                                    <a:pt x="503" y="346"/>
                                  </a:lnTo>
                                  <a:lnTo>
                                    <a:pt x="535" y="276"/>
                                  </a:lnTo>
                                  <a:lnTo>
                                    <a:pt x="566" y="258"/>
                                  </a:lnTo>
                                  <a:lnTo>
                                    <a:pt x="633" y="297"/>
                                  </a:lnTo>
                                  <a:lnTo>
                                    <a:pt x="643" y="254"/>
                                  </a:lnTo>
                                  <a:lnTo>
                                    <a:pt x="717" y="162"/>
                                  </a:lnTo>
                                  <a:lnTo>
                                    <a:pt x="732" y="106"/>
                                  </a:lnTo>
                                  <a:lnTo>
                                    <a:pt x="759" y="115"/>
                                  </a:lnTo>
                                  <a:lnTo>
                                    <a:pt x="828" y="66"/>
                                  </a:lnTo>
                                  <a:lnTo>
                                    <a:pt x="808" y="26"/>
                                  </a:lnTo>
                                  <a:lnTo>
                                    <a:pt x="818" y="6"/>
                                  </a:lnTo>
                                  <a:lnTo>
                                    <a:pt x="878" y="0"/>
                                  </a:lnTo>
                                  <a:lnTo>
                                    <a:pt x="915" y="15"/>
                                  </a:lnTo>
                                  <a:lnTo>
                                    <a:pt x="940" y="59"/>
                                  </a:lnTo>
                                  <a:lnTo>
                                    <a:pt x="1001" y="68"/>
                                  </a:lnTo>
                                  <a:lnTo>
                                    <a:pt x="1039" y="89"/>
                                  </a:lnTo>
                                  <a:lnTo>
                                    <a:pt x="1128" y="86"/>
                                  </a:lnTo>
                                  <a:lnTo>
                                    <a:pt x="1168" y="59"/>
                                  </a:lnTo>
                                  <a:lnTo>
                                    <a:pt x="1263" y="119"/>
                                  </a:lnTo>
                                  <a:lnTo>
                                    <a:pt x="1297" y="237"/>
                                  </a:lnTo>
                                  <a:lnTo>
                                    <a:pt x="1336" y="278"/>
                                  </a:lnTo>
                                  <a:lnTo>
                                    <a:pt x="1409" y="321"/>
                                  </a:lnTo>
                                  <a:lnTo>
                                    <a:pt x="1353" y="386"/>
                                  </a:lnTo>
                                  <a:lnTo>
                                    <a:pt x="1307" y="419"/>
                                  </a:lnTo>
                                  <a:lnTo>
                                    <a:pt x="1257" y="480"/>
                                  </a:lnTo>
                                  <a:lnTo>
                                    <a:pt x="1257" y="501"/>
                                  </a:lnTo>
                                  <a:lnTo>
                                    <a:pt x="1116" y="592"/>
                                  </a:lnTo>
                                  <a:lnTo>
                                    <a:pt x="341" y="664"/>
                                  </a:lnTo>
                                  <a:lnTo>
                                    <a:pt x="258" y="662"/>
                                  </a:lnTo>
                                  <a:lnTo>
                                    <a:pt x="262" y="704"/>
                                  </a:lnTo>
                                  <a:lnTo>
                                    <a:pt x="0" y="721"/>
                                  </a:lnTo>
                                  <a:close/>
                                </a:path>
                              </a:pathLst>
                            </a:custGeom>
                            <a:solidFill>
                              <a:srgbClr val="DDDDDD"/>
                            </a:solidFill>
                            <a:ln w="9525" cmpd="sng">
                              <a:solidFill>
                                <a:srgbClr val="000000"/>
                              </a:solidFill>
                              <a:prstDash val="solid"/>
                              <a:round/>
                              <a:headEnd/>
                              <a:tailEnd/>
                            </a:ln>
                          </p:spPr>
                          <p:txBody>
                            <a:bodyPr/>
                            <a:lstStyle/>
                            <a:p>
                              <a:endParaRPr lang="en-US"/>
                            </a:p>
                          </p:txBody>
                        </p:sp>
                        <p:sp>
                          <p:nvSpPr>
                            <p:cNvPr id="25874" name="Freeform 45"/>
                            <p:cNvSpPr>
                              <a:spLocks/>
                            </p:cNvSpPr>
                            <p:nvPr/>
                          </p:nvSpPr>
                          <p:spPr bwMode="auto">
                            <a:xfrm>
                              <a:off x="3140" y="3241"/>
                              <a:ext cx="544" cy="480"/>
                            </a:xfrm>
                            <a:custGeom>
                              <a:avLst/>
                              <a:gdLst>
                                <a:gd name="T0" fmla="*/ 6 w 1088"/>
                                <a:gd name="T1" fmla="*/ 132 h 960"/>
                                <a:gd name="T2" fmla="*/ 26 w 1088"/>
                                <a:gd name="T3" fmla="*/ 183 h 960"/>
                                <a:gd name="T4" fmla="*/ 55 w 1088"/>
                                <a:gd name="T5" fmla="*/ 268 h 960"/>
                                <a:gd name="T6" fmla="*/ 38 w 1088"/>
                                <a:gd name="T7" fmla="*/ 324 h 960"/>
                                <a:gd name="T8" fmla="*/ 41 w 1088"/>
                                <a:gd name="T9" fmla="*/ 366 h 960"/>
                                <a:gd name="T10" fmla="*/ 18 w 1088"/>
                                <a:gd name="T11" fmla="*/ 397 h 960"/>
                                <a:gd name="T12" fmla="*/ 101 w 1088"/>
                                <a:gd name="T13" fmla="*/ 398 h 960"/>
                                <a:gd name="T14" fmla="*/ 216 w 1088"/>
                                <a:gd name="T15" fmla="*/ 419 h 960"/>
                                <a:gd name="T16" fmla="*/ 227 w 1088"/>
                                <a:gd name="T17" fmla="*/ 388 h 960"/>
                                <a:gd name="T18" fmla="*/ 272 w 1088"/>
                                <a:gd name="T19" fmla="*/ 425 h 960"/>
                                <a:gd name="T20" fmla="*/ 301 w 1088"/>
                                <a:gd name="T21" fmla="*/ 428 h 960"/>
                                <a:gd name="T22" fmla="*/ 320 w 1088"/>
                                <a:gd name="T23" fmla="*/ 461 h 960"/>
                                <a:gd name="T24" fmla="*/ 354 w 1088"/>
                                <a:gd name="T25" fmla="*/ 474 h 960"/>
                                <a:gd name="T26" fmla="*/ 379 w 1088"/>
                                <a:gd name="T27" fmla="*/ 455 h 960"/>
                                <a:gd name="T28" fmla="*/ 394 w 1088"/>
                                <a:gd name="T29" fmla="*/ 460 h 960"/>
                                <a:gd name="T30" fmla="*/ 414 w 1088"/>
                                <a:gd name="T31" fmla="*/ 471 h 960"/>
                                <a:gd name="T32" fmla="*/ 437 w 1088"/>
                                <a:gd name="T33" fmla="*/ 452 h 960"/>
                                <a:gd name="T34" fmla="*/ 432 w 1088"/>
                                <a:gd name="T35" fmla="*/ 423 h 960"/>
                                <a:gd name="T36" fmla="*/ 453 w 1088"/>
                                <a:gd name="T37" fmla="*/ 425 h 960"/>
                                <a:gd name="T38" fmla="*/ 474 w 1088"/>
                                <a:gd name="T39" fmla="*/ 439 h 960"/>
                                <a:gd name="T40" fmla="*/ 492 w 1088"/>
                                <a:gd name="T41" fmla="*/ 447 h 960"/>
                                <a:gd name="T42" fmla="*/ 510 w 1088"/>
                                <a:gd name="T43" fmla="*/ 464 h 960"/>
                                <a:gd name="T44" fmla="*/ 521 w 1088"/>
                                <a:gd name="T45" fmla="*/ 465 h 960"/>
                                <a:gd name="T46" fmla="*/ 531 w 1088"/>
                                <a:gd name="T47" fmla="*/ 463 h 960"/>
                                <a:gd name="T48" fmla="*/ 544 w 1088"/>
                                <a:gd name="T49" fmla="*/ 451 h 960"/>
                                <a:gd name="T50" fmla="*/ 522 w 1088"/>
                                <a:gd name="T51" fmla="*/ 439 h 960"/>
                                <a:gd name="T52" fmla="*/ 504 w 1088"/>
                                <a:gd name="T53" fmla="*/ 430 h 960"/>
                                <a:gd name="T54" fmla="*/ 477 w 1088"/>
                                <a:gd name="T55" fmla="*/ 406 h 960"/>
                                <a:gd name="T56" fmla="*/ 496 w 1088"/>
                                <a:gd name="T57" fmla="*/ 392 h 960"/>
                                <a:gd name="T58" fmla="*/ 507 w 1088"/>
                                <a:gd name="T59" fmla="*/ 378 h 960"/>
                                <a:gd name="T60" fmla="*/ 518 w 1088"/>
                                <a:gd name="T61" fmla="*/ 360 h 960"/>
                                <a:gd name="T62" fmla="*/ 501 w 1088"/>
                                <a:gd name="T63" fmla="*/ 348 h 960"/>
                                <a:gd name="T64" fmla="*/ 472 w 1088"/>
                                <a:gd name="T65" fmla="*/ 372 h 960"/>
                                <a:gd name="T66" fmla="*/ 453 w 1088"/>
                                <a:gd name="T67" fmla="*/ 351 h 960"/>
                                <a:gd name="T68" fmla="*/ 464 w 1088"/>
                                <a:gd name="T69" fmla="*/ 352 h 960"/>
                                <a:gd name="T70" fmla="*/ 462 w 1088"/>
                                <a:gd name="T71" fmla="*/ 343 h 960"/>
                                <a:gd name="T72" fmla="*/ 456 w 1088"/>
                                <a:gd name="T73" fmla="*/ 344 h 960"/>
                                <a:gd name="T74" fmla="*/ 436 w 1088"/>
                                <a:gd name="T75" fmla="*/ 351 h 960"/>
                                <a:gd name="T76" fmla="*/ 389 w 1088"/>
                                <a:gd name="T77" fmla="*/ 349 h 960"/>
                                <a:gd name="T78" fmla="*/ 406 w 1088"/>
                                <a:gd name="T79" fmla="*/ 313 h 960"/>
                                <a:gd name="T80" fmla="*/ 435 w 1088"/>
                                <a:gd name="T81" fmla="*/ 326 h 960"/>
                                <a:gd name="T82" fmla="*/ 447 w 1088"/>
                                <a:gd name="T83" fmla="*/ 277 h 960"/>
                                <a:gd name="T84" fmla="*/ 257 w 1088"/>
                                <a:gd name="T85" fmla="*/ 243 h 960"/>
                                <a:gd name="T86" fmla="*/ 280 w 1088"/>
                                <a:gd name="T87" fmla="*/ 153 h 960"/>
                                <a:gd name="T88" fmla="*/ 303 w 1088"/>
                                <a:gd name="T89" fmla="*/ 96 h 960"/>
                                <a:gd name="T90" fmla="*/ 291 w 1088"/>
                                <a:gd name="T91" fmla="*/ 0 h 9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88"/>
                                <a:gd name="T139" fmla="*/ 0 h 960"/>
                                <a:gd name="T140" fmla="*/ 1088 w 1088"/>
                                <a:gd name="T141" fmla="*/ 960 h 9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88" h="960">
                                  <a:moveTo>
                                    <a:pt x="0" y="9"/>
                                  </a:moveTo>
                                  <a:lnTo>
                                    <a:pt x="12" y="264"/>
                                  </a:lnTo>
                                  <a:lnTo>
                                    <a:pt x="41" y="298"/>
                                  </a:lnTo>
                                  <a:lnTo>
                                    <a:pt x="52" y="365"/>
                                  </a:lnTo>
                                  <a:lnTo>
                                    <a:pt x="112" y="455"/>
                                  </a:lnTo>
                                  <a:lnTo>
                                    <a:pt x="110" y="535"/>
                                  </a:lnTo>
                                  <a:lnTo>
                                    <a:pt x="73" y="606"/>
                                  </a:lnTo>
                                  <a:lnTo>
                                    <a:pt x="76" y="647"/>
                                  </a:lnTo>
                                  <a:lnTo>
                                    <a:pt x="89" y="691"/>
                                  </a:lnTo>
                                  <a:lnTo>
                                    <a:pt x="83" y="732"/>
                                  </a:lnTo>
                                  <a:lnTo>
                                    <a:pt x="65" y="760"/>
                                  </a:lnTo>
                                  <a:lnTo>
                                    <a:pt x="37" y="794"/>
                                  </a:lnTo>
                                  <a:lnTo>
                                    <a:pt x="54" y="813"/>
                                  </a:lnTo>
                                  <a:lnTo>
                                    <a:pt x="202" y="796"/>
                                  </a:lnTo>
                                  <a:lnTo>
                                    <a:pt x="320" y="843"/>
                                  </a:lnTo>
                                  <a:lnTo>
                                    <a:pt x="433" y="837"/>
                                  </a:lnTo>
                                  <a:lnTo>
                                    <a:pt x="418" y="804"/>
                                  </a:lnTo>
                                  <a:lnTo>
                                    <a:pt x="454" y="776"/>
                                  </a:lnTo>
                                  <a:lnTo>
                                    <a:pt x="533" y="794"/>
                                  </a:lnTo>
                                  <a:lnTo>
                                    <a:pt x="545" y="849"/>
                                  </a:lnTo>
                                  <a:lnTo>
                                    <a:pt x="568" y="840"/>
                                  </a:lnTo>
                                  <a:lnTo>
                                    <a:pt x="603" y="855"/>
                                  </a:lnTo>
                                  <a:lnTo>
                                    <a:pt x="634" y="890"/>
                                  </a:lnTo>
                                  <a:lnTo>
                                    <a:pt x="641" y="921"/>
                                  </a:lnTo>
                                  <a:lnTo>
                                    <a:pt x="676" y="926"/>
                                  </a:lnTo>
                                  <a:lnTo>
                                    <a:pt x="709" y="948"/>
                                  </a:lnTo>
                                  <a:lnTo>
                                    <a:pt x="735" y="935"/>
                                  </a:lnTo>
                                  <a:lnTo>
                                    <a:pt x="758" y="910"/>
                                  </a:lnTo>
                                  <a:lnTo>
                                    <a:pt x="753" y="890"/>
                                  </a:lnTo>
                                  <a:lnTo>
                                    <a:pt x="788" y="919"/>
                                  </a:lnTo>
                                  <a:lnTo>
                                    <a:pt x="804" y="894"/>
                                  </a:lnTo>
                                  <a:lnTo>
                                    <a:pt x="828" y="941"/>
                                  </a:lnTo>
                                  <a:lnTo>
                                    <a:pt x="863" y="919"/>
                                  </a:lnTo>
                                  <a:lnTo>
                                    <a:pt x="874" y="904"/>
                                  </a:lnTo>
                                  <a:lnTo>
                                    <a:pt x="863" y="890"/>
                                  </a:lnTo>
                                  <a:lnTo>
                                    <a:pt x="865" y="845"/>
                                  </a:lnTo>
                                  <a:lnTo>
                                    <a:pt x="877" y="845"/>
                                  </a:lnTo>
                                  <a:lnTo>
                                    <a:pt x="907" y="849"/>
                                  </a:lnTo>
                                  <a:lnTo>
                                    <a:pt x="917" y="878"/>
                                  </a:lnTo>
                                  <a:lnTo>
                                    <a:pt x="949" y="877"/>
                                  </a:lnTo>
                                  <a:lnTo>
                                    <a:pt x="980" y="897"/>
                                  </a:lnTo>
                                  <a:lnTo>
                                    <a:pt x="985" y="893"/>
                                  </a:lnTo>
                                  <a:lnTo>
                                    <a:pt x="999" y="912"/>
                                  </a:lnTo>
                                  <a:lnTo>
                                    <a:pt x="1021" y="928"/>
                                  </a:lnTo>
                                  <a:lnTo>
                                    <a:pt x="1014" y="960"/>
                                  </a:lnTo>
                                  <a:lnTo>
                                    <a:pt x="1042" y="929"/>
                                  </a:lnTo>
                                  <a:lnTo>
                                    <a:pt x="1062" y="949"/>
                                  </a:lnTo>
                                  <a:lnTo>
                                    <a:pt x="1061" y="926"/>
                                  </a:lnTo>
                                  <a:lnTo>
                                    <a:pt x="1086" y="919"/>
                                  </a:lnTo>
                                  <a:lnTo>
                                    <a:pt x="1088" y="901"/>
                                  </a:lnTo>
                                  <a:lnTo>
                                    <a:pt x="1060" y="896"/>
                                  </a:lnTo>
                                  <a:lnTo>
                                    <a:pt x="1044" y="878"/>
                                  </a:lnTo>
                                  <a:lnTo>
                                    <a:pt x="1019" y="881"/>
                                  </a:lnTo>
                                  <a:lnTo>
                                    <a:pt x="1008" y="860"/>
                                  </a:lnTo>
                                  <a:lnTo>
                                    <a:pt x="980" y="860"/>
                                  </a:lnTo>
                                  <a:lnTo>
                                    <a:pt x="954" y="811"/>
                                  </a:lnTo>
                                  <a:lnTo>
                                    <a:pt x="970" y="797"/>
                                  </a:lnTo>
                                  <a:lnTo>
                                    <a:pt x="993" y="784"/>
                                  </a:lnTo>
                                  <a:lnTo>
                                    <a:pt x="999" y="760"/>
                                  </a:lnTo>
                                  <a:lnTo>
                                    <a:pt x="1015" y="755"/>
                                  </a:lnTo>
                                  <a:lnTo>
                                    <a:pt x="1044" y="729"/>
                                  </a:lnTo>
                                  <a:lnTo>
                                    <a:pt x="1035" y="720"/>
                                  </a:lnTo>
                                  <a:lnTo>
                                    <a:pt x="1035" y="670"/>
                                  </a:lnTo>
                                  <a:lnTo>
                                    <a:pt x="1002" y="696"/>
                                  </a:lnTo>
                                  <a:lnTo>
                                    <a:pt x="971" y="699"/>
                                  </a:lnTo>
                                  <a:lnTo>
                                    <a:pt x="945" y="744"/>
                                  </a:lnTo>
                                  <a:lnTo>
                                    <a:pt x="901" y="720"/>
                                  </a:lnTo>
                                  <a:lnTo>
                                    <a:pt x="907" y="701"/>
                                  </a:lnTo>
                                  <a:lnTo>
                                    <a:pt x="927" y="697"/>
                                  </a:lnTo>
                                  <a:lnTo>
                                    <a:pt x="928" y="704"/>
                                  </a:lnTo>
                                  <a:lnTo>
                                    <a:pt x="942" y="678"/>
                                  </a:lnTo>
                                  <a:lnTo>
                                    <a:pt x="924" y="685"/>
                                  </a:lnTo>
                                  <a:lnTo>
                                    <a:pt x="917" y="675"/>
                                  </a:lnTo>
                                  <a:lnTo>
                                    <a:pt x="912" y="687"/>
                                  </a:lnTo>
                                  <a:lnTo>
                                    <a:pt x="891" y="677"/>
                                  </a:lnTo>
                                  <a:lnTo>
                                    <a:pt x="872" y="701"/>
                                  </a:lnTo>
                                  <a:lnTo>
                                    <a:pt x="838" y="710"/>
                                  </a:lnTo>
                                  <a:lnTo>
                                    <a:pt x="779" y="697"/>
                                  </a:lnTo>
                                  <a:lnTo>
                                    <a:pt x="774" y="681"/>
                                  </a:lnTo>
                                  <a:lnTo>
                                    <a:pt x="812" y="626"/>
                                  </a:lnTo>
                                  <a:lnTo>
                                    <a:pt x="846" y="628"/>
                                  </a:lnTo>
                                  <a:lnTo>
                                    <a:pt x="871" y="651"/>
                                  </a:lnTo>
                                  <a:lnTo>
                                    <a:pt x="963" y="669"/>
                                  </a:lnTo>
                                  <a:lnTo>
                                    <a:pt x="894" y="553"/>
                                  </a:lnTo>
                                  <a:lnTo>
                                    <a:pt x="906" y="472"/>
                                  </a:lnTo>
                                  <a:lnTo>
                                    <a:pt x="514" y="486"/>
                                  </a:lnTo>
                                  <a:lnTo>
                                    <a:pt x="517" y="442"/>
                                  </a:lnTo>
                                  <a:lnTo>
                                    <a:pt x="561" y="306"/>
                                  </a:lnTo>
                                  <a:lnTo>
                                    <a:pt x="628" y="215"/>
                                  </a:lnTo>
                                  <a:lnTo>
                                    <a:pt x="607" y="191"/>
                                  </a:lnTo>
                                  <a:lnTo>
                                    <a:pt x="615" y="102"/>
                                  </a:lnTo>
                                  <a:lnTo>
                                    <a:pt x="583" y="0"/>
                                  </a:lnTo>
                                  <a:lnTo>
                                    <a:pt x="0" y="9"/>
                                  </a:lnTo>
                                  <a:close/>
                                </a:path>
                              </a:pathLst>
                            </a:custGeom>
                            <a:solidFill>
                              <a:srgbClr val="DDDDDD"/>
                            </a:solidFill>
                            <a:ln w="9525">
                              <a:solidFill>
                                <a:srgbClr val="000000"/>
                              </a:solidFill>
                              <a:prstDash val="solid"/>
                              <a:round/>
                              <a:headEnd/>
                              <a:tailEnd/>
                            </a:ln>
                          </p:spPr>
                          <p:txBody>
                            <a:bodyPr/>
                            <a:lstStyle/>
                            <a:p>
                              <a:endParaRPr lang="en-US"/>
                            </a:p>
                          </p:txBody>
                        </p:sp>
                        <p:sp>
                          <p:nvSpPr>
                            <p:cNvPr id="25875" name="Freeform 46"/>
                            <p:cNvSpPr>
                              <a:spLocks/>
                            </p:cNvSpPr>
                            <p:nvPr/>
                          </p:nvSpPr>
                          <p:spPr bwMode="auto">
                            <a:xfrm>
                              <a:off x="5074" y="1161"/>
                              <a:ext cx="354" cy="563"/>
                            </a:xfrm>
                            <a:custGeom>
                              <a:avLst/>
                              <a:gdLst>
                                <a:gd name="T0" fmla="*/ 0 w 708"/>
                                <a:gd name="T1" fmla="*/ 305 h 1125"/>
                                <a:gd name="T2" fmla="*/ 22 w 708"/>
                                <a:gd name="T3" fmla="*/ 307 h 1125"/>
                                <a:gd name="T4" fmla="*/ 22 w 708"/>
                                <a:gd name="T5" fmla="*/ 270 h 1125"/>
                                <a:gd name="T6" fmla="*/ 47 w 708"/>
                                <a:gd name="T7" fmla="*/ 220 h 1125"/>
                                <a:gd name="T8" fmla="*/ 37 w 708"/>
                                <a:gd name="T9" fmla="*/ 184 h 1125"/>
                                <a:gd name="T10" fmla="*/ 46 w 708"/>
                                <a:gd name="T11" fmla="*/ 135 h 1125"/>
                                <a:gd name="T12" fmla="*/ 45 w 708"/>
                                <a:gd name="T13" fmla="*/ 117 h 1125"/>
                                <a:gd name="T14" fmla="*/ 86 w 708"/>
                                <a:gd name="T15" fmla="*/ 10 h 1125"/>
                                <a:gd name="T16" fmla="*/ 96 w 708"/>
                                <a:gd name="T17" fmla="*/ 10 h 1125"/>
                                <a:gd name="T18" fmla="*/ 102 w 708"/>
                                <a:gd name="T19" fmla="*/ 31 h 1125"/>
                                <a:gd name="T20" fmla="*/ 153 w 708"/>
                                <a:gd name="T21" fmla="*/ 13 h 1125"/>
                                <a:gd name="T22" fmla="*/ 154 w 708"/>
                                <a:gd name="T23" fmla="*/ 4 h 1125"/>
                                <a:gd name="T24" fmla="*/ 168 w 708"/>
                                <a:gd name="T25" fmla="*/ 0 h 1125"/>
                                <a:gd name="T26" fmla="*/ 194 w 708"/>
                                <a:gd name="T27" fmla="*/ 14 h 1125"/>
                                <a:gd name="T28" fmla="*/ 214 w 708"/>
                                <a:gd name="T29" fmla="*/ 31 h 1125"/>
                                <a:gd name="T30" fmla="*/ 261 w 708"/>
                                <a:gd name="T31" fmla="*/ 186 h 1125"/>
                                <a:gd name="T32" fmla="*/ 291 w 708"/>
                                <a:gd name="T33" fmla="*/ 186 h 1125"/>
                                <a:gd name="T34" fmla="*/ 296 w 708"/>
                                <a:gd name="T35" fmla="*/ 195 h 1125"/>
                                <a:gd name="T36" fmla="*/ 292 w 708"/>
                                <a:gd name="T37" fmla="*/ 202 h 1125"/>
                                <a:gd name="T38" fmla="*/ 316 w 708"/>
                                <a:gd name="T39" fmla="*/ 237 h 1125"/>
                                <a:gd name="T40" fmla="*/ 320 w 708"/>
                                <a:gd name="T41" fmla="*/ 229 h 1125"/>
                                <a:gd name="T42" fmla="*/ 345 w 708"/>
                                <a:gd name="T43" fmla="*/ 253 h 1125"/>
                                <a:gd name="T44" fmla="*/ 337 w 708"/>
                                <a:gd name="T45" fmla="*/ 259 h 1125"/>
                                <a:gd name="T46" fmla="*/ 338 w 708"/>
                                <a:gd name="T47" fmla="*/ 265 h 1125"/>
                                <a:gd name="T48" fmla="*/ 354 w 708"/>
                                <a:gd name="T49" fmla="*/ 265 h 1125"/>
                                <a:gd name="T50" fmla="*/ 343 w 708"/>
                                <a:gd name="T51" fmla="*/ 295 h 1125"/>
                                <a:gd name="T52" fmla="*/ 328 w 708"/>
                                <a:gd name="T53" fmla="*/ 291 h 1125"/>
                                <a:gd name="T54" fmla="*/ 316 w 708"/>
                                <a:gd name="T55" fmla="*/ 302 h 1125"/>
                                <a:gd name="T56" fmla="*/ 317 w 708"/>
                                <a:gd name="T57" fmla="*/ 314 h 1125"/>
                                <a:gd name="T58" fmla="*/ 306 w 708"/>
                                <a:gd name="T59" fmla="*/ 321 h 1125"/>
                                <a:gd name="T60" fmla="*/ 294 w 708"/>
                                <a:gd name="T61" fmla="*/ 318 h 1125"/>
                                <a:gd name="T62" fmla="*/ 295 w 708"/>
                                <a:gd name="T63" fmla="*/ 336 h 1125"/>
                                <a:gd name="T64" fmla="*/ 285 w 708"/>
                                <a:gd name="T65" fmla="*/ 331 h 1125"/>
                                <a:gd name="T66" fmla="*/ 281 w 708"/>
                                <a:gd name="T67" fmla="*/ 352 h 1125"/>
                                <a:gd name="T68" fmla="*/ 265 w 708"/>
                                <a:gd name="T69" fmla="*/ 334 h 1125"/>
                                <a:gd name="T70" fmla="*/ 252 w 708"/>
                                <a:gd name="T71" fmla="*/ 350 h 1125"/>
                                <a:gd name="T72" fmla="*/ 238 w 708"/>
                                <a:gd name="T73" fmla="*/ 357 h 1125"/>
                                <a:gd name="T74" fmla="*/ 234 w 708"/>
                                <a:gd name="T75" fmla="*/ 374 h 1125"/>
                                <a:gd name="T76" fmla="*/ 218 w 708"/>
                                <a:gd name="T77" fmla="*/ 371 h 1125"/>
                                <a:gd name="T78" fmla="*/ 226 w 708"/>
                                <a:gd name="T79" fmla="*/ 355 h 1125"/>
                                <a:gd name="T80" fmla="*/ 214 w 708"/>
                                <a:gd name="T81" fmla="*/ 341 h 1125"/>
                                <a:gd name="T82" fmla="*/ 202 w 708"/>
                                <a:gd name="T83" fmla="*/ 364 h 1125"/>
                                <a:gd name="T84" fmla="*/ 206 w 708"/>
                                <a:gd name="T85" fmla="*/ 409 h 1125"/>
                                <a:gd name="T86" fmla="*/ 199 w 708"/>
                                <a:gd name="T87" fmla="*/ 420 h 1125"/>
                                <a:gd name="T88" fmla="*/ 189 w 708"/>
                                <a:gd name="T89" fmla="*/ 421 h 1125"/>
                                <a:gd name="T90" fmla="*/ 181 w 708"/>
                                <a:gd name="T91" fmla="*/ 419 h 1125"/>
                                <a:gd name="T92" fmla="*/ 170 w 708"/>
                                <a:gd name="T93" fmla="*/ 447 h 1125"/>
                                <a:gd name="T94" fmla="*/ 154 w 708"/>
                                <a:gd name="T95" fmla="*/ 445 h 1125"/>
                                <a:gd name="T96" fmla="*/ 156 w 708"/>
                                <a:gd name="T97" fmla="*/ 468 h 1125"/>
                                <a:gd name="T98" fmla="*/ 146 w 708"/>
                                <a:gd name="T99" fmla="*/ 451 h 1125"/>
                                <a:gd name="T100" fmla="*/ 122 w 708"/>
                                <a:gd name="T101" fmla="*/ 470 h 1125"/>
                                <a:gd name="T102" fmla="*/ 118 w 708"/>
                                <a:gd name="T103" fmla="*/ 484 h 1125"/>
                                <a:gd name="T104" fmla="*/ 126 w 708"/>
                                <a:gd name="T105" fmla="*/ 493 h 1125"/>
                                <a:gd name="T106" fmla="*/ 115 w 708"/>
                                <a:gd name="T107" fmla="*/ 499 h 1125"/>
                                <a:gd name="T108" fmla="*/ 117 w 708"/>
                                <a:gd name="T109" fmla="*/ 515 h 1125"/>
                                <a:gd name="T110" fmla="*/ 107 w 708"/>
                                <a:gd name="T111" fmla="*/ 528 h 1125"/>
                                <a:gd name="T112" fmla="*/ 105 w 708"/>
                                <a:gd name="T113" fmla="*/ 563 h 1125"/>
                                <a:gd name="T114" fmla="*/ 99 w 708"/>
                                <a:gd name="T115" fmla="*/ 563 h 1125"/>
                                <a:gd name="T116" fmla="*/ 66 w 708"/>
                                <a:gd name="T117" fmla="*/ 516 h 1125"/>
                                <a:gd name="T118" fmla="*/ 0 w 708"/>
                                <a:gd name="T119" fmla="*/ 305 h 11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08"/>
                                <a:gd name="T181" fmla="*/ 0 h 1125"/>
                                <a:gd name="T182" fmla="*/ 708 w 708"/>
                                <a:gd name="T183" fmla="*/ 1125 h 11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08" h="1125">
                                  <a:moveTo>
                                    <a:pt x="0" y="610"/>
                                  </a:moveTo>
                                  <a:lnTo>
                                    <a:pt x="43" y="614"/>
                                  </a:lnTo>
                                  <a:lnTo>
                                    <a:pt x="45" y="539"/>
                                  </a:lnTo>
                                  <a:lnTo>
                                    <a:pt x="95" y="440"/>
                                  </a:lnTo>
                                  <a:lnTo>
                                    <a:pt x="73" y="368"/>
                                  </a:lnTo>
                                  <a:lnTo>
                                    <a:pt x="92" y="270"/>
                                  </a:lnTo>
                                  <a:lnTo>
                                    <a:pt x="90" y="234"/>
                                  </a:lnTo>
                                  <a:lnTo>
                                    <a:pt x="171" y="19"/>
                                  </a:lnTo>
                                  <a:lnTo>
                                    <a:pt x="193" y="19"/>
                                  </a:lnTo>
                                  <a:lnTo>
                                    <a:pt x="205" y="61"/>
                                  </a:lnTo>
                                  <a:lnTo>
                                    <a:pt x="306" y="25"/>
                                  </a:lnTo>
                                  <a:lnTo>
                                    <a:pt x="307" y="8"/>
                                  </a:lnTo>
                                  <a:lnTo>
                                    <a:pt x="336" y="0"/>
                                  </a:lnTo>
                                  <a:lnTo>
                                    <a:pt x="388" y="27"/>
                                  </a:lnTo>
                                  <a:lnTo>
                                    <a:pt x="428" y="61"/>
                                  </a:lnTo>
                                  <a:lnTo>
                                    <a:pt x="521" y="372"/>
                                  </a:lnTo>
                                  <a:lnTo>
                                    <a:pt x="582" y="372"/>
                                  </a:lnTo>
                                  <a:lnTo>
                                    <a:pt x="591" y="390"/>
                                  </a:lnTo>
                                  <a:lnTo>
                                    <a:pt x="583" y="404"/>
                                  </a:lnTo>
                                  <a:lnTo>
                                    <a:pt x="631" y="474"/>
                                  </a:lnTo>
                                  <a:lnTo>
                                    <a:pt x="639" y="458"/>
                                  </a:lnTo>
                                  <a:lnTo>
                                    <a:pt x="689" y="506"/>
                                  </a:lnTo>
                                  <a:lnTo>
                                    <a:pt x="673" y="517"/>
                                  </a:lnTo>
                                  <a:lnTo>
                                    <a:pt x="675" y="530"/>
                                  </a:lnTo>
                                  <a:lnTo>
                                    <a:pt x="708" y="529"/>
                                  </a:lnTo>
                                  <a:lnTo>
                                    <a:pt x="686" y="589"/>
                                  </a:lnTo>
                                  <a:lnTo>
                                    <a:pt x="655" y="582"/>
                                  </a:lnTo>
                                  <a:lnTo>
                                    <a:pt x="631" y="604"/>
                                  </a:lnTo>
                                  <a:lnTo>
                                    <a:pt x="633" y="627"/>
                                  </a:lnTo>
                                  <a:lnTo>
                                    <a:pt x="611" y="641"/>
                                  </a:lnTo>
                                  <a:lnTo>
                                    <a:pt x="588" y="636"/>
                                  </a:lnTo>
                                  <a:lnTo>
                                    <a:pt x="589" y="671"/>
                                  </a:lnTo>
                                  <a:lnTo>
                                    <a:pt x="570" y="662"/>
                                  </a:lnTo>
                                  <a:lnTo>
                                    <a:pt x="562" y="703"/>
                                  </a:lnTo>
                                  <a:lnTo>
                                    <a:pt x="530" y="667"/>
                                  </a:lnTo>
                                  <a:lnTo>
                                    <a:pt x="504" y="699"/>
                                  </a:lnTo>
                                  <a:lnTo>
                                    <a:pt x="476" y="714"/>
                                  </a:lnTo>
                                  <a:lnTo>
                                    <a:pt x="468" y="748"/>
                                  </a:lnTo>
                                  <a:lnTo>
                                    <a:pt x="436" y="742"/>
                                  </a:lnTo>
                                  <a:lnTo>
                                    <a:pt x="452" y="710"/>
                                  </a:lnTo>
                                  <a:lnTo>
                                    <a:pt x="428" y="682"/>
                                  </a:lnTo>
                                  <a:lnTo>
                                    <a:pt x="405" y="728"/>
                                  </a:lnTo>
                                  <a:lnTo>
                                    <a:pt x="413" y="818"/>
                                  </a:lnTo>
                                  <a:lnTo>
                                    <a:pt x="399" y="839"/>
                                  </a:lnTo>
                                  <a:lnTo>
                                    <a:pt x="378" y="842"/>
                                  </a:lnTo>
                                  <a:lnTo>
                                    <a:pt x="363" y="838"/>
                                  </a:lnTo>
                                  <a:lnTo>
                                    <a:pt x="340" y="894"/>
                                  </a:lnTo>
                                  <a:lnTo>
                                    <a:pt x="307" y="890"/>
                                  </a:lnTo>
                                  <a:lnTo>
                                    <a:pt x="312" y="935"/>
                                  </a:lnTo>
                                  <a:lnTo>
                                    <a:pt x="292" y="902"/>
                                  </a:lnTo>
                                  <a:lnTo>
                                    <a:pt x="244" y="939"/>
                                  </a:lnTo>
                                  <a:lnTo>
                                    <a:pt x="236" y="967"/>
                                  </a:lnTo>
                                  <a:lnTo>
                                    <a:pt x="252" y="986"/>
                                  </a:lnTo>
                                  <a:lnTo>
                                    <a:pt x="231" y="998"/>
                                  </a:lnTo>
                                  <a:lnTo>
                                    <a:pt x="235" y="1030"/>
                                  </a:lnTo>
                                  <a:lnTo>
                                    <a:pt x="215" y="1055"/>
                                  </a:lnTo>
                                  <a:lnTo>
                                    <a:pt x="210" y="1125"/>
                                  </a:lnTo>
                                  <a:lnTo>
                                    <a:pt x="198" y="1125"/>
                                  </a:lnTo>
                                  <a:lnTo>
                                    <a:pt x="132" y="1032"/>
                                  </a:lnTo>
                                  <a:lnTo>
                                    <a:pt x="0" y="610"/>
                                  </a:lnTo>
                                  <a:close/>
                                </a:path>
                              </a:pathLst>
                            </a:custGeom>
                            <a:solidFill>
                              <a:srgbClr val="DDDDDD"/>
                            </a:solidFill>
                            <a:ln w="9525">
                              <a:solidFill>
                                <a:srgbClr val="000000"/>
                              </a:solidFill>
                              <a:prstDash val="solid"/>
                              <a:round/>
                              <a:headEnd/>
                              <a:tailEnd/>
                            </a:ln>
                          </p:spPr>
                          <p:txBody>
                            <a:bodyPr/>
                            <a:lstStyle/>
                            <a:p>
                              <a:endParaRPr lang="en-US"/>
                            </a:p>
                          </p:txBody>
                        </p:sp>
                        <p:sp>
                          <p:nvSpPr>
                            <p:cNvPr id="25876" name="Freeform 47"/>
                            <p:cNvSpPr>
                              <a:spLocks/>
                            </p:cNvSpPr>
                            <p:nvPr/>
                          </p:nvSpPr>
                          <p:spPr bwMode="auto">
                            <a:xfrm>
                              <a:off x="4481" y="2232"/>
                              <a:ext cx="440" cy="219"/>
                            </a:xfrm>
                            <a:custGeom>
                              <a:avLst/>
                              <a:gdLst>
                                <a:gd name="T0" fmla="*/ 11 w 880"/>
                                <a:gd name="T1" fmla="*/ 127 h 437"/>
                                <a:gd name="T2" fmla="*/ 97 w 880"/>
                                <a:gd name="T3" fmla="*/ 73 h 437"/>
                                <a:gd name="T4" fmla="*/ 135 w 880"/>
                                <a:gd name="T5" fmla="*/ 54 h 437"/>
                                <a:gd name="T6" fmla="*/ 174 w 880"/>
                                <a:gd name="T7" fmla="*/ 84 h 437"/>
                                <a:gd name="T8" fmla="*/ 213 w 880"/>
                                <a:gd name="T9" fmla="*/ 110 h 437"/>
                                <a:gd name="T10" fmla="*/ 244 w 880"/>
                                <a:gd name="T11" fmla="*/ 113 h 437"/>
                                <a:gd name="T12" fmla="*/ 245 w 880"/>
                                <a:gd name="T13" fmla="*/ 135 h 437"/>
                                <a:gd name="T14" fmla="*/ 229 w 880"/>
                                <a:gd name="T15" fmla="*/ 176 h 437"/>
                                <a:gd name="T16" fmla="*/ 254 w 880"/>
                                <a:gd name="T17" fmla="*/ 187 h 437"/>
                                <a:gd name="T18" fmla="*/ 270 w 880"/>
                                <a:gd name="T19" fmla="*/ 197 h 437"/>
                                <a:gd name="T20" fmla="*/ 285 w 880"/>
                                <a:gd name="T21" fmla="*/ 201 h 437"/>
                                <a:gd name="T22" fmla="*/ 306 w 880"/>
                                <a:gd name="T23" fmla="*/ 201 h 437"/>
                                <a:gd name="T24" fmla="*/ 331 w 880"/>
                                <a:gd name="T25" fmla="*/ 212 h 437"/>
                                <a:gd name="T26" fmla="*/ 288 w 880"/>
                                <a:gd name="T27" fmla="*/ 167 h 437"/>
                                <a:gd name="T28" fmla="*/ 300 w 880"/>
                                <a:gd name="T29" fmla="*/ 157 h 437"/>
                                <a:gd name="T30" fmla="*/ 297 w 880"/>
                                <a:gd name="T31" fmla="*/ 88 h 437"/>
                                <a:gd name="T32" fmla="*/ 316 w 880"/>
                                <a:gd name="T33" fmla="*/ 46 h 437"/>
                                <a:gd name="T34" fmla="*/ 338 w 880"/>
                                <a:gd name="T35" fmla="*/ 28 h 437"/>
                                <a:gd name="T36" fmla="*/ 319 w 880"/>
                                <a:gd name="T37" fmla="*/ 51 h 437"/>
                                <a:gd name="T38" fmla="*/ 316 w 880"/>
                                <a:gd name="T39" fmla="*/ 88 h 437"/>
                                <a:gd name="T40" fmla="*/ 320 w 880"/>
                                <a:gd name="T41" fmla="*/ 101 h 437"/>
                                <a:gd name="T42" fmla="*/ 327 w 880"/>
                                <a:gd name="T43" fmla="*/ 121 h 437"/>
                                <a:gd name="T44" fmla="*/ 314 w 880"/>
                                <a:gd name="T45" fmla="*/ 130 h 437"/>
                                <a:gd name="T46" fmla="*/ 333 w 880"/>
                                <a:gd name="T47" fmla="*/ 137 h 437"/>
                                <a:gd name="T48" fmla="*/ 323 w 880"/>
                                <a:gd name="T49" fmla="*/ 143 h 437"/>
                                <a:gd name="T50" fmla="*/ 353 w 880"/>
                                <a:gd name="T51" fmla="*/ 186 h 437"/>
                                <a:gd name="T52" fmla="*/ 366 w 880"/>
                                <a:gd name="T53" fmla="*/ 196 h 437"/>
                                <a:gd name="T54" fmla="*/ 373 w 880"/>
                                <a:gd name="T55" fmla="*/ 201 h 437"/>
                                <a:gd name="T56" fmla="*/ 375 w 880"/>
                                <a:gd name="T57" fmla="*/ 215 h 437"/>
                                <a:gd name="T58" fmla="*/ 398 w 880"/>
                                <a:gd name="T59" fmla="*/ 211 h 437"/>
                                <a:gd name="T60" fmla="*/ 431 w 880"/>
                                <a:gd name="T61" fmla="*/ 168 h 437"/>
                                <a:gd name="T62" fmla="*/ 431 w 880"/>
                                <a:gd name="T63" fmla="*/ 193 h 437"/>
                                <a:gd name="T64" fmla="*/ 427 w 880"/>
                                <a:gd name="T65" fmla="*/ 217 h 437"/>
                                <a:gd name="T66" fmla="*/ 440 w 880"/>
                                <a:gd name="T67" fmla="*/ 139 h 437"/>
                                <a:gd name="T68" fmla="*/ 379 w 880"/>
                                <a:gd name="T69" fmla="*/ 151 h 437"/>
                                <a:gd name="T70" fmla="*/ 340 w 880"/>
                                <a:gd name="T71" fmla="*/ 0 h 4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0"/>
                                <a:gd name="T109" fmla="*/ 0 h 437"/>
                                <a:gd name="T110" fmla="*/ 880 w 880"/>
                                <a:gd name="T111" fmla="*/ 437 h 4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0" h="437">
                                  <a:moveTo>
                                    <a:pt x="0" y="130"/>
                                  </a:moveTo>
                                  <a:lnTo>
                                    <a:pt x="21" y="254"/>
                                  </a:lnTo>
                                  <a:lnTo>
                                    <a:pt x="88" y="176"/>
                                  </a:lnTo>
                                  <a:lnTo>
                                    <a:pt x="193" y="146"/>
                                  </a:lnTo>
                                  <a:lnTo>
                                    <a:pt x="213" y="114"/>
                                  </a:lnTo>
                                  <a:lnTo>
                                    <a:pt x="270" y="108"/>
                                  </a:lnTo>
                                  <a:lnTo>
                                    <a:pt x="319" y="130"/>
                                  </a:lnTo>
                                  <a:lnTo>
                                    <a:pt x="347" y="167"/>
                                  </a:lnTo>
                                  <a:lnTo>
                                    <a:pt x="396" y="181"/>
                                  </a:lnTo>
                                  <a:lnTo>
                                    <a:pt x="426" y="219"/>
                                  </a:lnTo>
                                  <a:lnTo>
                                    <a:pt x="470" y="240"/>
                                  </a:lnTo>
                                  <a:lnTo>
                                    <a:pt x="488" y="226"/>
                                  </a:lnTo>
                                  <a:lnTo>
                                    <a:pt x="502" y="251"/>
                                  </a:lnTo>
                                  <a:lnTo>
                                    <a:pt x="490" y="269"/>
                                  </a:lnTo>
                                  <a:lnTo>
                                    <a:pt x="488" y="296"/>
                                  </a:lnTo>
                                  <a:lnTo>
                                    <a:pt x="459" y="352"/>
                                  </a:lnTo>
                                  <a:lnTo>
                                    <a:pt x="470" y="391"/>
                                  </a:lnTo>
                                  <a:lnTo>
                                    <a:pt x="508" y="374"/>
                                  </a:lnTo>
                                  <a:lnTo>
                                    <a:pt x="511" y="355"/>
                                  </a:lnTo>
                                  <a:lnTo>
                                    <a:pt x="540" y="393"/>
                                  </a:lnTo>
                                  <a:lnTo>
                                    <a:pt x="549" y="375"/>
                                  </a:lnTo>
                                  <a:lnTo>
                                    <a:pt x="569" y="401"/>
                                  </a:lnTo>
                                  <a:lnTo>
                                    <a:pt x="577" y="387"/>
                                  </a:lnTo>
                                  <a:lnTo>
                                    <a:pt x="611" y="402"/>
                                  </a:lnTo>
                                  <a:lnTo>
                                    <a:pt x="631" y="394"/>
                                  </a:lnTo>
                                  <a:lnTo>
                                    <a:pt x="661" y="424"/>
                                  </a:lnTo>
                                  <a:lnTo>
                                    <a:pt x="638" y="378"/>
                                  </a:lnTo>
                                  <a:lnTo>
                                    <a:pt x="576" y="333"/>
                                  </a:lnTo>
                                  <a:lnTo>
                                    <a:pt x="634" y="362"/>
                                  </a:lnTo>
                                  <a:lnTo>
                                    <a:pt x="599" y="313"/>
                                  </a:lnTo>
                                  <a:lnTo>
                                    <a:pt x="589" y="273"/>
                                  </a:lnTo>
                                  <a:lnTo>
                                    <a:pt x="593" y="176"/>
                                  </a:lnTo>
                                  <a:lnTo>
                                    <a:pt x="556" y="154"/>
                                  </a:lnTo>
                                  <a:lnTo>
                                    <a:pt x="631" y="92"/>
                                  </a:lnTo>
                                  <a:lnTo>
                                    <a:pt x="633" y="53"/>
                                  </a:lnTo>
                                  <a:lnTo>
                                    <a:pt x="675" y="56"/>
                                  </a:lnTo>
                                  <a:lnTo>
                                    <a:pt x="664" y="90"/>
                                  </a:lnTo>
                                  <a:lnTo>
                                    <a:pt x="638" y="102"/>
                                  </a:lnTo>
                                  <a:lnTo>
                                    <a:pt x="623" y="142"/>
                                  </a:lnTo>
                                  <a:lnTo>
                                    <a:pt x="631" y="175"/>
                                  </a:lnTo>
                                  <a:lnTo>
                                    <a:pt x="651" y="160"/>
                                  </a:lnTo>
                                  <a:lnTo>
                                    <a:pt x="639" y="201"/>
                                  </a:lnTo>
                                  <a:lnTo>
                                    <a:pt x="646" y="222"/>
                                  </a:lnTo>
                                  <a:lnTo>
                                    <a:pt x="653" y="242"/>
                                  </a:lnTo>
                                  <a:lnTo>
                                    <a:pt x="634" y="231"/>
                                  </a:lnTo>
                                  <a:lnTo>
                                    <a:pt x="627" y="260"/>
                                  </a:lnTo>
                                  <a:lnTo>
                                    <a:pt x="668" y="253"/>
                                  </a:lnTo>
                                  <a:lnTo>
                                    <a:pt x="665" y="273"/>
                                  </a:lnTo>
                                  <a:lnTo>
                                    <a:pt x="687" y="286"/>
                                  </a:lnTo>
                                  <a:lnTo>
                                    <a:pt x="646" y="286"/>
                                  </a:lnTo>
                                  <a:lnTo>
                                    <a:pt x="660" y="348"/>
                                  </a:lnTo>
                                  <a:lnTo>
                                    <a:pt x="706" y="372"/>
                                  </a:lnTo>
                                  <a:lnTo>
                                    <a:pt x="729" y="342"/>
                                  </a:lnTo>
                                  <a:lnTo>
                                    <a:pt x="731" y="391"/>
                                  </a:lnTo>
                                  <a:lnTo>
                                    <a:pt x="760" y="379"/>
                                  </a:lnTo>
                                  <a:lnTo>
                                    <a:pt x="746" y="402"/>
                                  </a:lnTo>
                                  <a:lnTo>
                                    <a:pt x="767" y="402"/>
                                  </a:lnTo>
                                  <a:lnTo>
                                    <a:pt x="749" y="429"/>
                                  </a:lnTo>
                                  <a:lnTo>
                                    <a:pt x="758" y="437"/>
                                  </a:lnTo>
                                  <a:lnTo>
                                    <a:pt x="795" y="421"/>
                                  </a:lnTo>
                                  <a:lnTo>
                                    <a:pt x="844" y="393"/>
                                  </a:lnTo>
                                  <a:lnTo>
                                    <a:pt x="861" y="336"/>
                                  </a:lnTo>
                                  <a:lnTo>
                                    <a:pt x="866" y="370"/>
                                  </a:lnTo>
                                  <a:lnTo>
                                    <a:pt x="861" y="386"/>
                                  </a:lnTo>
                                  <a:lnTo>
                                    <a:pt x="849" y="415"/>
                                  </a:lnTo>
                                  <a:lnTo>
                                    <a:pt x="854" y="433"/>
                                  </a:lnTo>
                                  <a:lnTo>
                                    <a:pt x="872" y="385"/>
                                  </a:lnTo>
                                  <a:lnTo>
                                    <a:pt x="880" y="277"/>
                                  </a:lnTo>
                                  <a:lnTo>
                                    <a:pt x="824" y="287"/>
                                  </a:lnTo>
                                  <a:lnTo>
                                    <a:pt x="758" y="302"/>
                                  </a:lnTo>
                                  <a:lnTo>
                                    <a:pt x="752" y="278"/>
                                  </a:lnTo>
                                  <a:lnTo>
                                    <a:pt x="679" y="0"/>
                                  </a:lnTo>
                                  <a:lnTo>
                                    <a:pt x="0" y="130"/>
                                  </a:lnTo>
                                  <a:close/>
                                </a:path>
                              </a:pathLst>
                            </a:custGeom>
                            <a:solidFill>
                              <a:srgbClr val="DDDDDD"/>
                            </a:solidFill>
                            <a:ln w="9525">
                              <a:solidFill>
                                <a:srgbClr val="000000"/>
                              </a:solidFill>
                              <a:prstDash val="solid"/>
                              <a:round/>
                              <a:headEnd/>
                              <a:tailEnd/>
                            </a:ln>
                          </p:spPr>
                          <p:txBody>
                            <a:bodyPr/>
                            <a:lstStyle/>
                            <a:p>
                              <a:endParaRPr lang="en-US"/>
                            </a:p>
                          </p:txBody>
                        </p:sp>
                        <p:sp>
                          <p:nvSpPr>
                            <p:cNvPr id="25877" name="Freeform 48"/>
                            <p:cNvSpPr>
                              <a:spLocks/>
                            </p:cNvSpPr>
                            <p:nvPr/>
                          </p:nvSpPr>
                          <p:spPr bwMode="auto">
                            <a:xfrm>
                              <a:off x="3422" y="1448"/>
                              <a:ext cx="556" cy="286"/>
                            </a:xfrm>
                            <a:custGeom>
                              <a:avLst/>
                              <a:gdLst>
                                <a:gd name="T0" fmla="*/ 44 w 1113"/>
                                <a:gd name="T1" fmla="*/ 155 h 572"/>
                                <a:gd name="T2" fmla="*/ 199 w 1113"/>
                                <a:gd name="T3" fmla="*/ 189 h 572"/>
                                <a:gd name="T4" fmla="*/ 225 w 1113"/>
                                <a:gd name="T5" fmla="*/ 212 h 572"/>
                                <a:gd name="T6" fmla="*/ 278 w 1113"/>
                                <a:gd name="T7" fmla="*/ 228 h 572"/>
                                <a:gd name="T8" fmla="*/ 290 w 1113"/>
                                <a:gd name="T9" fmla="*/ 206 h 572"/>
                                <a:gd name="T10" fmla="*/ 298 w 1113"/>
                                <a:gd name="T11" fmla="*/ 182 h 572"/>
                                <a:gd name="T12" fmla="*/ 297 w 1113"/>
                                <a:gd name="T13" fmla="*/ 191 h 572"/>
                                <a:gd name="T14" fmla="*/ 309 w 1113"/>
                                <a:gd name="T15" fmla="*/ 204 h 572"/>
                                <a:gd name="T16" fmla="*/ 326 w 1113"/>
                                <a:gd name="T17" fmla="*/ 188 h 572"/>
                                <a:gd name="T18" fmla="*/ 335 w 1113"/>
                                <a:gd name="T19" fmla="*/ 184 h 572"/>
                                <a:gd name="T20" fmla="*/ 331 w 1113"/>
                                <a:gd name="T21" fmla="*/ 215 h 572"/>
                                <a:gd name="T22" fmla="*/ 351 w 1113"/>
                                <a:gd name="T23" fmla="*/ 191 h 572"/>
                                <a:gd name="T24" fmla="*/ 390 w 1113"/>
                                <a:gd name="T25" fmla="*/ 167 h 572"/>
                                <a:gd name="T26" fmla="*/ 430 w 1113"/>
                                <a:gd name="T27" fmla="*/ 148 h 572"/>
                                <a:gd name="T28" fmla="*/ 489 w 1113"/>
                                <a:gd name="T29" fmla="*/ 169 h 572"/>
                                <a:gd name="T30" fmla="*/ 503 w 1113"/>
                                <a:gd name="T31" fmla="*/ 148 h 572"/>
                                <a:gd name="T32" fmla="*/ 556 w 1113"/>
                                <a:gd name="T33" fmla="*/ 144 h 572"/>
                                <a:gd name="T34" fmla="*/ 518 w 1113"/>
                                <a:gd name="T35" fmla="*/ 94 h 572"/>
                                <a:gd name="T36" fmla="*/ 486 w 1113"/>
                                <a:gd name="T37" fmla="*/ 94 h 572"/>
                                <a:gd name="T38" fmla="*/ 461 w 1113"/>
                                <a:gd name="T39" fmla="*/ 97 h 572"/>
                                <a:gd name="T40" fmla="*/ 452 w 1113"/>
                                <a:gd name="T41" fmla="*/ 78 h 572"/>
                                <a:gd name="T42" fmla="*/ 433 w 1113"/>
                                <a:gd name="T43" fmla="*/ 67 h 572"/>
                                <a:gd name="T44" fmla="*/ 356 w 1113"/>
                                <a:gd name="T45" fmla="*/ 86 h 572"/>
                                <a:gd name="T46" fmla="*/ 313 w 1113"/>
                                <a:gd name="T47" fmla="*/ 112 h 572"/>
                                <a:gd name="T48" fmla="*/ 287 w 1113"/>
                                <a:gd name="T49" fmla="*/ 107 h 572"/>
                                <a:gd name="T50" fmla="*/ 258 w 1113"/>
                                <a:gd name="T51" fmla="*/ 114 h 572"/>
                                <a:gd name="T52" fmla="*/ 197 w 1113"/>
                                <a:gd name="T53" fmla="*/ 69 h 572"/>
                                <a:gd name="T54" fmla="*/ 180 w 1113"/>
                                <a:gd name="T55" fmla="*/ 79 h 572"/>
                                <a:gd name="T56" fmla="*/ 169 w 1113"/>
                                <a:gd name="T57" fmla="*/ 77 h 572"/>
                                <a:gd name="T58" fmla="*/ 164 w 1113"/>
                                <a:gd name="T59" fmla="*/ 67 h 572"/>
                                <a:gd name="T60" fmla="*/ 200 w 1113"/>
                                <a:gd name="T61" fmla="*/ 12 h 572"/>
                                <a:gd name="T62" fmla="*/ 217 w 1113"/>
                                <a:gd name="T63" fmla="*/ 0 h 572"/>
                                <a:gd name="T64" fmla="*/ 164 w 1113"/>
                                <a:gd name="T65" fmla="*/ 13 h 572"/>
                                <a:gd name="T66" fmla="*/ 131 w 1113"/>
                                <a:gd name="T67" fmla="*/ 45 h 572"/>
                                <a:gd name="T68" fmla="*/ 102 w 1113"/>
                                <a:gd name="T69" fmla="*/ 67 h 572"/>
                                <a:gd name="T70" fmla="*/ 85 w 1113"/>
                                <a:gd name="T71" fmla="*/ 84 h 572"/>
                                <a:gd name="T72" fmla="*/ 45 w 1113"/>
                                <a:gd name="T73" fmla="*/ 97 h 572"/>
                                <a:gd name="T74" fmla="*/ 0 w 1113"/>
                                <a:gd name="T75" fmla="*/ 124 h 5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3"/>
                                <a:gd name="T115" fmla="*/ 0 h 572"/>
                                <a:gd name="T116" fmla="*/ 1113 w 1113"/>
                                <a:gd name="T117" fmla="*/ 572 h 5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3" h="572">
                                  <a:moveTo>
                                    <a:pt x="0" y="248"/>
                                  </a:moveTo>
                                  <a:lnTo>
                                    <a:pt x="89" y="310"/>
                                  </a:lnTo>
                                  <a:lnTo>
                                    <a:pt x="300" y="365"/>
                                  </a:lnTo>
                                  <a:lnTo>
                                    <a:pt x="398" y="378"/>
                                  </a:lnTo>
                                  <a:lnTo>
                                    <a:pt x="413" y="410"/>
                                  </a:lnTo>
                                  <a:lnTo>
                                    <a:pt x="451" y="425"/>
                                  </a:lnTo>
                                  <a:lnTo>
                                    <a:pt x="507" y="572"/>
                                  </a:lnTo>
                                  <a:lnTo>
                                    <a:pt x="556" y="457"/>
                                  </a:lnTo>
                                  <a:lnTo>
                                    <a:pt x="563" y="430"/>
                                  </a:lnTo>
                                  <a:lnTo>
                                    <a:pt x="580" y="413"/>
                                  </a:lnTo>
                                  <a:lnTo>
                                    <a:pt x="579" y="394"/>
                                  </a:lnTo>
                                  <a:lnTo>
                                    <a:pt x="597" y="364"/>
                                  </a:lnTo>
                                  <a:lnTo>
                                    <a:pt x="601" y="366"/>
                                  </a:lnTo>
                                  <a:lnTo>
                                    <a:pt x="595" y="383"/>
                                  </a:lnTo>
                                  <a:lnTo>
                                    <a:pt x="599" y="417"/>
                                  </a:lnTo>
                                  <a:lnTo>
                                    <a:pt x="619" y="408"/>
                                  </a:lnTo>
                                  <a:lnTo>
                                    <a:pt x="630" y="373"/>
                                  </a:lnTo>
                                  <a:lnTo>
                                    <a:pt x="652" y="376"/>
                                  </a:lnTo>
                                  <a:lnTo>
                                    <a:pt x="668" y="359"/>
                                  </a:lnTo>
                                  <a:lnTo>
                                    <a:pt x="671" y="369"/>
                                  </a:lnTo>
                                  <a:lnTo>
                                    <a:pt x="645" y="424"/>
                                  </a:lnTo>
                                  <a:lnTo>
                                    <a:pt x="663" y="430"/>
                                  </a:lnTo>
                                  <a:lnTo>
                                    <a:pt x="677" y="397"/>
                                  </a:lnTo>
                                  <a:lnTo>
                                    <a:pt x="703" y="383"/>
                                  </a:lnTo>
                                  <a:lnTo>
                                    <a:pt x="716" y="345"/>
                                  </a:lnTo>
                                  <a:lnTo>
                                    <a:pt x="781" y="334"/>
                                  </a:lnTo>
                                  <a:lnTo>
                                    <a:pt x="812" y="330"/>
                                  </a:lnTo>
                                  <a:lnTo>
                                    <a:pt x="860" y="296"/>
                                  </a:lnTo>
                                  <a:lnTo>
                                    <a:pt x="931" y="307"/>
                                  </a:lnTo>
                                  <a:lnTo>
                                    <a:pt x="978" y="339"/>
                                  </a:lnTo>
                                  <a:lnTo>
                                    <a:pt x="981" y="298"/>
                                  </a:lnTo>
                                  <a:lnTo>
                                    <a:pt x="1007" y="297"/>
                                  </a:lnTo>
                                  <a:lnTo>
                                    <a:pt x="1064" y="301"/>
                                  </a:lnTo>
                                  <a:lnTo>
                                    <a:pt x="1113" y="288"/>
                                  </a:lnTo>
                                  <a:lnTo>
                                    <a:pt x="1050" y="250"/>
                                  </a:lnTo>
                                  <a:lnTo>
                                    <a:pt x="1037" y="189"/>
                                  </a:lnTo>
                                  <a:lnTo>
                                    <a:pt x="988" y="202"/>
                                  </a:lnTo>
                                  <a:lnTo>
                                    <a:pt x="972" y="189"/>
                                  </a:lnTo>
                                  <a:lnTo>
                                    <a:pt x="952" y="202"/>
                                  </a:lnTo>
                                  <a:lnTo>
                                    <a:pt x="923" y="194"/>
                                  </a:lnTo>
                                  <a:lnTo>
                                    <a:pt x="909" y="192"/>
                                  </a:lnTo>
                                  <a:lnTo>
                                    <a:pt x="905" y="157"/>
                                  </a:lnTo>
                                  <a:lnTo>
                                    <a:pt x="917" y="123"/>
                                  </a:lnTo>
                                  <a:lnTo>
                                    <a:pt x="867" y="134"/>
                                  </a:lnTo>
                                  <a:lnTo>
                                    <a:pt x="825" y="156"/>
                                  </a:lnTo>
                                  <a:lnTo>
                                    <a:pt x="712" y="173"/>
                                  </a:lnTo>
                                  <a:lnTo>
                                    <a:pt x="638" y="239"/>
                                  </a:lnTo>
                                  <a:lnTo>
                                    <a:pt x="626" y="225"/>
                                  </a:lnTo>
                                  <a:lnTo>
                                    <a:pt x="601" y="233"/>
                                  </a:lnTo>
                                  <a:lnTo>
                                    <a:pt x="574" y="214"/>
                                  </a:lnTo>
                                  <a:lnTo>
                                    <a:pt x="557" y="223"/>
                                  </a:lnTo>
                                  <a:lnTo>
                                    <a:pt x="516" y="228"/>
                                  </a:lnTo>
                                  <a:lnTo>
                                    <a:pt x="459" y="152"/>
                                  </a:lnTo>
                                  <a:lnTo>
                                    <a:pt x="394" y="137"/>
                                  </a:lnTo>
                                  <a:lnTo>
                                    <a:pt x="375" y="143"/>
                                  </a:lnTo>
                                  <a:lnTo>
                                    <a:pt x="361" y="159"/>
                                  </a:lnTo>
                                  <a:lnTo>
                                    <a:pt x="373" y="126"/>
                                  </a:lnTo>
                                  <a:lnTo>
                                    <a:pt x="339" y="154"/>
                                  </a:lnTo>
                                  <a:lnTo>
                                    <a:pt x="328" y="179"/>
                                  </a:lnTo>
                                  <a:lnTo>
                                    <a:pt x="329" y="134"/>
                                  </a:lnTo>
                                  <a:lnTo>
                                    <a:pt x="361" y="68"/>
                                  </a:lnTo>
                                  <a:lnTo>
                                    <a:pt x="401" y="24"/>
                                  </a:lnTo>
                                  <a:lnTo>
                                    <a:pt x="437" y="11"/>
                                  </a:lnTo>
                                  <a:lnTo>
                                    <a:pt x="434" y="0"/>
                                  </a:lnTo>
                                  <a:lnTo>
                                    <a:pt x="366" y="6"/>
                                  </a:lnTo>
                                  <a:lnTo>
                                    <a:pt x="328" y="27"/>
                                  </a:lnTo>
                                  <a:lnTo>
                                    <a:pt x="312" y="50"/>
                                  </a:lnTo>
                                  <a:lnTo>
                                    <a:pt x="262" y="90"/>
                                  </a:lnTo>
                                  <a:lnTo>
                                    <a:pt x="241" y="124"/>
                                  </a:lnTo>
                                  <a:lnTo>
                                    <a:pt x="205" y="134"/>
                                  </a:lnTo>
                                  <a:lnTo>
                                    <a:pt x="194" y="156"/>
                                  </a:lnTo>
                                  <a:lnTo>
                                    <a:pt x="170" y="169"/>
                                  </a:lnTo>
                                  <a:lnTo>
                                    <a:pt x="104" y="179"/>
                                  </a:lnTo>
                                  <a:lnTo>
                                    <a:pt x="91" y="194"/>
                                  </a:lnTo>
                                  <a:lnTo>
                                    <a:pt x="57" y="224"/>
                                  </a:lnTo>
                                  <a:lnTo>
                                    <a:pt x="0" y="248"/>
                                  </a:lnTo>
                                  <a:close/>
                                </a:path>
                              </a:pathLst>
                            </a:custGeom>
                            <a:solidFill>
                              <a:srgbClr val="DDDDDD"/>
                            </a:solidFill>
                            <a:ln w="9525">
                              <a:solidFill>
                                <a:srgbClr val="000000"/>
                              </a:solidFill>
                              <a:prstDash val="solid"/>
                              <a:round/>
                              <a:headEnd/>
                              <a:tailEnd/>
                            </a:ln>
                          </p:spPr>
                          <p:txBody>
                            <a:bodyPr/>
                            <a:lstStyle/>
                            <a:p>
                              <a:endParaRPr lang="en-US"/>
                            </a:p>
                          </p:txBody>
                        </p:sp>
                        <p:sp>
                          <p:nvSpPr>
                            <p:cNvPr id="25878" name="Freeform 49"/>
                            <p:cNvSpPr>
                              <a:spLocks/>
                            </p:cNvSpPr>
                            <p:nvPr/>
                          </p:nvSpPr>
                          <p:spPr bwMode="auto">
                            <a:xfrm>
                              <a:off x="3779" y="1625"/>
                              <a:ext cx="373" cy="510"/>
                            </a:xfrm>
                            <a:custGeom>
                              <a:avLst/>
                              <a:gdLst>
                                <a:gd name="T0" fmla="*/ 0 w 746"/>
                                <a:gd name="T1" fmla="*/ 510 h 1019"/>
                                <a:gd name="T2" fmla="*/ 36 w 746"/>
                                <a:gd name="T3" fmla="*/ 448 h 1019"/>
                                <a:gd name="T4" fmla="*/ 42 w 746"/>
                                <a:gd name="T5" fmla="*/ 426 h 1019"/>
                                <a:gd name="T6" fmla="*/ 45 w 746"/>
                                <a:gd name="T7" fmla="*/ 382 h 1019"/>
                                <a:gd name="T8" fmla="*/ 37 w 746"/>
                                <a:gd name="T9" fmla="*/ 339 h 1019"/>
                                <a:gd name="T10" fmla="*/ 14 w 746"/>
                                <a:gd name="T11" fmla="*/ 299 h 1019"/>
                                <a:gd name="T12" fmla="*/ 5 w 746"/>
                                <a:gd name="T13" fmla="*/ 276 h 1019"/>
                                <a:gd name="T14" fmla="*/ 12 w 746"/>
                                <a:gd name="T15" fmla="*/ 256 h 1019"/>
                                <a:gd name="T16" fmla="*/ 3 w 746"/>
                                <a:gd name="T17" fmla="*/ 230 h 1019"/>
                                <a:gd name="T18" fmla="*/ 13 w 746"/>
                                <a:gd name="T19" fmla="*/ 212 h 1019"/>
                                <a:gd name="T20" fmla="*/ 21 w 746"/>
                                <a:gd name="T21" fmla="*/ 168 h 1019"/>
                                <a:gd name="T22" fmla="*/ 20 w 746"/>
                                <a:gd name="T23" fmla="*/ 147 h 1019"/>
                                <a:gd name="T24" fmla="*/ 33 w 746"/>
                                <a:gd name="T25" fmla="*/ 135 h 1019"/>
                                <a:gd name="T26" fmla="*/ 31 w 746"/>
                                <a:gd name="T27" fmla="*/ 120 h 1019"/>
                                <a:gd name="T28" fmla="*/ 53 w 746"/>
                                <a:gd name="T29" fmla="*/ 109 h 1019"/>
                                <a:gd name="T30" fmla="*/ 73 w 746"/>
                                <a:gd name="T31" fmla="*/ 78 h 1019"/>
                                <a:gd name="T32" fmla="*/ 69 w 746"/>
                                <a:gd name="T33" fmla="*/ 130 h 1019"/>
                                <a:gd name="T34" fmla="*/ 85 w 746"/>
                                <a:gd name="T35" fmla="*/ 119 h 1019"/>
                                <a:gd name="T36" fmla="*/ 85 w 746"/>
                                <a:gd name="T37" fmla="*/ 77 h 1019"/>
                                <a:gd name="T38" fmla="*/ 106 w 746"/>
                                <a:gd name="T39" fmla="*/ 53 h 1019"/>
                                <a:gd name="T40" fmla="*/ 120 w 746"/>
                                <a:gd name="T41" fmla="*/ 50 h 1019"/>
                                <a:gd name="T42" fmla="*/ 109 w 746"/>
                                <a:gd name="T43" fmla="*/ 42 h 1019"/>
                                <a:gd name="T44" fmla="*/ 104 w 746"/>
                                <a:gd name="T45" fmla="*/ 28 h 1019"/>
                                <a:gd name="T46" fmla="*/ 113 w 746"/>
                                <a:gd name="T47" fmla="*/ 6 h 1019"/>
                                <a:gd name="T48" fmla="*/ 132 w 746"/>
                                <a:gd name="T49" fmla="*/ 0 h 1019"/>
                                <a:gd name="T50" fmla="*/ 176 w 746"/>
                                <a:gd name="T51" fmla="*/ 13 h 1019"/>
                                <a:gd name="T52" fmla="*/ 192 w 746"/>
                                <a:gd name="T53" fmla="*/ 29 h 1019"/>
                                <a:gd name="T54" fmla="*/ 244 w 746"/>
                                <a:gd name="T55" fmla="*/ 41 h 1019"/>
                                <a:gd name="T56" fmla="*/ 254 w 746"/>
                                <a:gd name="T57" fmla="*/ 57 h 1019"/>
                                <a:gd name="T58" fmla="*/ 270 w 746"/>
                                <a:gd name="T59" fmla="*/ 75 h 1019"/>
                                <a:gd name="T60" fmla="*/ 255 w 746"/>
                                <a:gd name="T61" fmla="*/ 74 h 1019"/>
                                <a:gd name="T62" fmla="*/ 254 w 746"/>
                                <a:gd name="T63" fmla="*/ 85 h 1019"/>
                                <a:gd name="T64" fmla="*/ 271 w 746"/>
                                <a:gd name="T65" fmla="*/ 105 h 1019"/>
                                <a:gd name="T66" fmla="*/ 272 w 746"/>
                                <a:gd name="T67" fmla="*/ 139 h 1019"/>
                                <a:gd name="T68" fmla="*/ 272 w 746"/>
                                <a:gd name="T69" fmla="*/ 161 h 1019"/>
                                <a:gd name="T70" fmla="*/ 257 w 746"/>
                                <a:gd name="T71" fmla="*/ 186 h 1019"/>
                                <a:gd name="T72" fmla="*/ 255 w 746"/>
                                <a:gd name="T73" fmla="*/ 199 h 1019"/>
                                <a:gd name="T74" fmla="*/ 235 w 746"/>
                                <a:gd name="T75" fmla="*/ 209 h 1019"/>
                                <a:gd name="T76" fmla="*/ 230 w 746"/>
                                <a:gd name="T77" fmla="*/ 221 h 1019"/>
                                <a:gd name="T78" fmla="*/ 233 w 746"/>
                                <a:gd name="T79" fmla="*/ 246 h 1019"/>
                                <a:gd name="T80" fmla="*/ 255 w 746"/>
                                <a:gd name="T81" fmla="*/ 258 h 1019"/>
                                <a:gd name="T82" fmla="*/ 272 w 746"/>
                                <a:gd name="T83" fmla="*/ 236 h 1019"/>
                                <a:gd name="T84" fmla="*/ 285 w 746"/>
                                <a:gd name="T85" fmla="*/ 208 h 1019"/>
                                <a:gd name="T86" fmla="*/ 315 w 746"/>
                                <a:gd name="T87" fmla="*/ 191 h 1019"/>
                                <a:gd name="T88" fmla="*/ 335 w 746"/>
                                <a:gd name="T89" fmla="*/ 202 h 1019"/>
                                <a:gd name="T90" fmla="*/ 350 w 746"/>
                                <a:gd name="T91" fmla="*/ 232 h 1019"/>
                                <a:gd name="T92" fmla="*/ 367 w 746"/>
                                <a:gd name="T93" fmla="*/ 294 h 1019"/>
                                <a:gd name="T94" fmla="*/ 373 w 746"/>
                                <a:gd name="T95" fmla="*/ 313 h 1019"/>
                                <a:gd name="T96" fmla="*/ 370 w 746"/>
                                <a:gd name="T97" fmla="*/ 330 h 1019"/>
                                <a:gd name="T98" fmla="*/ 372 w 746"/>
                                <a:gd name="T99" fmla="*/ 356 h 1019"/>
                                <a:gd name="T100" fmla="*/ 364 w 746"/>
                                <a:gd name="T101" fmla="*/ 369 h 1019"/>
                                <a:gd name="T102" fmla="*/ 356 w 746"/>
                                <a:gd name="T103" fmla="*/ 356 h 1019"/>
                                <a:gd name="T104" fmla="*/ 347 w 746"/>
                                <a:gd name="T105" fmla="*/ 361 h 1019"/>
                                <a:gd name="T106" fmla="*/ 346 w 746"/>
                                <a:gd name="T107" fmla="*/ 385 h 1019"/>
                                <a:gd name="T108" fmla="*/ 341 w 746"/>
                                <a:gd name="T109" fmla="*/ 395 h 1019"/>
                                <a:gd name="T110" fmla="*/ 326 w 746"/>
                                <a:gd name="T111" fmla="*/ 407 h 1019"/>
                                <a:gd name="T112" fmla="*/ 326 w 746"/>
                                <a:gd name="T113" fmla="*/ 439 h 1019"/>
                                <a:gd name="T114" fmla="*/ 314 w 746"/>
                                <a:gd name="T115" fmla="*/ 451 h 1019"/>
                                <a:gd name="T116" fmla="*/ 305 w 746"/>
                                <a:gd name="T117" fmla="*/ 478 h 1019"/>
                                <a:gd name="T118" fmla="*/ 183 w 746"/>
                                <a:gd name="T119" fmla="*/ 499 h 1019"/>
                                <a:gd name="T120" fmla="*/ 180 w 746"/>
                                <a:gd name="T121" fmla="*/ 491 h 1019"/>
                                <a:gd name="T122" fmla="*/ 0 w 746"/>
                                <a:gd name="T123" fmla="*/ 510 h 10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46"/>
                                <a:gd name="T187" fmla="*/ 0 h 1019"/>
                                <a:gd name="T188" fmla="*/ 746 w 746"/>
                                <a:gd name="T189" fmla="*/ 1019 h 101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46" h="1019">
                                  <a:moveTo>
                                    <a:pt x="0" y="1019"/>
                                  </a:moveTo>
                                  <a:lnTo>
                                    <a:pt x="71" y="896"/>
                                  </a:lnTo>
                                  <a:lnTo>
                                    <a:pt x="84" y="852"/>
                                  </a:lnTo>
                                  <a:lnTo>
                                    <a:pt x="89" y="764"/>
                                  </a:lnTo>
                                  <a:lnTo>
                                    <a:pt x="73" y="678"/>
                                  </a:lnTo>
                                  <a:lnTo>
                                    <a:pt x="28" y="597"/>
                                  </a:lnTo>
                                  <a:lnTo>
                                    <a:pt x="10" y="552"/>
                                  </a:lnTo>
                                  <a:lnTo>
                                    <a:pt x="25" y="512"/>
                                  </a:lnTo>
                                  <a:lnTo>
                                    <a:pt x="5" y="459"/>
                                  </a:lnTo>
                                  <a:lnTo>
                                    <a:pt x="26" y="424"/>
                                  </a:lnTo>
                                  <a:lnTo>
                                    <a:pt x="42" y="335"/>
                                  </a:lnTo>
                                  <a:lnTo>
                                    <a:pt x="39" y="294"/>
                                  </a:lnTo>
                                  <a:lnTo>
                                    <a:pt x="66" y="269"/>
                                  </a:lnTo>
                                  <a:lnTo>
                                    <a:pt x="62" y="239"/>
                                  </a:lnTo>
                                  <a:lnTo>
                                    <a:pt x="107" y="218"/>
                                  </a:lnTo>
                                  <a:lnTo>
                                    <a:pt x="146" y="155"/>
                                  </a:lnTo>
                                  <a:lnTo>
                                    <a:pt x="138" y="260"/>
                                  </a:lnTo>
                                  <a:lnTo>
                                    <a:pt x="170" y="237"/>
                                  </a:lnTo>
                                  <a:lnTo>
                                    <a:pt x="169" y="153"/>
                                  </a:lnTo>
                                  <a:lnTo>
                                    <a:pt x="212" y="106"/>
                                  </a:lnTo>
                                  <a:lnTo>
                                    <a:pt x="241" y="99"/>
                                  </a:lnTo>
                                  <a:lnTo>
                                    <a:pt x="218" y="84"/>
                                  </a:lnTo>
                                  <a:lnTo>
                                    <a:pt x="208" y="55"/>
                                  </a:lnTo>
                                  <a:lnTo>
                                    <a:pt x="226" y="12"/>
                                  </a:lnTo>
                                  <a:lnTo>
                                    <a:pt x="264" y="0"/>
                                  </a:lnTo>
                                  <a:lnTo>
                                    <a:pt x="351" y="26"/>
                                  </a:lnTo>
                                  <a:lnTo>
                                    <a:pt x="385" y="58"/>
                                  </a:lnTo>
                                  <a:lnTo>
                                    <a:pt x="488" y="82"/>
                                  </a:lnTo>
                                  <a:lnTo>
                                    <a:pt x="509" y="113"/>
                                  </a:lnTo>
                                  <a:lnTo>
                                    <a:pt x="539" y="149"/>
                                  </a:lnTo>
                                  <a:lnTo>
                                    <a:pt x="510" y="148"/>
                                  </a:lnTo>
                                  <a:lnTo>
                                    <a:pt x="508" y="170"/>
                                  </a:lnTo>
                                  <a:lnTo>
                                    <a:pt x="541" y="209"/>
                                  </a:lnTo>
                                  <a:lnTo>
                                    <a:pt x="544" y="278"/>
                                  </a:lnTo>
                                  <a:lnTo>
                                    <a:pt x="544" y="322"/>
                                  </a:lnTo>
                                  <a:lnTo>
                                    <a:pt x="514" y="372"/>
                                  </a:lnTo>
                                  <a:lnTo>
                                    <a:pt x="510" y="397"/>
                                  </a:lnTo>
                                  <a:lnTo>
                                    <a:pt x="471" y="417"/>
                                  </a:lnTo>
                                  <a:lnTo>
                                    <a:pt x="460" y="441"/>
                                  </a:lnTo>
                                  <a:lnTo>
                                    <a:pt x="466" y="492"/>
                                  </a:lnTo>
                                  <a:lnTo>
                                    <a:pt x="510" y="515"/>
                                  </a:lnTo>
                                  <a:lnTo>
                                    <a:pt x="543" y="472"/>
                                  </a:lnTo>
                                  <a:lnTo>
                                    <a:pt x="569" y="415"/>
                                  </a:lnTo>
                                  <a:lnTo>
                                    <a:pt x="630" y="381"/>
                                  </a:lnTo>
                                  <a:lnTo>
                                    <a:pt x="670" y="403"/>
                                  </a:lnTo>
                                  <a:lnTo>
                                    <a:pt x="699" y="463"/>
                                  </a:lnTo>
                                  <a:lnTo>
                                    <a:pt x="733" y="587"/>
                                  </a:lnTo>
                                  <a:lnTo>
                                    <a:pt x="746" y="626"/>
                                  </a:lnTo>
                                  <a:lnTo>
                                    <a:pt x="739" y="659"/>
                                  </a:lnTo>
                                  <a:lnTo>
                                    <a:pt x="743" y="711"/>
                                  </a:lnTo>
                                  <a:lnTo>
                                    <a:pt x="728" y="738"/>
                                  </a:lnTo>
                                  <a:lnTo>
                                    <a:pt x="711" y="711"/>
                                  </a:lnTo>
                                  <a:lnTo>
                                    <a:pt x="693" y="722"/>
                                  </a:lnTo>
                                  <a:lnTo>
                                    <a:pt x="691" y="769"/>
                                  </a:lnTo>
                                  <a:lnTo>
                                    <a:pt x="682" y="790"/>
                                  </a:lnTo>
                                  <a:lnTo>
                                    <a:pt x="651" y="814"/>
                                  </a:lnTo>
                                  <a:lnTo>
                                    <a:pt x="651" y="877"/>
                                  </a:lnTo>
                                  <a:lnTo>
                                    <a:pt x="628" y="902"/>
                                  </a:lnTo>
                                  <a:lnTo>
                                    <a:pt x="609" y="956"/>
                                  </a:lnTo>
                                  <a:lnTo>
                                    <a:pt x="366" y="997"/>
                                  </a:lnTo>
                                  <a:lnTo>
                                    <a:pt x="360" y="981"/>
                                  </a:lnTo>
                                  <a:lnTo>
                                    <a:pt x="0" y="1019"/>
                                  </a:lnTo>
                                  <a:close/>
                                </a:path>
                              </a:pathLst>
                            </a:custGeom>
                            <a:solidFill>
                              <a:srgbClr val="DDDDDD"/>
                            </a:solidFill>
                            <a:ln w="9525">
                              <a:solidFill>
                                <a:srgbClr val="000000"/>
                              </a:solidFill>
                              <a:prstDash val="solid"/>
                              <a:round/>
                              <a:headEnd/>
                              <a:tailEnd/>
                            </a:ln>
                          </p:spPr>
                          <p:txBody>
                            <a:bodyPr/>
                            <a:lstStyle/>
                            <a:p>
                              <a:endParaRPr lang="en-US"/>
                            </a:p>
                          </p:txBody>
                        </p:sp>
                        <p:sp>
                          <p:nvSpPr>
                            <p:cNvPr id="25879" name="Freeform 50"/>
                            <p:cNvSpPr>
                              <a:spLocks/>
                            </p:cNvSpPr>
                            <p:nvPr/>
                          </p:nvSpPr>
                          <p:spPr bwMode="auto">
                            <a:xfrm>
                              <a:off x="2852" y="1241"/>
                              <a:ext cx="638" cy="718"/>
                            </a:xfrm>
                            <a:custGeom>
                              <a:avLst/>
                              <a:gdLst>
                                <a:gd name="T0" fmla="*/ 0 w 1275"/>
                                <a:gd name="T1" fmla="*/ 45 h 1436"/>
                                <a:gd name="T2" fmla="*/ 4 w 1275"/>
                                <a:gd name="T3" fmla="*/ 148 h 1436"/>
                                <a:gd name="T4" fmla="*/ 29 w 1275"/>
                                <a:gd name="T5" fmla="*/ 229 h 1436"/>
                                <a:gd name="T6" fmla="*/ 32 w 1275"/>
                                <a:gd name="T7" fmla="*/ 334 h 1436"/>
                                <a:gd name="T8" fmla="*/ 50 w 1275"/>
                                <a:gd name="T9" fmla="*/ 419 h 1436"/>
                                <a:gd name="T10" fmla="*/ 27 w 1275"/>
                                <a:gd name="T11" fmla="*/ 461 h 1436"/>
                                <a:gd name="T12" fmla="*/ 59 w 1275"/>
                                <a:gd name="T13" fmla="*/ 493 h 1436"/>
                                <a:gd name="T14" fmla="*/ 57 w 1275"/>
                                <a:gd name="T15" fmla="*/ 718 h 1436"/>
                                <a:gd name="T16" fmla="*/ 518 w 1275"/>
                                <a:gd name="T17" fmla="*/ 710 h 1436"/>
                                <a:gd name="T18" fmla="*/ 511 w 1275"/>
                                <a:gd name="T19" fmla="*/ 666 h 1436"/>
                                <a:gd name="T20" fmla="*/ 497 w 1275"/>
                                <a:gd name="T21" fmla="*/ 650 h 1436"/>
                                <a:gd name="T22" fmla="*/ 462 w 1275"/>
                                <a:gd name="T23" fmla="*/ 627 h 1436"/>
                                <a:gd name="T24" fmla="*/ 437 w 1275"/>
                                <a:gd name="T25" fmla="*/ 600 h 1436"/>
                                <a:gd name="T26" fmla="*/ 375 w 1275"/>
                                <a:gd name="T27" fmla="*/ 561 h 1436"/>
                                <a:gd name="T28" fmla="*/ 377 w 1275"/>
                                <a:gd name="T29" fmla="*/ 494 h 1436"/>
                                <a:gd name="T30" fmla="*/ 363 w 1275"/>
                                <a:gd name="T31" fmla="*/ 452 h 1436"/>
                                <a:gd name="T32" fmla="*/ 413 w 1275"/>
                                <a:gd name="T33" fmla="*/ 388 h 1436"/>
                                <a:gd name="T34" fmla="*/ 411 w 1275"/>
                                <a:gd name="T35" fmla="*/ 327 h 1436"/>
                                <a:gd name="T36" fmla="*/ 422 w 1275"/>
                                <a:gd name="T37" fmla="*/ 316 h 1436"/>
                                <a:gd name="T38" fmla="*/ 483 w 1275"/>
                                <a:gd name="T39" fmla="*/ 265 h 1436"/>
                                <a:gd name="T40" fmla="*/ 515 w 1275"/>
                                <a:gd name="T41" fmla="*/ 226 h 1436"/>
                                <a:gd name="T42" fmla="*/ 556 w 1275"/>
                                <a:gd name="T43" fmla="*/ 194 h 1436"/>
                                <a:gd name="T44" fmla="*/ 638 w 1275"/>
                                <a:gd name="T45" fmla="*/ 152 h 1436"/>
                                <a:gd name="T46" fmla="*/ 608 w 1275"/>
                                <a:gd name="T47" fmla="*/ 155 h 1436"/>
                                <a:gd name="T48" fmla="*/ 580 w 1275"/>
                                <a:gd name="T49" fmla="*/ 141 h 1436"/>
                                <a:gd name="T50" fmla="*/ 534 w 1275"/>
                                <a:gd name="T51" fmla="*/ 145 h 1436"/>
                                <a:gd name="T52" fmla="*/ 524 w 1275"/>
                                <a:gd name="T53" fmla="*/ 129 h 1436"/>
                                <a:gd name="T54" fmla="*/ 510 w 1275"/>
                                <a:gd name="T55" fmla="*/ 135 h 1436"/>
                                <a:gd name="T56" fmla="*/ 478 w 1275"/>
                                <a:gd name="T57" fmla="*/ 154 h 1436"/>
                                <a:gd name="T58" fmla="*/ 456 w 1275"/>
                                <a:gd name="T59" fmla="*/ 149 h 1436"/>
                                <a:gd name="T60" fmla="*/ 448 w 1275"/>
                                <a:gd name="T61" fmla="*/ 139 h 1436"/>
                                <a:gd name="T62" fmla="*/ 430 w 1275"/>
                                <a:gd name="T63" fmla="*/ 133 h 1436"/>
                                <a:gd name="T64" fmla="*/ 423 w 1275"/>
                                <a:gd name="T65" fmla="*/ 119 h 1436"/>
                                <a:gd name="T66" fmla="*/ 406 w 1275"/>
                                <a:gd name="T67" fmla="*/ 122 h 1436"/>
                                <a:gd name="T68" fmla="*/ 405 w 1275"/>
                                <a:gd name="T69" fmla="*/ 133 h 1436"/>
                                <a:gd name="T70" fmla="*/ 399 w 1275"/>
                                <a:gd name="T71" fmla="*/ 135 h 1436"/>
                                <a:gd name="T72" fmla="*/ 386 w 1275"/>
                                <a:gd name="T73" fmla="*/ 109 h 1436"/>
                                <a:gd name="T74" fmla="*/ 371 w 1275"/>
                                <a:gd name="T75" fmla="*/ 108 h 1436"/>
                                <a:gd name="T76" fmla="*/ 377 w 1275"/>
                                <a:gd name="T77" fmla="*/ 97 h 1436"/>
                                <a:gd name="T78" fmla="*/ 339 w 1275"/>
                                <a:gd name="T79" fmla="*/ 90 h 1436"/>
                                <a:gd name="T80" fmla="*/ 325 w 1275"/>
                                <a:gd name="T81" fmla="*/ 88 h 1436"/>
                                <a:gd name="T82" fmla="*/ 282 w 1275"/>
                                <a:gd name="T83" fmla="*/ 106 h 1436"/>
                                <a:gd name="T84" fmla="*/ 275 w 1275"/>
                                <a:gd name="T85" fmla="*/ 90 h 1436"/>
                                <a:gd name="T86" fmla="*/ 208 w 1275"/>
                                <a:gd name="T87" fmla="*/ 76 h 1436"/>
                                <a:gd name="T88" fmla="*/ 197 w 1275"/>
                                <a:gd name="T89" fmla="*/ 6 h 1436"/>
                                <a:gd name="T90" fmla="*/ 168 w 1275"/>
                                <a:gd name="T91" fmla="*/ 0 h 1436"/>
                                <a:gd name="T92" fmla="*/ 168 w 1275"/>
                                <a:gd name="T93" fmla="*/ 46 h 1436"/>
                                <a:gd name="T94" fmla="*/ 0 w 1275"/>
                                <a:gd name="T95" fmla="*/ 45 h 1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75"/>
                                <a:gd name="T145" fmla="*/ 0 h 1436"/>
                                <a:gd name="T146" fmla="*/ 1275 w 1275"/>
                                <a:gd name="T147" fmla="*/ 1436 h 14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75" h="1436">
                                  <a:moveTo>
                                    <a:pt x="0" y="90"/>
                                  </a:moveTo>
                                  <a:lnTo>
                                    <a:pt x="7" y="295"/>
                                  </a:lnTo>
                                  <a:lnTo>
                                    <a:pt x="57" y="458"/>
                                  </a:lnTo>
                                  <a:lnTo>
                                    <a:pt x="64" y="667"/>
                                  </a:lnTo>
                                  <a:lnTo>
                                    <a:pt x="99" y="839"/>
                                  </a:lnTo>
                                  <a:lnTo>
                                    <a:pt x="54" y="923"/>
                                  </a:lnTo>
                                  <a:lnTo>
                                    <a:pt x="117" y="987"/>
                                  </a:lnTo>
                                  <a:lnTo>
                                    <a:pt x="114" y="1436"/>
                                  </a:lnTo>
                                  <a:lnTo>
                                    <a:pt x="1036" y="1420"/>
                                  </a:lnTo>
                                  <a:lnTo>
                                    <a:pt x="1021" y="1332"/>
                                  </a:lnTo>
                                  <a:lnTo>
                                    <a:pt x="993" y="1300"/>
                                  </a:lnTo>
                                  <a:lnTo>
                                    <a:pt x="923" y="1253"/>
                                  </a:lnTo>
                                  <a:lnTo>
                                    <a:pt x="873" y="1199"/>
                                  </a:lnTo>
                                  <a:lnTo>
                                    <a:pt x="749" y="1122"/>
                                  </a:lnTo>
                                  <a:lnTo>
                                    <a:pt x="753" y="988"/>
                                  </a:lnTo>
                                  <a:lnTo>
                                    <a:pt x="726" y="905"/>
                                  </a:lnTo>
                                  <a:lnTo>
                                    <a:pt x="826" y="777"/>
                                  </a:lnTo>
                                  <a:lnTo>
                                    <a:pt x="821" y="654"/>
                                  </a:lnTo>
                                  <a:lnTo>
                                    <a:pt x="843" y="632"/>
                                  </a:lnTo>
                                  <a:lnTo>
                                    <a:pt x="966" y="530"/>
                                  </a:lnTo>
                                  <a:lnTo>
                                    <a:pt x="1030" y="452"/>
                                  </a:lnTo>
                                  <a:lnTo>
                                    <a:pt x="1111" y="389"/>
                                  </a:lnTo>
                                  <a:lnTo>
                                    <a:pt x="1275" y="304"/>
                                  </a:lnTo>
                                  <a:lnTo>
                                    <a:pt x="1215" y="309"/>
                                  </a:lnTo>
                                  <a:lnTo>
                                    <a:pt x="1160" y="282"/>
                                  </a:lnTo>
                                  <a:lnTo>
                                    <a:pt x="1067" y="290"/>
                                  </a:lnTo>
                                  <a:lnTo>
                                    <a:pt x="1048" y="258"/>
                                  </a:lnTo>
                                  <a:lnTo>
                                    <a:pt x="1019" y="270"/>
                                  </a:lnTo>
                                  <a:lnTo>
                                    <a:pt x="956" y="308"/>
                                  </a:lnTo>
                                  <a:lnTo>
                                    <a:pt x="912" y="298"/>
                                  </a:lnTo>
                                  <a:lnTo>
                                    <a:pt x="896" y="277"/>
                                  </a:lnTo>
                                  <a:lnTo>
                                    <a:pt x="860" y="265"/>
                                  </a:lnTo>
                                  <a:lnTo>
                                    <a:pt x="845" y="238"/>
                                  </a:lnTo>
                                  <a:lnTo>
                                    <a:pt x="812" y="244"/>
                                  </a:lnTo>
                                  <a:lnTo>
                                    <a:pt x="810" y="266"/>
                                  </a:lnTo>
                                  <a:lnTo>
                                    <a:pt x="797" y="270"/>
                                  </a:lnTo>
                                  <a:lnTo>
                                    <a:pt x="772" y="218"/>
                                  </a:lnTo>
                                  <a:lnTo>
                                    <a:pt x="742" y="217"/>
                                  </a:lnTo>
                                  <a:lnTo>
                                    <a:pt x="753" y="195"/>
                                  </a:lnTo>
                                  <a:lnTo>
                                    <a:pt x="678" y="180"/>
                                  </a:lnTo>
                                  <a:lnTo>
                                    <a:pt x="649" y="176"/>
                                  </a:lnTo>
                                  <a:lnTo>
                                    <a:pt x="564" y="212"/>
                                  </a:lnTo>
                                  <a:lnTo>
                                    <a:pt x="550" y="180"/>
                                  </a:lnTo>
                                  <a:lnTo>
                                    <a:pt x="415" y="152"/>
                                  </a:lnTo>
                                  <a:lnTo>
                                    <a:pt x="394" y="13"/>
                                  </a:lnTo>
                                  <a:lnTo>
                                    <a:pt x="336" y="0"/>
                                  </a:lnTo>
                                  <a:lnTo>
                                    <a:pt x="336" y="93"/>
                                  </a:lnTo>
                                  <a:lnTo>
                                    <a:pt x="0" y="90"/>
                                  </a:lnTo>
                                  <a:close/>
                                </a:path>
                              </a:pathLst>
                            </a:custGeom>
                            <a:solidFill>
                              <a:srgbClr val="DDDDDD"/>
                            </a:solidFill>
                            <a:ln w="9525">
                              <a:solidFill>
                                <a:srgbClr val="000000"/>
                              </a:solidFill>
                              <a:prstDash val="solid"/>
                              <a:round/>
                              <a:headEnd/>
                              <a:tailEnd/>
                            </a:ln>
                          </p:spPr>
                          <p:txBody>
                            <a:bodyPr/>
                            <a:lstStyle/>
                            <a:p>
                              <a:endParaRPr lang="en-US"/>
                            </a:p>
                          </p:txBody>
                        </p:sp>
                        <p:sp>
                          <p:nvSpPr>
                            <p:cNvPr id="25880" name="Freeform 51"/>
                            <p:cNvSpPr>
                              <a:spLocks/>
                            </p:cNvSpPr>
                            <p:nvPr/>
                          </p:nvSpPr>
                          <p:spPr bwMode="auto">
                            <a:xfrm>
                              <a:off x="3397" y="2977"/>
                              <a:ext cx="345" cy="599"/>
                            </a:xfrm>
                            <a:custGeom>
                              <a:avLst/>
                              <a:gdLst>
                                <a:gd name="T0" fmla="*/ 0 w 689"/>
                                <a:gd name="T1" fmla="*/ 507 h 1196"/>
                                <a:gd name="T2" fmla="*/ 2 w 689"/>
                                <a:gd name="T3" fmla="*/ 485 h 1196"/>
                                <a:gd name="T4" fmla="*/ 24 w 689"/>
                                <a:gd name="T5" fmla="*/ 417 h 1196"/>
                                <a:gd name="T6" fmla="*/ 57 w 689"/>
                                <a:gd name="T7" fmla="*/ 372 h 1196"/>
                                <a:gd name="T8" fmla="*/ 47 w 689"/>
                                <a:gd name="T9" fmla="*/ 360 h 1196"/>
                                <a:gd name="T10" fmla="*/ 51 w 689"/>
                                <a:gd name="T11" fmla="*/ 315 h 1196"/>
                                <a:gd name="T12" fmla="*/ 35 w 689"/>
                                <a:gd name="T13" fmla="*/ 264 h 1196"/>
                                <a:gd name="T14" fmla="*/ 27 w 689"/>
                                <a:gd name="T15" fmla="*/ 197 h 1196"/>
                                <a:gd name="T16" fmla="*/ 53 w 689"/>
                                <a:gd name="T17" fmla="*/ 124 h 1196"/>
                                <a:gd name="T18" fmla="*/ 90 w 689"/>
                                <a:gd name="T19" fmla="*/ 73 h 1196"/>
                                <a:gd name="T20" fmla="*/ 87 w 689"/>
                                <a:gd name="T21" fmla="*/ 58 h 1196"/>
                                <a:gd name="T22" fmla="*/ 115 w 689"/>
                                <a:gd name="T23" fmla="*/ 13 h 1196"/>
                                <a:gd name="T24" fmla="*/ 322 w 689"/>
                                <a:gd name="T25" fmla="*/ 0 h 1196"/>
                                <a:gd name="T26" fmla="*/ 331 w 689"/>
                                <a:gd name="T27" fmla="*/ 12 h 1196"/>
                                <a:gd name="T28" fmla="*/ 322 w 689"/>
                                <a:gd name="T29" fmla="*/ 383 h 1196"/>
                                <a:gd name="T30" fmla="*/ 345 w 689"/>
                                <a:gd name="T31" fmla="*/ 563 h 1196"/>
                                <a:gd name="T32" fmla="*/ 335 w 689"/>
                                <a:gd name="T33" fmla="*/ 571 h 1196"/>
                                <a:gd name="T34" fmla="*/ 322 w 689"/>
                                <a:gd name="T35" fmla="*/ 563 h 1196"/>
                                <a:gd name="T36" fmla="*/ 306 w 689"/>
                                <a:gd name="T37" fmla="*/ 571 h 1196"/>
                                <a:gd name="T38" fmla="*/ 292 w 689"/>
                                <a:gd name="T39" fmla="*/ 561 h 1196"/>
                                <a:gd name="T40" fmla="*/ 290 w 689"/>
                                <a:gd name="T41" fmla="*/ 567 h 1196"/>
                                <a:gd name="T42" fmla="*/ 274 w 689"/>
                                <a:gd name="T43" fmla="*/ 568 h 1196"/>
                                <a:gd name="T44" fmla="*/ 252 w 689"/>
                                <a:gd name="T45" fmla="*/ 580 h 1196"/>
                                <a:gd name="T46" fmla="*/ 244 w 689"/>
                                <a:gd name="T47" fmla="*/ 574 h 1196"/>
                                <a:gd name="T48" fmla="*/ 235 w 689"/>
                                <a:gd name="T49" fmla="*/ 594 h 1196"/>
                                <a:gd name="T50" fmla="*/ 225 w 689"/>
                                <a:gd name="T51" fmla="*/ 599 h 1196"/>
                                <a:gd name="T52" fmla="*/ 190 w 689"/>
                                <a:gd name="T53" fmla="*/ 541 h 1196"/>
                                <a:gd name="T54" fmla="*/ 196 w 689"/>
                                <a:gd name="T55" fmla="*/ 500 h 1196"/>
                                <a:gd name="T56" fmla="*/ 0 w 689"/>
                                <a:gd name="T57" fmla="*/ 507 h 119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89"/>
                                <a:gd name="T88" fmla="*/ 0 h 1196"/>
                                <a:gd name="T89" fmla="*/ 689 w 689"/>
                                <a:gd name="T90" fmla="*/ 1196 h 119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89" h="1196">
                                  <a:moveTo>
                                    <a:pt x="0" y="1013"/>
                                  </a:moveTo>
                                  <a:lnTo>
                                    <a:pt x="3" y="969"/>
                                  </a:lnTo>
                                  <a:lnTo>
                                    <a:pt x="47" y="833"/>
                                  </a:lnTo>
                                  <a:lnTo>
                                    <a:pt x="114" y="742"/>
                                  </a:lnTo>
                                  <a:lnTo>
                                    <a:pt x="93" y="718"/>
                                  </a:lnTo>
                                  <a:lnTo>
                                    <a:pt x="101" y="629"/>
                                  </a:lnTo>
                                  <a:lnTo>
                                    <a:pt x="69" y="527"/>
                                  </a:lnTo>
                                  <a:lnTo>
                                    <a:pt x="54" y="393"/>
                                  </a:lnTo>
                                  <a:lnTo>
                                    <a:pt x="106" y="248"/>
                                  </a:lnTo>
                                  <a:lnTo>
                                    <a:pt x="179" y="145"/>
                                  </a:lnTo>
                                  <a:lnTo>
                                    <a:pt x="174" y="116"/>
                                  </a:lnTo>
                                  <a:lnTo>
                                    <a:pt x="230" y="26"/>
                                  </a:lnTo>
                                  <a:lnTo>
                                    <a:pt x="643" y="0"/>
                                  </a:lnTo>
                                  <a:lnTo>
                                    <a:pt x="661" y="23"/>
                                  </a:lnTo>
                                  <a:lnTo>
                                    <a:pt x="643" y="765"/>
                                  </a:lnTo>
                                  <a:lnTo>
                                    <a:pt x="689" y="1124"/>
                                  </a:lnTo>
                                  <a:lnTo>
                                    <a:pt x="669" y="1141"/>
                                  </a:lnTo>
                                  <a:lnTo>
                                    <a:pt x="643" y="1124"/>
                                  </a:lnTo>
                                  <a:lnTo>
                                    <a:pt x="611" y="1141"/>
                                  </a:lnTo>
                                  <a:lnTo>
                                    <a:pt x="583" y="1120"/>
                                  </a:lnTo>
                                  <a:lnTo>
                                    <a:pt x="580" y="1132"/>
                                  </a:lnTo>
                                  <a:lnTo>
                                    <a:pt x="548" y="1135"/>
                                  </a:lnTo>
                                  <a:lnTo>
                                    <a:pt x="504" y="1159"/>
                                  </a:lnTo>
                                  <a:lnTo>
                                    <a:pt x="488" y="1146"/>
                                  </a:lnTo>
                                  <a:lnTo>
                                    <a:pt x="469" y="1187"/>
                                  </a:lnTo>
                                  <a:lnTo>
                                    <a:pt x="449" y="1196"/>
                                  </a:lnTo>
                                  <a:lnTo>
                                    <a:pt x="380" y="1080"/>
                                  </a:lnTo>
                                  <a:lnTo>
                                    <a:pt x="392" y="999"/>
                                  </a:lnTo>
                                  <a:lnTo>
                                    <a:pt x="0" y="1013"/>
                                  </a:lnTo>
                                  <a:close/>
                                </a:path>
                              </a:pathLst>
                            </a:custGeom>
                            <a:solidFill>
                              <a:srgbClr val="DDDDDD"/>
                            </a:solidFill>
                            <a:ln w="9525">
                              <a:solidFill>
                                <a:srgbClr val="000000"/>
                              </a:solidFill>
                              <a:prstDash val="solid"/>
                              <a:round/>
                              <a:headEnd/>
                              <a:tailEnd/>
                            </a:ln>
                          </p:spPr>
                          <p:txBody>
                            <a:bodyPr/>
                            <a:lstStyle/>
                            <a:p>
                              <a:endParaRPr lang="en-US"/>
                            </a:p>
                          </p:txBody>
                        </p:sp>
                        <p:sp>
                          <p:nvSpPr>
                            <p:cNvPr id="25881" name="Freeform 52"/>
                            <p:cNvSpPr>
                              <a:spLocks/>
                            </p:cNvSpPr>
                            <p:nvPr/>
                          </p:nvSpPr>
                          <p:spPr bwMode="auto">
                            <a:xfrm>
                              <a:off x="2969" y="2305"/>
                              <a:ext cx="644" cy="563"/>
                            </a:xfrm>
                            <a:custGeom>
                              <a:avLst/>
                              <a:gdLst>
                                <a:gd name="T0" fmla="*/ 0 w 1289"/>
                                <a:gd name="T1" fmla="*/ 7 h 1125"/>
                                <a:gd name="T2" fmla="*/ 39 w 1289"/>
                                <a:gd name="T3" fmla="*/ 82 h 1125"/>
                                <a:gd name="T4" fmla="*/ 58 w 1289"/>
                                <a:gd name="T5" fmla="*/ 98 h 1125"/>
                                <a:gd name="T6" fmla="*/ 69 w 1289"/>
                                <a:gd name="T7" fmla="*/ 94 h 1125"/>
                                <a:gd name="T8" fmla="*/ 81 w 1289"/>
                                <a:gd name="T9" fmla="*/ 104 h 1125"/>
                                <a:gd name="T10" fmla="*/ 81 w 1289"/>
                                <a:gd name="T11" fmla="*/ 114 h 1125"/>
                                <a:gd name="T12" fmla="*/ 72 w 1289"/>
                                <a:gd name="T13" fmla="*/ 115 h 1125"/>
                                <a:gd name="T14" fmla="*/ 60 w 1289"/>
                                <a:gd name="T15" fmla="*/ 139 h 1125"/>
                                <a:gd name="T16" fmla="*/ 88 w 1289"/>
                                <a:gd name="T17" fmla="*/ 180 h 1125"/>
                                <a:gd name="T18" fmla="*/ 109 w 1289"/>
                                <a:gd name="T19" fmla="*/ 187 h 1125"/>
                                <a:gd name="T20" fmla="*/ 107 w 1289"/>
                                <a:gd name="T21" fmla="*/ 450 h 1125"/>
                                <a:gd name="T22" fmla="*/ 108 w 1289"/>
                                <a:gd name="T23" fmla="*/ 513 h 1125"/>
                                <a:gd name="T24" fmla="*/ 538 w 1289"/>
                                <a:gd name="T25" fmla="*/ 499 h 1125"/>
                                <a:gd name="T26" fmla="*/ 544 w 1289"/>
                                <a:gd name="T27" fmla="*/ 538 h 1125"/>
                                <a:gd name="T28" fmla="*/ 526 w 1289"/>
                                <a:gd name="T29" fmla="*/ 563 h 1125"/>
                                <a:gd name="T30" fmla="*/ 590 w 1289"/>
                                <a:gd name="T31" fmla="*/ 558 h 1125"/>
                                <a:gd name="T32" fmla="*/ 601 w 1289"/>
                                <a:gd name="T33" fmla="*/ 538 h 1125"/>
                                <a:gd name="T34" fmla="*/ 603 w 1289"/>
                                <a:gd name="T35" fmla="*/ 513 h 1125"/>
                                <a:gd name="T36" fmla="*/ 617 w 1289"/>
                                <a:gd name="T37" fmla="*/ 495 h 1125"/>
                                <a:gd name="T38" fmla="*/ 624 w 1289"/>
                                <a:gd name="T39" fmla="*/ 477 h 1125"/>
                                <a:gd name="T40" fmla="*/ 640 w 1289"/>
                                <a:gd name="T41" fmla="*/ 476 h 1125"/>
                                <a:gd name="T42" fmla="*/ 644 w 1289"/>
                                <a:gd name="T43" fmla="*/ 437 h 1125"/>
                                <a:gd name="T44" fmla="*/ 635 w 1289"/>
                                <a:gd name="T45" fmla="*/ 433 h 1125"/>
                                <a:gd name="T46" fmla="*/ 621 w 1289"/>
                                <a:gd name="T47" fmla="*/ 432 h 1125"/>
                                <a:gd name="T48" fmla="*/ 606 w 1289"/>
                                <a:gd name="T49" fmla="*/ 403 h 1125"/>
                                <a:gd name="T50" fmla="*/ 598 w 1289"/>
                                <a:gd name="T51" fmla="*/ 363 h 1125"/>
                                <a:gd name="T52" fmla="*/ 581 w 1289"/>
                                <a:gd name="T53" fmla="*/ 338 h 1125"/>
                                <a:gd name="T54" fmla="*/ 555 w 1289"/>
                                <a:gd name="T55" fmla="*/ 327 h 1125"/>
                                <a:gd name="T56" fmla="*/ 524 w 1289"/>
                                <a:gd name="T57" fmla="*/ 302 h 1125"/>
                                <a:gd name="T58" fmla="*/ 513 w 1289"/>
                                <a:gd name="T59" fmla="*/ 267 h 1125"/>
                                <a:gd name="T60" fmla="*/ 531 w 1289"/>
                                <a:gd name="T61" fmla="*/ 214 h 1125"/>
                                <a:gd name="T62" fmla="*/ 516 w 1289"/>
                                <a:gd name="T63" fmla="*/ 203 h 1125"/>
                                <a:gd name="T64" fmla="*/ 478 w 1289"/>
                                <a:gd name="T65" fmla="*/ 204 h 1125"/>
                                <a:gd name="T66" fmla="*/ 472 w 1289"/>
                                <a:gd name="T67" fmla="*/ 169 h 1125"/>
                                <a:gd name="T68" fmla="*/ 410 w 1289"/>
                                <a:gd name="T69" fmla="*/ 105 h 1125"/>
                                <a:gd name="T70" fmla="*/ 395 w 1289"/>
                                <a:gd name="T71" fmla="*/ 49 h 1125"/>
                                <a:gd name="T72" fmla="*/ 401 w 1289"/>
                                <a:gd name="T73" fmla="*/ 29 h 1125"/>
                                <a:gd name="T74" fmla="*/ 373 w 1289"/>
                                <a:gd name="T75" fmla="*/ 0 h 1125"/>
                                <a:gd name="T76" fmla="*/ 0 w 1289"/>
                                <a:gd name="T77" fmla="*/ 7 h 1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89"/>
                                <a:gd name="T118" fmla="*/ 0 h 1125"/>
                                <a:gd name="T119" fmla="*/ 1289 w 1289"/>
                                <a:gd name="T120" fmla="*/ 1125 h 11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89" h="1125">
                                  <a:moveTo>
                                    <a:pt x="0" y="14"/>
                                  </a:moveTo>
                                  <a:lnTo>
                                    <a:pt x="79" y="163"/>
                                  </a:lnTo>
                                  <a:lnTo>
                                    <a:pt x="117" y="196"/>
                                  </a:lnTo>
                                  <a:lnTo>
                                    <a:pt x="139" y="188"/>
                                  </a:lnTo>
                                  <a:lnTo>
                                    <a:pt x="162" y="208"/>
                                  </a:lnTo>
                                  <a:lnTo>
                                    <a:pt x="163" y="228"/>
                                  </a:lnTo>
                                  <a:lnTo>
                                    <a:pt x="145" y="229"/>
                                  </a:lnTo>
                                  <a:lnTo>
                                    <a:pt x="120" y="278"/>
                                  </a:lnTo>
                                  <a:lnTo>
                                    <a:pt x="177" y="360"/>
                                  </a:lnTo>
                                  <a:lnTo>
                                    <a:pt x="218" y="374"/>
                                  </a:lnTo>
                                  <a:lnTo>
                                    <a:pt x="214" y="900"/>
                                  </a:lnTo>
                                  <a:lnTo>
                                    <a:pt x="217" y="1026"/>
                                  </a:lnTo>
                                  <a:lnTo>
                                    <a:pt x="1076" y="998"/>
                                  </a:lnTo>
                                  <a:lnTo>
                                    <a:pt x="1088" y="1076"/>
                                  </a:lnTo>
                                  <a:lnTo>
                                    <a:pt x="1052" y="1125"/>
                                  </a:lnTo>
                                  <a:lnTo>
                                    <a:pt x="1181" y="1116"/>
                                  </a:lnTo>
                                  <a:lnTo>
                                    <a:pt x="1202" y="1076"/>
                                  </a:lnTo>
                                  <a:lnTo>
                                    <a:pt x="1206" y="1026"/>
                                  </a:lnTo>
                                  <a:lnTo>
                                    <a:pt x="1235" y="989"/>
                                  </a:lnTo>
                                  <a:lnTo>
                                    <a:pt x="1248" y="954"/>
                                  </a:lnTo>
                                  <a:lnTo>
                                    <a:pt x="1281" y="951"/>
                                  </a:lnTo>
                                  <a:lnTo>
                                    <a:pt x="1289" y="873"/>
                                  </a:lnTo>
                                  <a:lnTo>
                                    <a:pt x="1271" y="866"/>
                                  </a:lnTo>
                                  <a:lnTo>
                                    <a:pt x="1243" y="864"/>
                                  </a:lnTo>
                                  <a:lnTo>
                                    <a:pt x="1213" y="805"/>
                                  </a:lnTo>
                                  <a:lnTo>
                                    <a:pt x="1196" y="726"/>
                                  </a:lnTo>
                                  <a:lnTo>
                                    <a:pt x="1163" y="675"/>
                                  </a:lnTo>
                                  <a:lnTo>
                                    <a:pt x="1111" y="654"/>
                                  </a:lnTo>
                                  <a:lnTo>
                                    <a:pt x="1048" y="604"/>
                                  </a:lnTo>
                                  <a:lnTo>
                                    <a:pt x="1027" y="534"/>
                                  </a:lnTo>
                                  <a:lnTo>
                                    <a:pt x="1063" y="427"/>
                                  </a:lnTo>
                                  <a:lnTo>
                                    <a:pt x="1033" y="406"/>
                                  </a:lnTo>
                                  <a:lnTo>
                                    <a:pt x="956" y="407"/>
                                  </a:lnTo>
                                  <a:lnTo>
                                    <a:pt x="945" y="338"/>
                                  </a:lnTo>
                                  <a:lnTo>
                                    <a:pt x="820" y="209"/>
                                  </a:lnTo>
                                  <a:lnTo>
                                    <a:pt x="790" y="98"/>
                                  </a:lnTo>
                                  <a:lnTo>
                                    <a:pt x="803" y="57"/>
                                  </a:lnTo>
                                  <a:lnTo>
                                    <a:pt x="747" y="0"/>
                                  </a:lnTo>
                                  <a:lnTo>
                                    <a:pt x="0" y="14"/>
                                  </a:lnTo>
                                  <a:close/>
                                </a:path>
                              </a:pathLst>
                            </a:custGeom>
                            <a:solidFill>
                              <a:srgbClr val="DDDDDD"/>
                            </a:solidFill>
                            <a:ln w="9525">
                              <a:solidFill>
                                <a:srgbClr val="000000"/>
                              </a:solidFill>
                              <a:prstDash val="solid"/>
                              <a:round/>
                              <a:headEnd/>
                              <a:tailEnd/>
                            </a:ln>
                          </p:spPr>
                          <p:txBody>
                            <a:bodyPr/>
                            <a:lstStyle/>
                            <a:p>
                              <a:endParaRPr lang="en-US"/>
                            </a:p>
                          </p:txBody>
                        </p:sp>
                        <p:sp>
                          <p:nvSpPr>
                            <p:cNvPr id="25882" name="Freeform 53"/>
                            <p:cNvSpPr>
                              <a:spLocks/>
                            </p:cNvSpPr>
                            <p:nvPr/>
                          </p:nvSpPr>
                          <p:spPr bwMode="auto">
                            <a:xfrm>
                              <a:off x="1307" y="1108"/>
                              <a:ext cx="990" cy="633"/>
                            </a:xfrm>
                            <a:custGeom>
                              <a:avLst/>
                              <a:gdLst>
                                <a:gd name="T0" fmla="*/ 0 w 1980"/>
                                <a:gd name="T1" fmla="*/ 118 h 1264"/>
                                <a:gd name="T2" fmla="*/ 15 w 1980"/>
                                <a:gd name="T3" fmla="*/ 160 h 1264"/>
                                <a:gd name="T4" fmla="*/ 18 w 1980"/>
                                <a:gd name="T5" fmla="*/ 186 h 1264"/>
                                <a:gd name="T6" fmla="*/ 8 w 1980"/>
                                <a:gd name="T7" fmla="*/ 192 h 1264"/>
                                <a:gd name="T8" fmla="*/ 39 w 1980"/>
                                <a:gd name="T9" fmla="*/ 220 h 1264"/>
                                <a:gd name="T10" fmla="*/ 70 w 1980"/>
                                <a:gd name="T11" fmla="*/ 295 h 1264"/>
                                <a:gd name="T12" fmla="*/ 80 w 1980"/>
                                <a:gd name="T13" fmla="*/ 292 h 1264"/>
                                <a:gd name="T14" fmla="*/ 81 w 1980"/>
                                <a:gd name="T15" fmla="*/ 303 h 1264"/>
                                <a:gd name="T16" fmla="*/ 96 w 1980"/>
                                <a:gd name="T17" fmla="*/ 307 h 1264"/>
                                <a:gd name="T18" fmla="*/ 106 w 1980"/>
                                <a:gd name="T19" fmla="*/ 309 h 1264"/>
                                <a:gd name="T20" fmla="*/ 79 w 1980"/>
                                <a:gd name="T21" fmla="*/ 364 h 1264"/>
                                <a:gd name="T22" fmla="*/ 85 w 1980"/>
                                <a:gd name="T23" fmla="*/ 400 h 1264"/>
                                <a:gd name="T24" fmla="*/ 62 w 1980"/>
                                <a:gd name="T25" fmla="*/ 435 h 1264"/>
                                <a:gd name="T26" fmla="*/ 78 w 1980"/>
                                <a:gd name="T27" fmla="*/ 452 h 1264"/>
                                <a:gd name="T28" fmla="*/ 117 w 1980"/>
                                <a:gd name="T29" fmla="*/ 428 h 1264"/>
                                <a:gd name="T30" fmla="*/ 146 w 1980"/>
                                <a:gd name="T31" fmla="*/ 547 h 1264"/>
                                <a:gd name="T32" fmla="*/ 163 w 1980"/>
                                <a:gd name="T33" fmla="*/ 553 h 1264"/>
                                <a:gd name="T34" fmla="*/ 167 w 1980"/>
                                <a:gd name="T35" fmla="*/ 590 h 1264"/>
                                <a:gd name="T36" fmla="*/ 182 w 1980"/>
                                <a:gd name="T37" fmla="*/ 605 h 1264"/>
                                <a:gd name="T38" fmla="*/ 193 w 1980"/>
                                <a:gd name="T39" fmla="*/ 592 h 1264"/>
                                <a:gd name="T40" fmla="*/ 219 w 1980"/>
                                <a:gd name="T41" fmla="*/ 603 h 1264"/>
                                <a:gd name="T42" fmla="*/ 236 w 1980"/>
                                <a:gd name="T43" fmla="*/ 591 h 1264"/>
                                <a:gd name="T44" fmla="*/ 288 w 1980"/>
                                <a:gd name="T45" fmla="*/ 600 h 1264"/>
                                <a:gd name="T46" fmla="*/ 301 w 1980"/>
                                <a:gd name="T47" fmla="*/ 604 h 1264"/>
                                <a:gd name="T48" fmla="*/ 313 w 1980"/>
                                <a:gd name="T49" fmla="*/ 580 h 1264"/>
                                <a:gd name="T50" fmla="*/ 336 w 1980"/>
                                <a:gd name="T51" fmla="*/ 619 h 1264"/>
                                <a:gd name="T52" fmla="*/ 346 w 1980"/>
                                <a:gd name="T53" fmla="*/ 558 h 1264"/>
                                <a:gd name="T54" fmla="*/ 615 w 1980"/>
                                <a:gd name="T55" fmla="*/ 598 h 1264"/>
                                <a:gd name="T56" fmla="*/ 946 w 1980"/>
                                <a:gd name="T57" fmla="*/ 633 h 1264"/>
                                <a:gd name="T58" fmla="*/ 958 w 1980"/>
                                <a:gd name="T59" fmla="*/ 519 h 1264"/>
                                <a:gd name="T60" fmla="*/ 990 w 1980"/>
                                <a:gd name="T61" fmla="*/ 149 h 1264"/>
                                <a:gd name="T62" fmla="*/ 551 w 1980"/>
                                <a:gd name="T63" fmla="*/ 96 h 1264"/>
                                <a:gd name="T64" fmla="*/ 333 w 1980"/>
                                <a:gd name="T65" fmla="*/ 61 h 1264"/>
                                <a:gd name="T66" fmla="*/ 25 w 1980"/>
                                <a:gd name="T67" fmla="*/ 0 h 1264"/>
                                <a:gd name="T68" fmla="*/ 0 w 1980"/>
                                <a:gd name="T69" fmla="*/ 118 h 12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80"/>
                                <a:gd name="T106" fmla="*/ 0 h 1264"/>
                                <a:gd name="T107" fmla="*/ 1980 w 1980"/>
                                <a:gd name="T108" fmla="*/ 1264 h 12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80" h="1264">
                                  <a:moveTo>
                                    <a:pt x="0" y="235"/>
                                  </a:moveTo>
                                  <a:lnTo>
                                    <a:pt x="31" y="319"/>
                                  </a:lnTo>
                                  <a:lnTo>
                                    <a:pt x="36" y="372"/>
                                  </a:lnTo>
                                  <a:lnTo>
                                    <a:pt x="16" y="383"/>
                                  </a:lnTo>
                                  <a:lnTo>
                                    <a:pt x="78" y="439"/>
                                  </a:lnTo>
                                  <a:lnTo>
                                    <a:pt x="139" y="590"/>
                                  </a:lnTo>
                                  <a:lnTo>
                                    <a:pt x="159" y="583"/>
                                  </a:lnTo>
                                  <a:lnTo>
                                    <a:pt x="162" y="605"/>
                                  </a:lnTo>
                                  <a:lnTo>
                                    <a:pt x="191" y="614"/>
                                  </a:lnTo>
                                  <a:lnTo>
                                    <a:pt x="212" y="618"/>
                                  </a:lnTo>
                                  <a:lnTo>
                                    <a:pt x="158" y="726"/>
                                  </a:lnTo>
                                  <a:lnTo>
                                    <a:pt x="169" y="798"/>
                                  </a:lnTo>
                                  <a:lnTo>
                                    <a:pt x="123" y="868"/>
                                  </a:lnTo>
                                  <a:lnTo>
                                    <a:pt x="155" y="902"/>
                                  </a:lnTo>
                                  <a:lnTo>
                                    <a:pt x="234" y="855"/>
                                  </a:lnTo>
                                  <a:lnTo>
                                    <a:pt x="291" y="1093"/>
                                  </a:lnTo>
                                  <a:lnTo>
                                    <a:pt x="326" y="1105"/>
                                  </a:lnTo>
                                  <a:lnTo>
                                    <a:pt x="333" y="1179"/>
                                  </a:lnTo>
                                  <a:lnTo>
                                    <a:pt x="364" y="1209"/>
                                  </a:lnTo>
                                  <a:lnTo>
                                    <a:pt x="386" y="1182"/>
                                  </a:lnTo>
                                  <a:lnTo>
                                    <a:pt x="438" y="1205"/>
                                  </a:lnTo>
                                  <a:lnTo>
                                    <a:pt x="471" y="1180"/>
                                  </a:lnTo>
                                  <a:lnTo>
                                    <a:pt x="576" y="1199"/>
                                  </a:lnTo>
                                  <a:lnTo>
                                    <a:pt x="601" y="1207"/>
                                  </a:lnTo>
                                  <a:lnTo>
                                    <a:pt x="625" y="1159"/>
                                  </a:lnTo>
                                  <a:lnTo>
                                    <a:pt x="671" y="1236"/>
                                  </a:lnTo>
                                  <a:lnTo>
                                    <a:pt x="691" y="1115"/>
                                  </a:lnTo>
                                  <a:lnTo>
                                    <a:pt x="1229" y="1194"/>
                                  </a:lnTo>
                                  <a:lnTo>
                                    <a:pt x="1891" y="1264"/>
                                  </a:lnTo>
                                  <a:lnTo>
                                    <a:pt x="1915" y="1036"/>
                                  </a:lnTo>
                                  <a:lnTo>
                                    <a:pt x="1980" y="297"/>
                                  </a:lnTo>
                                  <a:lnTo>
                                    <a:pt x="1102" y="191"/>
                                  </a:lnTo>
                                  <a:lnTo>
                                    <a:pt x="666" y="121"/>
                                  </a:lnTo>
                                  <a:lnTo>
                                    <a:pt x="50" y="0"/>
                                  </a:lnTo>
                                  <a:lnTo>
                                    <a:pt x="0" y="235"/>
                                  </a:lnTo>
                                  <a:close/>
                                </a:path>
                              </a:pathLst>
                            </a:custGeom>
                            <a:solidFill>
                              <a:srgbClr val="DDDDDD"/>
                            </a:solidFill>
                            <a:ln w="9525">
                              <a:solidFill>
                                <a:srgbClr val="000000"/>
                              </a:solidFill>
                              <a:prstDash val="solid"/>
                              <a:round/>
                              <a:headEnd/>
                              <a:tailEnd/>
                            </a:ln>
                          </p:spPr>
                          <p:txBody>
                            <a:bodyPr/>
                            <a:lstStyle/>
                            <a:p>
                              <a:endParaRPr lang="en-US"/>
                            </a:p>
                          </p:txBody>
                        </p:sp>
                        <p:sp>
                          <p:nvSpPr>
                            <p:cNvPr id="25883" name="Freeform 54"/>
                            <p:cNvSpPr>
                              <a:spLocks/>
                            </p:cNvSpPr>
                            <p:nvPr/>
                          </p:nvSpPr>
                          <p:spPr bwMode="auto">
                            <a:xfrm>
                              <a:off x="2208" y="1985"/>
                              <a:ext cx="801" cy="402"/>
                            </a:xfrm>
                            <a:custGeom>
                              <a:avLst/>
                              <a:gdLst>
                                <a:gd name="T0" fmla="*/ 0 w 1601"/>
                                <a:gd name="T1" fmla="*/ 245 h 805"/>
                                <a:gd name="T2" fmla="*/ 23 w 1601"/>
                                <a:gd name="T3" fmla="*/ 0 h 805"/>
                                <a:gd name="T4" fmla="*/ 516 w 1601"/>
                                <a:gd name="T5" fmla="*/ 31 h 805"/>
                                <a:gd name="T6" fmla="*/ 549 w 1601"/>
                                <a:gd name="T7" fmla="*/ 55 h 805"/>
                                <a:gd name="T8" fmla="*/ 608 w 1601"/>
                                <a:gd name="T9" fmla="*/ 53 h 805"/>
                                <a:gd name="T10" fmla="*/ 636 w 1601"/>
                                <a:gd name="T11" fmla="*/ 60 h 805"/>
                                <a:gd name="T12" fmla="*/ 669 w 1601"/>
                                <a:gd name="T13" fmla="*/ 74 h 805"/>
                                <a:gd name="T14" fmla="*/ 686 w 1601"/>
                                <a:gd name="T15" fmla="*/ 95 h 805"/>
                                <a:gd name="T16" fmla="*/ 701 w 1601"/>
                                <a:gd name="T17" fmla="*/ 99 h 805"/>
                                <a:gd name="T18" fmla="*/ 727 w 1601"/>
                                <a:gd name="T19" fmla="*/ 175 h 805"/>
                                <a:gd name="T20" fmla="*/ 728 w 1601"/>
                                <a:gd name="T21" fmla="*/ 198 h 805"/>
                                <a:gd name="T22" fmla="*/ 746 w 1601"/>
                                <a:gd name="T23" fmla="*/ 234 h 805"/>
                                <a:gd name="T24" fmla="*/ 754 w 1601"/>
                                <a:gd name="T25" fmla="*/ 292 h 805"/>
                                <a:gd name="T26" fmla="*/ 750 w 1601"/>
                                <a:gd name="T27" fmla="*/ 310 h 805"/>
                                <a:gd name="T28" fmla="*/ 761 w 1601"/>
                                <a:gd name="T29" fmla="*/ 328 h 805"/>
                                <a:gd name="T30" fmla="*/ 801 w 1601"/>
                                <a:gd name="T31" fmla="*/ 402 h 805"/>
                                <a:gd name="T32" fmla="*/ 444 w 1601"/>
                                <a:gd name="T33" fmla="*/ 398 h 805"/>
                                <a:gd name="T34" fmla="*/ 175 w 1601"/>
                                <a:gd name="T35" fmla="*/ 381 h 805"/>
                                <a:gd name="T36" fmla="*/ 183 w 1601"/>
                                <a:gd name="T37" fmla="*/ 260 h 805"/>
                                <a:gd name="T38" fmla="*/ 0 w 1601"/>
                                <a:gd name="T39" fmla="*/ 245 h 8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01"/>
                                <a:gd name="T61" fmla="*/ 0 h 805"/>
                                <a:gd name="T62" fmla="*/ 1601 w 1601"/>
                                <a:gd name="T63" fmla="*/ 805 h 80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01" h="805">
                                  <a:moveTo>
                                    <a:pt x="0" y="491"/>
                                  </a:moveTo>
                                  <a:lnTo>
                                    <a:pt x="45" y="0"/>
                                  </a:lnTo>
                                  <a:lnTo>
                                    <a:pt x="1032" y="62"/>
                                  </a:lnTo>
                                  <a:lnTo>
                                    <a:pt x="1098" y="111"/>
                                  </a:lnTo>
                                  <a:lnTo>
                                    <a:pt x="1215" y="106"/>
                                  </a:lnTo>
                                  <a:lnTo>
                                    <a:pt x="1271" y="120"/>
                                  </a:lnTo>
                                  <a:lnTo>
                                    <a:pt x="1337" y="148"/>
                                  </a:lnTo>
                                  <a:lnTo>
                                    <a:pt x="1371" y="190"/>
                                  </a:lnTo>
                                  <a:lnTo>
                                    <a:pt x="1401" y="199"/>
                                  </a:lnTo>
                                  <a:lnTo>
                                    <a:pt x="1453" y="351"/>
                                  </a:lnTo>
                                  <a:lnTo>
                                    <a:pt x="1456" y="397"/>
                                  </a:lnTo>
                                  <a:lnTo>
                                    <a:pt x="1491" y="468"/>
                                  </a:lnTo>
                                  <a:lnTo>
                                    <a:pt x="1508" y="584"/>
                                  </a:lnTo>
                                  <a:lnTo>
                                    <a:pt x="1500" y="620"/>
                                  </a:lnTo>
                                  <a:lnTo>
                                    <a:pt x="1522" y="656"/>
                                  </a:lnTo>
                                  <a:lnTo>
                                    <a:pt x="1601" y="805"/>
                                  </a:lnTo>
                                  <a:lnTo>
                                    <a:pt x="887" y="796"/>
                                  </a:lnTo>
                                  <a:lnTo>
                                    <a:pt x="350" y="763"/>
                                  </a:lnTo>
                                  <a:lnTo>
                                    <a:pt x="365" y="520"/>
                                  </a:lnTo>
                                  <a:lnTo>
                                    <a:pt x="0" y="491"/>
                                  </a:lnTo>
                                  <a:close/>
                                </a:path>
                              </a:pathLst>
                            </a:custGeom>
                            <a:solidFill>
                              <a:srgbClr val="DDDDDD"/>
                            </a:solidFill>
                            <a:ln w="9525">
                              <a:solidFill>
                                <a:srgbClr val="000000"/>
                              </a:solidFill>
                              <a:prstDash val="solid"/>
                              <a:round/>
                              <a:headEnd/>
                              <a:tailEnd/>
                            </a:ln>
                          </p:spPr>
                          <p:txBody>
                            <a:bodyPr/>
                            <a:lstStyle/>
                            <a:p>
                              <a:endParaRPr lang="en-US"/>
                            </a:p>
                          </p:txBody>
                        </p:sp>
                        <p:sp>
                          <p:nvSpPr>
                            <p:cNvPr id="25884" name="Freeform 55"/>
                            <p:cNvSpPr>
                              <a:spLocks/>
                            </p:cNvSpPr>
                            <p:nvPr/>
                          </p:nvSpPr>
                          <p:spPr bwMode="auto">
                            <a:xfrm>
                              <a:off x="709" y="1856"/>
                              <a:ext cx="617" cy="955"/>
                            </a:xfrm>
                            <a:custGeom>
                              <a:avLst/>
                              <a:gdLst>
                                <a:gd name="T0" fmla="*/ 0 w 1234"/>
                                <a:gd name="T1" fmla="*/ 352 h 1910"/>
                                <a:gd name="T2" fmla="*/ 29 w 1234"/>
                                <a:gd name="T3" fmla="*/ 407 h 1910"/>
                                <a:gd name="T4" fmla="*/ 393 w 1234"/>
                                <a:gd name="T5" fmla="*/ 955 h 1910"/>
                                <a:gd name="T6" fmla="*/ 407 w 1234"/>
                                <a:gd name="T7" fmla="*/ 827 h 1910"/>
                                <a:gd name="T8" fmla="*/ 428 w 1234"/>
                                <a:gd name="T9" fmla="*/ 820 h 1910"/>
                                <a:gd name="T10" fmla="*/ 465 w 1234"/>
                                <a:gd name="T11" fmla="*/ 843 h 1910"/>
                                <a:gd name="T12" fmla="*/ 497 w 1234"/>
                                <a:gd name="T13" fmla="*/ 729 h 1910"/>
                                <a:gd name="T14" fmla="*/ 617 w 1234"/>
                                <a:gd name="T15" fmla="*/ 123 h 1910"/>
                                <a:gd name="T16" fmla="*/ 354 w 1234"/>
                                <a:gd name="T17" fmla="*/ 66 h 1910"/>
                                <a:gd name="T18" fmla="*/ 92 w 1234"/>
                                <a:gd name="T19" fmla="*/ 0 h 1910"/>
                                <a:gd name="T20" fmla="*/ 0 w 1234"/>
                                <a:gd name="T21" fmla="*/ 352 h 19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4"/>
                                <a:gd name="T34" fmla="*/ 0 h 1910"/>
                                <a:gd name="T35" fmla="*/ 1234 w 1234"/>
                                <a:gd name="T36" fmla="*/ 1910 h 19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4" h="1910">
                                  <a:moveTo>
                                    <a:pt x="0" y="703"/>
                                  </a:moveTo>
                                  <a:lnTo>
                                    <a:pt x="58" y="813"/>
                                  </a:lnTo>
                                  <a:lnTo>
                                    <a:pt x="786" y="1910"/>
                                  </a:lnTo>
                                  <a:lnTo>
                                    <a:pt x="814" y="1654"/>
                                  </a:lnTo>
                                  <a:lnTo>
                                    <a:pt x="857" y="1640"/>
                                  </a:lnTo>
                                  <a:lnTo>
                                    <a:pt x="931" y="1686"/>
                                  </a:lnTo>
                                  <a:lnTo>
                                    <a:pt x="995" y="1457"/>
                                  </a:lnTo>
                                  <a:lnTo>
                                    <a:pt x="1234" y="246"/>
                                  </a:lnTo>
                                  <a:lnTo>
                                    <a:pt x="709" y="131"/>
                                  </a:lnTo>
                                  <a:lnTo>
                                    <a:pt x="185" y="0"/>
                                  </a:lnTo>
                                  <a:lnTo>
                                    <a:pt x="0" y="703"/>
                                  </a:lnTo>
                                  <a:close/>
                                </a:path>
                              </a:pathLst>
                            </a:custGeom>
                            <a:solidFill>
                              <a:srgbClr val="DDDDDD"/>
                            </a:solidFill>
                            <a:ln w="9525">
                              <a:solidFill>
                                <a:srgbClr val="000000"/>
                              </a:solidFill>
                              <a:prstDash val="solid"/>
                              <a:round/>
                              <a:headEnd/>
                              <a:tailEnd/>
                            </a:ln>
                          </p:spPr>
                          <p:txBody>
                            <a:bodyPr/>
                            <a:lstStyle/>
                            <a:p>
                              <a:endParaRPr lang="en-US"/>
                            </a:p>
                          </p:txBody>
                        </p:sp>
                        <p:sp>
                          <p:nvSpPr>
                            <p:cNvPr id="25885" name="Freeform 56"/>
                            <p:cNvSpPr>
                              <a:spLocks/>
                            </p:cNvSpPr>
                            <p:nvPr/>
                          </p:nvSpPr>
                          <p:spPr bwMode="auto">
                            <a:xfrm>
                              <a:off x="5018" y="1467"/>
                              <a:ext cx="157" cy="338"/>
                            </a:xfrm>
                            <a:custGeom>
                              <a:avLst/>
                              <a:gdLst>
                                <a:gd name="T0" fmla="*/ 0 w 314"/>
                                <a:gd name="T1" fmla="*/ 232 h 678"/>
                                <a:gd name="T2" fmla="*/ 9 w 314"/>
                                <a:gd name="T3" fmla="*/ 158 h 678"/>
                                <a:gd name="T4" fmla="*/ 27 w 314"/>
                                <a:gd name="T5" fmla="*/ 124 h 678"/>
                                <a:gd name="T6" fmla="*/ 29 w 314"/>
                                <a:gd name="T7" fmla="*/ 44 h 678"/>
                                <a:gd name="T8" fmla="*/ 28 w 314"/>
                                <a:gd name="T9" fmla="*/ 15 h 678"/>
                                <a:gd name="T10" fmla="*/ 56 w 314"/>
                                <a:gd name="T11" fmla="*/ 0 h 678"/>
                                <a:gd name="T12" fmla="*/ 122 w 314"/>
                                <a:gd name="T13" fmla="*/ 210 h 678"/>
                                <a:gd name="T14" fmla="*/ 155 w 314"/>
                                <a:gd name="T15" fmla="*/ 257 h 678"/>
                                <a:gd name="T16" fmla="*/ 157 w 314"/>
                                <a:gd name="T17" fmla="*/ 266 h 678"/>
                                <a:gd name="T18" fmla="*/ 153 w 314"/>
                                <a:gd name="T19" fmla="*/ 285 h 678"/>
                                <a:gd name="T20" fmla="*/ 122 w 314"/>
                                <a:gd name="T21" fmla="*/ 310 h 678"/>
                                <a:gd name="T22" fmla="*/ 15 w 314"/>
                                <a:gd name="T23" fmla="*/ 338 h 678"/>
                                <a:gd name="T24" fmla="*/ 0 w 314"/>
                                <a:gd name="T25" fmla="*/ 232 h 6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4"/>
                                <a:gd name="T40" fmla="*/ 0 h 678"/>
                                <a:gd name="T41" fmla="*/ 314 w 314"/>
                                <a:gd name="T42" fmla="*/ 678 h 6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4" h="678">
                                  <a:moveTo>
                                    <a:pt x="0" y="465"/>
                                  </a:moveTo>
                                  <a:lnTo>
                                    <a:pt x="18" y="317"/>
                                  </a:lnTo>
                                  <a:lnTo>
                                    <a:pt x="54" y="248"/>
                                  </a:lnTo>
                                  <a:lnTo>
                                    <a:pt x="58" y="89"/>
                                  </a:lnTo>
                                  <a:lnTo>
                                    <a:pt x="57" y="31"/>
                                  </a:lnTo>
                                  <a:lnTo>
                                    <a:pt x="112" y="0"/>
                                  </a:lnTo>
                                  <a:lnTo>
                                    <a:pt x="244" y="422"/>
                                  </a:lnTo>
                                  <a:lnTo>
                                    <a:pt x="310" y="515"/>
                                  </a:lnTo>
                                  <a:lnTo>
                                    <a:pt x="314" y="533"/>
                                  </a:lnTo>
                                  <a:lnTo>
                                    <a:pt x="305" y="572"/>
                                  </a:lnTo>
                                  <a:lnTo>
                                    <a:pt x="245" y="622"/>
                                  </a:lnTo>
                                  <a:lnTo>
                                    <a:pt x="30" y="678"/>
                                  </a:lnTo>
                                  <a:lnTo>
                                    <a:pt x="0" y="465"/>
                                  </a:lnTo>
                                  <a:close/>
                                </a:path>
                              </a:pathLst>
                            </a:custGeom>
                            <a:solidFill>
                              <a:srgbClr val="DDDDDD"/>
                            </a:solidFill>
                            <a:ln w="9525">
                              <a:solidFill>
                                <a:srgbClr val="000000"/>
                              </a:solidFill>
                              <a:prstDash val="solid"/>
                              <a:round/>
                              <a:headEnd/>
                              <a:tailEnd/>
                            </a:ln>
                          </p:spPr>
                          <p:txBody>
                            <a:bodyPr/>
                            <a:lstStyle/>
                            <a:p>
                              <a:endParaRPr lang="en-US"/>
                            </a:p>
                          </p:txBody>
                        </p:sp>
                        <p:sp>
                          <p:nvSpPr>
                            <p:cNvPr id="25886" name="Freeform 57"/>
                            <p:cNvSpPr>
                              <a:spLocks/>
                            </p:cNvSpPr>
                            <p:nvPr/>
                          </p:nvSpPr>
                          <p:spPr bwMode="auto">
                            <a:xfrm>
                              <a:off x="1584" y="2666"/>
                              <a:ext cx="681" cy="697"/>
                            </a:xfrm>
                            <a:custGeom>
                              <a:avLst/>
                              <a:gdLst>
                                <a:gd name="T0" fmla="*/ 0 w 1363"/>
                                <a:gd name="T1" fmla="*/ 686 h 1395"/>
                                <a:gd name="T2" fmla="*/ 84 w 1363"/>
                                <a:gd name="T3" fmla="*/ 697 h 1395"/>
                                <a:gd name="T4" fmla="*/ 93 w 1363"/>
                                <a:gd name="T5" fmla="*/ 646 h 1395"/>
                                <a:gd name="T6" fmla="*/ 265 w 1363"/>
                                <a:gd name="T7" fmla="*/ 668 h 1395"/>
                                <a:gd name="T8" fmla="*/ 257 w 1363"/>
                                <a:gd name="T9" fmla="*/ 642 h 1395"/>
                                <a:gd name="T10" fmla="*/ 284 w 1363"/>
                                <a:gd name="T11" fmla="*/ 644 h 1395"/>
                                <a:gd name="T12" fmla="*/ 626 w 1363"/>
                                <a:gd name="T13" fmla="*/ 678 h 1395"/>
                                <a:gd name="T14" fmla="*/ 676 w 1363"/>
                                <a:gd name="T15" fmla="*/ 128 h 1395"/>
                                <a:gd name="T16" fmla="*/ 681 w 1363"/>
                                <a:gd name="T17" fmla="*/ 64 h 1395"/>
                                <a:gd name="T18" fmla="*/ 391 w 1363"/>
                                <a:gd name="T19" fmla="*/ 39 h 1395"/>
                                <a:gd name="T20" fmla="*/ 100 w 1363"/>
                                <a:gd name="T21" fmla="*/ 0 h 1395"/>
                                <a:gd name="T22" fmla="*/ 0 w 1363"/>
                                <a:gd name="T23" fmla="*/ 686 h 13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3"/>
                                <a:gd name="T37" fmla="*/ 0 h 1395"/>
                                <a:gd name="T38" fmla="*/ 1363 w 1363"/>
                                <a:gd name="T39" fmla="*/ 1395 h 13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3" h="1395">
                                  <a:moveTo>
                                    <a:pt x="0" y="1373"/>
                                  </a:moveTo>
                                  <a:lnTo>
                                    <a:pt x="169" y="1395"/>
                                  </a:lnTo>
                                  <a:lnTo>
                                    <a:pt x="187" y="1292"/>
                                  </a:lnTo>
                                  <a:lnTo>
                                    <a:pt x="530" y="1337"/>
                                  </a:lnTo>
                                  <a:lnTo>
                                    <a:pt x="515" y="1285"/>
                                  </a:lnTo>
                                  <a:lnTo>
                                    <a:pt x="569" y="1289"/>
                                  </a:lnTo>
                                  <a:lnTo>
                                    <a:pt x="1252" y="1356"/>
                                  </a:lnTo>
                                  <a:lnTo>
                                    <a:pt x="1353" y="257"/>
                                  </a:lnTo>
                                  <a:lnTo>
                                    <a:pt x="1363" y="128"/>
                                  </a:lnTo>
                                  <a:lnTo>
                                    <a:pt x="783" y="78"/>
                                  </a:lnTo>
                                  <a:lnTo>
                                    <a:pt x="201" y="0"/>
                                  </a:lnTo>
                                  <a:lnTo>
                                    <a:pt x="0" y="1373"/>
                                  </a:lnTo>
                                  <a:close/>
                                </a:path>
                              </a:pathLst>
                            </a:custGeom>
                            <a:solidFill>
                              <a:srgbClr val="DDDDDD"/>
                            </a:solidFill>
                            <a:ln w="9525">
                              <a:solidFill>
                                <a:srgbClr val="000000"/>
                              </a:solidFill>
                              <a:prstDash val="solid"/>
                              <a:round/>
                              <a:headEnd/>
                              <a:tailEnd/>
                            </a:ln>
                          </p:spPr>
                          <p:txBody>
                            <a:bodyPr/>
                            <a:lstStyle/>
                            <a:p>
                              <a:endParaRPr lang="en-US"/>
                            </a:p>
                          </p:txBody>
                        </p:sp>
                        <p:sp>
                          <p:nvSpPr>
                            <p:cNvPr id="25887" name="Freeform 58"/>
                            <p:cNvSpPr>
                              <a:spLocks/>
                            </p:cNvSpPr>
                            <p:nvPr/>
                          </p:nvSpPr>
                          <p:spPr bwMode="auto">
                            <a:xfrm>
                              <a:off x="4403" y="1550"/>
                              <a:ext cx="574" cy="515"/>
                            </a:xfrm>
                            <a:custGeom>
                              <a:avLst/>
                              <a:gdLst>
                                <a:gd name="T0" fmla="*/ 0 w 1148"/>
                                <a:gd name="T1" fmla="*/ 444 h 1028"/>
                                <a:gd name="T2" fmla="*/ 19 w 1148"/>
                                <a:gd name="T3" fmla="*/ 472 h 1028"/>
                                <a:gd name="T4" fmla="*/ 393 w 1148"/>
                                <a:gd name="T5" fmla="*/ 401 h 1028"/>
                                <a:gd name="T6" fmla="*/ 418 w 1148"/>
                                <a:gd name="T7" fmla="*/ 415 h 1028"/>
                                <a:gd name="T8" fmla="*/ 433 w 1148"/>
                                <a:gd name="T9" fmla="*/ 444 h 1028"/>
                                <a:gd name="T10" fmla="*/ 471 w 1148"/>
                                <a:gd name="T11" fmla="*/ 463 h 1028"/>
                                <a:gd name="T12" fmla="*/ 553 w 1148"/>
                                <a:gd name="T13" fmla="*/ 492 h 1028"/>
                                <a:gd name="T14" fmla="*/ 555 w 1148"/>
                                <a:gd name="T15" fmla="*/ 504 h 1028"/>
                                <a:gd name="T16" fmla="*/ 560 w 1148"/>
                                <a:gd name="T17" fmla="*/ 515 h 1028"/>
                                <a:gd name="T18" fmla="*/ 566 w 1148"/>
                                <a:gd name="T19" fmla="*/ 508 h 1028"/>
                                <a:gd name="T20" fmla="*/ 574 w 1148"/>
                                <a:gd name="T21" fmla="*/ 484 h 1028"/>
                                <a:gd name="T22" fmla="*/ 574 w 1148"/>
                                <a:gd name="T23" fmla="*/ 441 h 1028"/>
                                <a:gd name="T24" fmla="*/ 560 w 1148"/>
                                <a:gd name="T25" fmla="*/ 358 h 1028"/>
                                <a:gd name="T26" fmla="*/ 560 w 1148"/>
                                <a:gd name="T27" fmla="*/ 270 h 1028"/>
                                <a:gd name="T28" fmla="*/ 544 w 1148"/>
                                <a:gd name="T29" fmla="*/ 201 h 1028"/>
                                <a:gd name="T30" fmla="*/ 520 w 1148"/>
                                <a:gd name="T31" fmla="*/ 144 h 1028"/>
                                <a:gd name="T32" fmla="*/ 513 w 1148"/>
                                <a:gd name="T33" fmla="*/ 88 h 1028"/>
                                <a:gd name="T34" fmla="*/ 488 w 1148"/>
                                <a:gd name="T35" fmla="*/ 0 h 1028"/>
                                <a:gd name="T36" fmla="*/ 373 w 1148"/>
                                <a:gd name="T37" fmla="*/ 29 h 1028"/>
                                <a:gd name="T38" fmla="*/ 365 w 1148"/>
                                <a:gd name="T39" fmla="*/ 28 h 1028"/>
                                <a:gd name="T40" fmla="*/ 329 w 1148"/>
                                <a:gd name="T41" fmla="*/ 56 h 1028"/>
                                <a:gd name="T42" fmla="*/ 299 w 1148"/>
                                <a:gd name="T43" fmla="*/ 102 h 1028"/>
                                <a:gd name="T44" fmla="*/ 295 w 1148"/>
                                <a:gd name="T45" fmla="*/ 122 h 1028"/>
                                <a:gd name="T46" fmla="*/ 281 w 1148"/>
                                <a:gd name="T47" fmla="*/ 142 h 1028"/>
                                <a:gd name="T48" fmla="*/ 256 w 1148"/>
                                <a:gd name="T49" fmla="*/ 166 h 1028"/>
                                <a:gd name="T50" fmla="*/ 267 w 1148"/>
                                <a:gd name="T51" fmla="*/ 181 h 1028"/>
                                <a:gd name="T52" fmla="*/ 270 w 1148"/>
                                <a:gd name="T53" fmla="*/ 169 h 1028"/>
                                <a:gd name="T54" fmla="*/ 277 w 1148"/>
                                <a:gd name="T55" fmla="*/ 173 h 1028"/>
                                <a:gd name="T56" fmla="*/ 274 w 1148"/>
                                <a:gd name="T57" fmla="*/ 178 h 1028"/>
                                <a:gd name="T58" fmla="*/ 280 w 1148"/>
                                <a:gd name="T59" fmla="*/ 181 h 1028"/>
                                <a:gd name="T60" fmla="*/ 274 w 1148"/>
                                <a:gd name="T61" fmla="*/ 192 h 1028"/>
                                <a:gd name="T62" fmla="*/ 270 w 1148"/>
                                <a:gd name="T63" fmla="*/ 191 h 1028"/>
                                <a:gd name="T64" fmla="*/ 268 w 1148"/>
                                <a:gd name="T65" fmla="*/ 196 h 1028"/>
                                <a:gd name="T66" fmla="*/ 281 w 1148"/>
                                <a:gd name="T67" fmla="*/ 214 h 1028"/>
                                <a:gd name="T68" fmla="*/ 282 w 1148"/>
                                <a:gd name="T69" fmla="*/ 228 h 1028"/>
                                <a:gd name="T70" fmla="*/ 264 w 1148"/>
                                <a:gd name="T71" fmla="*/ 237 h 1028"/>
                                <a:gd name="T72" fmla="*/ 244 w 1148"/>
                                <a:gd name="T73" fmla="*/ 266 h 1028"/>
                                <a:gd name="T74" fmla="*/ 224 w 1148"/>
                                <a:gd name="T75" fmla="*/ 279 h 1028"/>
                                <a:gd name="T76" fmla="*/ 188 w 1148"/>
                                <a:gd name="T77" fmla="*/ 281 h 1028"/>
                                <a:gd name="T78" fmla="*/ 176 w 1148"/>
                                <a:gd name="T79" fmla="*/ 292 h 1028"/>
                                <a:gd name="T80" fmla="*/ 155 w 1148"/>
                                <a:gd name="T81" fmla="*/ 282 h 1028"/>
                                <a:gd name="T82" fmla="*/ 93 w 1148"/>
                                <a:gd name="T83" fmla="*/ 290 h 1028"/>
                                <a:gd name="T84" fmla="*/ 47 w 1148"/>
                                <a:gd name="T85" fmla="*/ 309 h 1028"/>
                                <a:gd name="T86" fmla="*/ 48 w 1148"/>
                                <a:gd name="T87" fmla="*/ 324 h 1028"/>
                                <a:gd name="T88" fmla="*/ 47 w 1148"/>
                                <a:gd name="T89" fmla="*/ 332 h 1028"/>
                                <a:gd name="T90" fmla="*/ 49 w 1148"/>
                                <a:gd name="T91" fmla="*/ 333 h 1028"/>
                                <a:gd name="T92" fmla="*/ 57 w 1148"/>
                                <a:gd name="T93" fmla="*/ 348 h 1028"/>
                                <a:gd name="T94" fmla="*/ 63 w 1148"/>
                                <a:gd name="T95" fmla="*/ 347 h 1028"/>
                                <a:gd name="T96" fmla="*/ 71 w 1148"/>
                                <a:gd name="T97" fmla="*/ 363 h 1028"/>
                                <a:gd name="T98" fmla="*/ 70 w 1148"/>
                                <a:gd name="T99" fmla="*/ 369 h 1028"/>
                                <a:gd name="T100" fmla="*/ 57 w 1148"/>
                                <a:gd name="T101" fmla="*/ 378 h 1028"/>
                                <a:gd name="T102" fmla="*/ 50 w 1148"/>
                                <a:gd name="T103" fmla="*/ 395 h 1028"/>
                                <a:gd name="T104" fmla="*/ 0 w 1148"/>
                                <a:gd name="T105" fmla="*/ 444 h 10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48"/>
                                <a:gd name="T160" fmla="*/ 0 h 1028"/>
                                <a:gd name="T161" fmla="*/ 1148 w 1148"/>
                                <a:gd name="T162" fmla="*/ 1028 h 102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48" h="1028">
                                  <a:moveTo>
                                    <a:pt x="0" y="886"/>
                                  </a:moveTo>
                                  <a:lnTo>
                                    <a:pt x="38" y="943"/>
                                  </a:lnTo>
                                  <a:lnTo>
                                    <a:pt x="786" y="801"/>
                                  </a:lnTo>
                                  <a:lnTo>
                                    <a:pt x="837" y="828"/>
                                  </a:lnTo>
                                  <a:lnTo>
                                    <a:pt x="867" y="886"/>
                                  </a:lnTo>
                                  <a:lnTo>
                                    <a:pt x="942" y="925"/>
                                  </a:lnTo>
                                  <a:lnTo>
                                    <a:pt x="1106" y="983"/>
                                  </a:lnTo>
                                  <a:lnTo>
                                    <a:pt x="1110" y="1006"/>
                                  </a:lnTo>
                                  <a:lnTo>
                                    <a:pt x="1120" y="1028"/>
                                  </a:lnTo>
                                  <a:lnTo>
                                    <a:pt x="1132" y="1015"/>
                                  </a:lnTo>
                                  <a:lnTo>
                                    <a:pt x="1148" y="967"/>
                                  </a:lnTo>
                                  <a:lnTo>
                                    <a:pt x="1148" y="880"/>
                                  </a:lnTo>
                                  <a:lnTo>
                                    <a:pt x="1120" y="715"/>
                                  </a:lnTo>
                                  <a:lnTo>
                                    <a:pt x="1119" y="538"/>
                                  </a:lnTo>
                                  <a:lnTo>
                                    <a:pt x="1088" y="401"/>
                                  </a:lnTo>
                                  <a:lnTo>
                                    <a:pt x="1039" y="287"/>
                                  </a:lnTo>
                                  <a:lnTo>
                                    <a:pt x="1025" y="176"/>
                                  </a:lnTo>
                                  <a:lnTo>
                                    <a:pt x="976" y="0"/>
                                  </a:lnTo>
                                  <a:lnTo>
                                    <a:pt x="747" y="57"/>
                                  </a:lnTo>
                                  <a:lnTo>
                                    <a:pt x="731" y="55"/>
                                  </a:lnTo>
                                  <a:lnTo>
                                    <a:pt x="659" y="111"/>
                                  </a:lnTo>
                                  <a:lnTo>
                                    <a:pt x="598" y="204"/>
                                  </a:lnTo>
                                  <a:lnTo>
                                    <a:pt x="591" y="243"/>
                                  </a:lnTo>
                                  <a:lnTo>
                                    <a:pt x="562" y="283"/>
                                  </a:lnTo>
                                  <a:lnTo>
                                    <a:pt x="512" y="331"/>
                                  </a:lnTo>
                                  <a:lnTo>
                                    <a:pt x="533" y="361"/>
                                  </a:lnTo>
                                  <a:lnTo>
                                    <a:pt x="539" y="338"/>
                                  </a:lnTo>
                                  <a:lnTo>
                                    <a:pt x="554" y="346"/>
                                  </a:lnTo>
                                  <a:lnTo>
                                    <a:pt x="547" y="356"/>
                                  </a:lnTo>
                                  <a:lnTo>
                                    <a:pt x="559" y="361"/>
                                  </a:lnTo>
                                  <a:lnTo>
                                    <a:pt x="548" y="384"/>
                                  </a:lnTo>
                                  <a:lnTo>
                                    <a:pt x="539" y="382"/>
                                  </a:lnTo>
                                  <a:lnTo>
                                    <a:pt x="536" y="392"/>
                                  </a:lnTo>
                                  <a:lnTo>
                                    <a:pt x="561" y="427"/>
                                  </a:lnTo>
                                  <a:lnTo>
                                    <a:pt x="563" y="456"/>
                                  </a:lnTo>
                                  <a:lnTo>
                                    <a:pt x="527" y="474"/>
                                  </a:lnTo>
                                  <a:lnTo>
                                    <a:pt x="489" y="530"/>
                                  </a:lnTo>
                                  <a:lnTo>
                                    <a:pt x="449" y="556"/>
                                  </a:lnTo>
                                  <a:lnTo>
                                    <a:pt x="377" y="561"/>
                                  </a:lnTo>
                                  <a:lnTo>
                                    <a:pt x="352" y="582"/>
                                  </a:lnTo>
                                  <a:lnTo>
                                    <a:pt x="310" y="563"/>
                                  </a:lnTo>
                                  <a:lnTo>
                                    <a:pt x="186" y="579"/>
                                  </a:lnTo>
                                  <a:lnTo>
                                    <a:pt x="94" y="616"/>
                                  </a:lnTo>
                                  <a:lnTo>
                                    <a:pt x="97" y="647"/>
                                  </a:lnTo>
                                  <a:lnTo>
                                    <a:pt x="94" y="663"/>
                                  </a:lnTo>
                                  <a:lnTo>
                                    <a:pt x="99" y="665"/>
                                  </a:lnTo>
                                  <a:lnTo>
                                    <a:pt x="114" y="694"/>
                                  </a:lnTo>
                                  <a:lnTo>
                                    <a:pt x="127" y="693"/>
                                  </a:lnTo>
                                  <a:lnTo>
                                    <a:pt x="141" y="724"/>
                                  </a:lnTo>
                                  <a:lnTo>
                                    <a:pt x="139" y="737"/>
                                  </a:lnTo>
                                  <a:lnTo>
                                    <a:pt x="114" y="754"/>
                                  </a:lnTo>
                                  <a:lnTo>
                                    <a:pt x="101" y="789"/>
                                  </a:lnTo>
                                  <a:lnTo>
                                    <a:pt x="0" y="886"/>
                                  </a:lnTo>
                                  <a:close/>
                                </a:path>
                              </a:pathLst>
                            </a:custGeom>
                            <a:solidFill>
                              <a:srgbClr val="DDDDDD"/>
                            </a:solidFill>
                            <a:ln w="9525">
                              <a:solidFill>
                                <a:srgbClr val="000000"/>
                              </a:solidFill>
                              <a:prstDash val="solid"/>
                              <a:round/>
                              <a:headEnd/>
                              <a:tailEnd/>
                            </a:ln>
                          </p:spPr>
                          <p:txBody>
                            <a:bodyPr/>
                            <a:lstStyle/>
                            <a:p>
                              <a:endParaRPr lang="en-US"/>
                            </a:p>
                          </p:txBody>
                        </p:sp>
                        <p:sp>
                          <p:nvSpPr>
                            <p:cNvPr id="25888" name="Freeform 59"/>
                            <p:cNvSpPr>
                              <a:spLocks/>
                            </p:cNvSpPr>
                            <p:nvPr/>
                          </p:nvSpPr>
                          <p:spPr bwMode="auto">
                            <a:xfrm>
                              <a:off x="4102" y="2622"/>
                              <a:ext cx="828" cy="369"/>
                            </a:xfrm>
                            <a:custGeom>
                              <a:avLst/>
                              <a:gdLst>
                                <a:gd name="T0" fmla="*/ 1 w 1654"/>
                                <a:gd name="T1" fmla="*/ 318 h 739"/>
                                <a:gd name="T2" fmla="*/ 191 w 1654"/>
                                <a:gd name="T3" fmla="*/ 269 h 739"/>
                                <a:gd name="T4" fmla="*/ 376 w 1654"/>
                                <a:gd name="T5" fmla="*/ 289 h 739"/>
                                <a:gd name="T6" fmla="*/ 593 w 1654"/>
                                <a:gd name="T7" fmla="*/ 369 h 739"/>
                                <a:gd name="T8" fmla="*/ 642 w 1654"/>
                                <a:gd name="T9" fmla="*/ 357 h 739"/>
                                <a:gd name="T10" fmla="*/ 655 w 1654"/>
                                <a:gd name="T11" fmla="*/ 346 h 739"/>
                                <a:gd name="T12" fmla="*/ 681 w 1654"/>
                                <a:gd name="T13" fmla="*/ 279 h 739"/>
                                <a:gd name="T14" fmla="*/ 688 w 1654"/>
                                <a:gd name="T15" fmla="*/ 263 h 739"/>
                                <a:gd name="T16" fmla="*/ 684 w 1654"/>
                                <a:gd name="T17" fmla="*/ 242 h 739"/>
                                <a:gd name="T18" fmla="*/ 693 w 1654"/>
                                <a:gd name="T19" fmla="*/ 259 h 739"/>
                                <a:gd name="T20" fmla="*/ 710 w 1654"/>
                                <a:gd name="T21" fmla="*/ 252 h 739"/>
                                <a:gd name="T22" fmla="*/ 711 w 1654"/>
                                <a:gd name="T23" fmla="*/ 234 h 739"/>
                                <a:gd name="T24" fmla="*/ 721 w 1654"/>
                                <a:gd name="T25" fmla="*/ 244 h 739"/>
                                <a:gd name="T26" fmla="*/ 774 w 1654"/>
                                <a:gd name="T27" fmla="*/ 228 h 739"/>
                                <a:gd name="T28" fmla="*/ 786 w 1654"/>
                                <a:gd name="T29" fmla="*/ 189 h 739"/>
                                <a:gd name="T30" fmla="*/ 773 w 1654"/>
                                <a:gd name="T31" fmla="*/ 186 h 739"/>
                                <a:gd name="T32" fmla="*/ 766 w 1654"/>
                                <a:gd name="T33" fmla="*/ 204 h 739"/>
                                <a:gd name="T34" fmla="*/ 755 w 1654"/>
                                <a:gd name="T35" fmla="*/ 208 h 739"/>
                                <a:gd name="T36" fmla="*/ 709 w 1654"/>
                                <a:gd name="T37" fmla="*/ 195 h 739"/>
                                <a:gd name="T38" fmla="*/ 740 w 1654"/>
                                <a:gd name="T39" fmla="*/ 203 h 739"/>
                                <a:gd name="T40" fmla="*/ 751 w 1654"/>
                                <a:gd name="T41" fmla="*/ 177 h 739"/>
                                <a:gd name="T42" fmla="*/ 750 w 1654"/>
                                <a:gd name="T43" fmla="*/ 162 h 739"/>
                                <a:gd name="T44" fmla="*/ 727 w 1654"/>
                                <a:gd name="T45" fmla="*/ 142 h 739"/>
                                <a:gd name="T46" fmla="*/ 750 w 1654"/>
                                <a:gd name="T47" fmla="*/ 145 h 739"/>
                                <a:gd name="T48" fmla="*/ 747 w 1654"/>
                                <a:gd name="T49" fmla="*/ 134 h 739"/>
                                <a:gd name="T50" fmla="*/ 753 w 1654"/>
                                <a:gd name="T51" fmla="*/ 138 h 739"/>
                                <a:gd name="T52" fmla="*/ 768 w 1654"/>
                                <a:gd name="T53" fmla="*/ 139 h 739"/>
                                <a:gd name="T54" fmla="*/ 783 w 1654"/>
                                <a:gd name="T55" fmla="*/ 149 h 739"/>
                                <a:gd name="T56" fmla="*/ 807 w 1654"/>
                                <a:gd name="T57" fmla="*/ 134 h 739"/>
                                <a:gd name="T58" fmla="*/ 828 w 1654"/>
                                <a:gd name="T59" fmla="*/ 107 h 739"/>
                                <a:gd name="T60" fmla="*/ 819 w 1654"/>
                                <a:gd name="T61" fmla="*/ 74 h 739"/>
                                <a:gd name="T62" fmla="*/ 794 w 1654"/>
                                <a:gd name="T63" fmla="*/ 107 h 739"/>
                                <a:gd name="T64" fmla="*/ 786 w 1654"/>
                                <a:gd name="T65" fmla="*/ 68 h 739"/>
                                <a:gd name="T66" fmla="*/ 725 w 1654"/>
                                <a:gd name="T67" fmla="*/ 88 h 739"/>
                                <a:gd name="T68" fmla="*/ 746 w 1654"/>
                                <a:gd name="T69" fmla="*/ 63 h 739"/>
                                <a:gd name="T70" fmla="*/ 770 w 1654"/>
                                <a:gd name="T71" fmla="*/ 32 h 739"/>
                                <a:gd name="T72" fmla="*/ 787 w 1654"/>
                                <a:gd name="T73" fmla="*/ 28 h 739"/>
                                <a:gd name="T74" fmla="*/ 791 w 1654"/>
                                <a:gd name="T75" fmla="*/ 14 h 739"/>
                                <a:gd name="T76" fmla="*/ 479 w 1654"/>
                                <a:gd name="T77" fmla="*/ 57 h 739"/>
                                <a:gd name="T78" fmla="*/ 232 w 1654"/>
                                <a:gd name="T79" fmla="*/ 116 h 739"/>
                                <a:gd name="T80" fmla="*/ 202 w 1654"/>
                                <a:gd name="T81" fmla="*/ 154 h 739"/>
                                <a:gd name="T82" fmla="*/ 173 w 1654"/>
                                <a:gd name="T83" fmla="*/ 160 h 739"/>
                                <a:gd name="T84" fmla="*/ 149 w 1654"/>
                                <a:gd name="T85" fmla="*/ 167 h 739"/>
                                <a:gd name="T86" fmla="*/ 124 w 1654"/>
                                <a:gd name="T87" fmla="*/ 202 h 739"/>
                                <a:gd name="T88" fmla="*/ 25 w 1654"/>
                                <a:gd name="T89" fmla="*/ 278 h 7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54"/>
                                <a:gd name="T136" fmla="*/ 0 h 739"/>
                                <a:gd name="T137" fmla="*/ 1654 w 1654"/>
                                <a:gd name="T138" fmla="*/ 739 h 7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54" h="739">
                                  <a:moveTo>
                                    <a:pt x="0" y="581"/>
                                  </a:moveTo>
                                  <a:lnTo>
                                    <a:pt x="1" y="636"/>
                                  </a:lnTo>
                                  <a:lnTo>
                                    <a:pt x="239" y="609"/>
                                  </a:lnTo>
                                  <a:lnTo>
                                    <a:pt x="381" y="538"/>
                                  </a:lnTo>
                                  <a:lnTo>
                                    <a:pt x="644" y="508"/>
                                  </a:lnTo>
                                  <a:lnTo>
                                    <a:pt x="752" y="578"/>
                                  </a:lnTo>
                                  <a:lnTo>
                                    <a:pt x="922" y="554"/>
                                  </a:lnTo>
                                  <a:lnTo>
                                    <a:pt x="1184" y="739"/>
                                  </a:lnTo>
                                  <a:lnTo>
                                    <a:pt x="1217" y="718"/>
                                  </a:lnTo>
                                  <a:lnTo>
                                    <a:pt x="1283" y="715"/>
                                  </a:lnTo>
                                  <a:lnTo>
                                    <a:pt x="1296" y="666"/>
                                  </a:lnTo>
                                  <a:lnTo>
                                    <a:pt x="1309" y="693"/>
                                  </a:lnTo>
                                  <a:lnTo>
                                    <a:pt x="1325" y="607"/>
                                  </a:lnTo>
                                  <a:lnTo>
                                    <a:pt x="1361" y="559"/>
                                  </a:lnTo>
                                  <a:lnTo>
                                    <a:pt x="1394" y="536"/>
                                  </a:lnTo>
                                  <a:lnTo>
                                    <a:pt x="1375" y="527"/>
                                  </a:lnTo>
                                  <a:lnTo>
                                    <a:pt x="1381" y="506"/>
                                  </a:lnTo>
                                  <a:lnTo>
                                    <a:pt x="1366" y="485"/>
                                  </a:lnTo>
                                  <a:lnTo>
                                    <a:pt x="1390" y="511"/>
                                  </a:lnTo>
                                  <a:lnTo>
                                    <a:pt x="1385" y="518"/>
                                  </a:lnTo>
                                  <a:lnTo>
                                    <a:pt x="1401" y="529"/>
                                  </a:lnTo>
                                  <a:lnTo>
                                    <a:pt x="1419" y="505"/>
                                  </a:lnTo>
                                  <a:lnTo>
                                    <a:pt x="1430" y="501"/>
                                  </a:lnTo>
                                  <a:lnTo>
                                    <a:pt x="1420" y="469"/>
                                  </a:lnTo>
                                  <a:lnTo>
                                    <a:pt x="1430" y="469"/>
                                  </a:lnTo>
                                  <a:lnTo>
                                    <a:pt x="1440" y="489"/>
                                  </a:lnTo>
                                  <a:lnTo>
                                    <a:pt x="1500" y="458"/>
                                  </a:lnTo>
                                  <a:lnTo>
                                    <a:pt x="1547" y="457"/>
                                  </a:lnTo>
                                  <a:lnTo>
                                    <a:pt x="1579" y="394"/>
                                  </a:lnTo>
                                  <a:lnTo>
                                    <a:pt x="1570" y="378"/>
                                  </a:lnTo>
                                  <a:lnTo>
                                    <a:pt x="1550" y="402"/>
                                  </a:lnTo>
                                  <a:lnTo>
                                    <a:pt x="1544" y="372"/>
                                  </a:lnTo>
                                  <a:lnTo>
                                    <a:pt x="1523" y="392"/>
                                  </a:lnTo>
                                  <a:lnTo>
                                    <a:pt x="1531" y="408"/>
                                  </a:lnTo>
                                  <a:lnTo>
                                    <a:pt x="1512" y="400"/>
                                  </a:lnTo>
                                  <a:lnTo>
                                    <a:pt x="1508" y="417"/>
                                  </a:lnTo>
                                  <a:lnTo>
                                    <a:pt x="1453" y="415"/>
                                  </a:lnTo>
                                  <a:lnTo>
                                    <a:pt x="1417" y="390"/>
                                  </a:lnTo>
                                  <a:lnTo>
                                    <a:pt x="1419" y="375"/>
                                  </a:lnTo>
                                  <a:lnTo>
                                    <a:pt x="1478" y="406"/>
                                  </a:lnTo>
                                  <a:lnTo>
                                    <a:pt x="1523" y="357"/>
                                  </a:lnTo>
                                  <a:lnTo>
                                    <a:pt x="1500" y="354"/>
                                  </a:lnTo>
                                  <a:lnTo>
                                    <a:pt x="1526" y="316"/>
                                  </a:lnTo>
                                  <a:lnTo>
                                    <a:pt x="1498" y="324"/>
                                  </a:lnTo>
                                  <a:lnTo>
                                    <a:pt x="1411" y="291"/>
                                  </a:lnTo>
                                  <a:lnTo>
                                    <a:pt x="1452" y="284"/>
                                  </a:lnTo>
                                  <a:lnTo>
                                    <a:pt x="1494" y="300"/>
                                  </a:lnTo>
                                  <a:lnTo>
                                    <a:pt x="1498" y="290"/>
                                  </a:lnTo>
                                  <a:lnTo>
                                    <a:pt x="1478" y="268"/>
                                  </a:lnTo>
                                  <a:lnTo>
                                    <a:pt x="1493" y="268"/>
                                  </a:lnTo>
                                  <a:lnTo>
                                    <a:pt x="1520" y="253"/>
                                  </a:lnTo>
                                  <a:lnTo>
                                    <a:pt x="1505" y="276"/>
                                  </a:lnTo>
                                  <a:lnTo>
                                    <a:pt x="1514" y="298"/>
                                  </a:lnTo>
                                  <a:lnTo>
                                    <a:pt x="1534" y="279"/>
                                  </a:lnTo>
                                  <a:lnTo>
                                    <a:pt x="1545" y="300"/>
                                  </a:lnTo>
                                  <a:lnTo>
                                    <a:pt x="1564" y="298"/>
                                  </a:lnTo>
                                  <a:lnTo>
                                    <a:pt x="1591" y="295"/>
                                  </a:lnTo>
                                  <a:lnTo>
                                    <a:pt x="1613" y="268"/>
                                  </a:lnTo>
                                  <a:lnTo>
                                    <a:pt x="1627" y="220"/>
                                  </a:lnTo>
                                  <a:lnTo>
                                    <a:pt x="1654" y="214"/>
                                  </a:lnTo>
                                  <a:lnTo>
                                    <a:pt x="1654" y="191"/>
                                  </a:lnTo>
                                  <a:lnTo>
                                    <a:pt x="1636" y="148"/>
                                  </a:lnTo>
                                  <a:lnTo>
                                    <a:pt x="1612" y="148"/>
                                  </a:lnTo>
                                  <a:lnTo>
                                    <a:pt x="1586" y="214"/>
                                  </a:lnTo>
                                  <a:lnTo>
                                    <a:pt x="1575" y="180"/>
                                  </a:lnTo>
                                  <a:lnTo>
                                    <a:pt x="1570" y="137"/>
                                  </a:lnTo>
                                  <a:lnTo>
                                    <a:pt x="1515" y="162"/>
                                  </a:lnTo>
                                  <a:lnTo>
                                    <a:pt x="1449" y="177"/>
                                  </a:lnTo>
                                  <a:lnTo>
                                    <a:pt x="1453" y="144"/>
                                  </a:lnTo>
                                  <a:lnTo>
                                    <a:pt x="1491" y="126"/>
                                  </a:lnTo>
                                  <a:lnTo>
                                    <a:pt x="1563" y="98"/>
                                  </a:lnTo>
                                  <a:lnTo>
                                    <a:pt x="1538" y="64"/>
                                  </a:lnTo>
                                  <a:lnTo>
                                    <a:pt x="1587" y="87"/>
                                  </a:lnTo>
                                  <a:lnTo>
                                    <a:pt x="1573" y="57"/>
                                  </a:lnTo>
                                  <a:lnTo>
                                    <a:pt x="1617" y="98"/>
                                  </a:lnTo>
                                  <a:lnTo>
                                    <a:pt x="1580" y="29"/>
                                  </a:lnTo>
                                  <a:lnTo>
                                    <a:pt x="1547" y="0"/>
                                  </a:lnTo>
                                  <a:lnTo>
                                    <a:pt x="957" y="114"/>
                                  </a:lnTo>
                                  <a:lnTo>
                                    <a:pt x="470" y="177"/>
                                  </a:lnTo>
                                  <a:lnTo>
                                    <a:pt x="463" y="232"/>
                                  </a:lnTo>
                                  <a:lnTo>
                                    <a:pt x="435" y="249"/>
                                  </a:lnTo>
                                  <a:lnTo>
                                    <a:pt x="403" y="309"/>
                                  </a:lnTo>
                                  <a:lnTo>
                                    <a:pt x="377" y="305"/>
                                  </a:lnTo>
                                  <a:lnTo>
                                    <a:pt x="345" y="321"/>
                                  </a:lnTo>
                                  <a:lnTo>
                                    <a:pt x="326" y="352"/>
                                  </a:lnTo>
                                  <a:lnTo>
                                    <a:pt x="297" y="335"/>
                                  </a:lnTo>
                                  <a:lnTo>
                                    <a:pt x="253" y="372"/>
                                  </a:lnTo>
                                  <a:lnTo>
                                    <a:pt x="248" y="404"/>
                                  </a:lnTo>
                                  <a:lnTo>
                                    <a:pt x="59" y="515"/>
                                  </a:lnTo>
                                  <a:lnTo>
                                    <a:pt x="50" y="557"/>
                                  </a:lnTo>
                                  <a:lnTo>
                                    <a:pt x="0" y="581"/>
                                  </a:lnTo>
                                  <a:close/>
                                </a:path>
                              </a:pathLst>
                            </a:custGeom>
                            <a:solidFill>
                              <a:srgbClr val="DDDDDD"/>
                            </a:solidFill>
                            <a:ln w="9525">
                              <a:solidFill>
                                <a:srgbClr val="000000"/>
                              </a:solidFill>
                              <a:prstDash val="solid"/>
                              <a:round/>
                              <a:headEnd/>
                              <a:tailEnd/>
                            </a:ln>
                          </p:spPr>
                          <p:txBody>
                            <a:bodyPr/>
                            <a:lstStyle/>
                            <a:p>
                              <a:endParaRPr lang="en-US"/>
                            </a:p>
                          </p:txBody>
                        </p:sp>
                        <p:sp>
                          <p:nvSpPr>
                            <p:cNvPr id="25889" name="Freeform 60"/>
                            <p:cNvSpPr>
                              <a:spLocks/>
                            </p:cNvSpPr>
                            <p:nvPr/>
                          </p:nvSpPr>
                          <p:spPr bwMode="auto">
                            <a:xfrm>
                              <a:off x="2264" y="1257"/>
                              <a:ext cx="638" cy="403"/>
                            </a:xfrm>
                            <a:custGeom>
                              <a:avLst/>
                              <a:gdLst>
                                <a:gd name="T0" fmla="*/ 0 w 1276"/>
                                <a:gd name="T1" fmla="*/ 370 h 806"/>
                                <a:gd name="T2" fmla="*/ 33 w 1276"/>
                                <a:gd name="T3" fmla="*/ 0 h 806"/>
                                <a:gd name="T4" fmla="*/ 347 w 1276"/>
                                <a:gd name="T5" fmla="*/ 22 h 806"/>
                                <a:gd name="T6" fmla="*/ 589 w 1276"/>
                                <a:gd name="T7" fmla="*/ 28 h 806"/>
                                <a:gd name="T8" fmla="*/ 592 w 1276"/>
                                <a:gd name="T9" fmla="*/ 131 h 806"/>
                                <a:gd name="T10" fmla="*/ 617 w 1276"/>
                                <a:gd name="T11" fmla="*/ 212 h 806"/>
                                <a:gd name="T12" fmla="*/ 621 w 1276"/>
                                <a:gd name="T13" fmla="*/ 317 h 806"/>
                                <a:gd name="T14" fmla="*/ 638 w 1276"/>
                                <a:gd name="T15" fmla="*/ 403 h 806"/>
                                <a:gd name="T16" fmla="*/ 301 w 1276"/>
                                <a:gd name="T17" fmla="*/ 392 h 806"/>
                                <a:gd name="T18" fmla="*/ 0 w 1276"/>
                                <a:gd name="T19" fmla="*/ 370 h 8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6"/>
                                <a:gd name="T31" fmla="*/ 0 h 806"/>
                                <a:gd name="T32" fmla="*/ 1276 w 1276"/>
                                <a:gd name="T33" fmla="*/ 806 h 8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6" h="806">
                                  <a:moveTo>
                                    <a:pt x="0" y="739"/>
                                  </a:moveTo>
                                  <a:lnTo>
                                    <a:pt x="65" y="0"/>
                                  </a:lnTo>
                                  <a:lnTo>
                                    <a:pt x="694" y="44"/>
                                  </a:lnTo>
                                  <a:lnTo>
                                    <a:pt x="1177" y="57"/>
                                  </a:lnTo>
                                  <a:lnTo>
                                    <a:pt x="1184" y="262"/>
                                  </a:lnTo>
                                  <a:lnTo>
                                    <a:pt x="1234" y="425"/>
                                  </a:lnTo>
                                  <a:lnTo>
                                    <a:pt x="1241" y="634"/>
                                  </a:lnTo>
                                  <a:lnTo>
                                    <a:pt x="1276" y="806"/>
                                  </a:lnTo>
                                  <a:lnTo>
                                    <a:pt x="602" y="784"/>
                                  </a:lnTo>
                                  <a:lnTo>
                                    <a:pt x="0" y="739"/>
                                  </a:lnTo>
                                  <a:close/>
                                </a:path>
                              </a:pathLst>
                            </a:custGeom>
                            <a:solidFill>
                              <a:srgbClr val="DDDDDD"/>
                            </a:solidFill>
                            <a:ln w="9525">
                              <a:solidFill>
                                <a:srgbClr val="000000"/>
                              </a:solidFill>
                              <a:prstDash val="solid"/>
                              <a:round/>
                              <a:headEnd/>
                              <a:tailEnd/>
                            </a:ln>
                          </p:spPr>
                          <p:txBody>
                            <a:bodyPr/>
                            <a:lstStyle/>
                            <a:p>
                              <a:endParaRPr lang="en-US"/>
                            </a:p>
                          </p:txBody>
                        </p:sp>
                        <p:sp>
                          <p:nvSpPr>
                            <p:cNvPr id="25890" name="Freeform 61"/>
                            <p:cNvSpPr>
                              <a:spLocks/>
                            </p:cNvSpPr>
                            <p:nvPr/>
                          </p:nvSpPr>
                          <p:spPr bwMode="auto">
                            <a:xfrm>
                              <a:off x="2261" y="2730"/>
                              <a:ext cx="838" cy="439"/>
                            </a:xfrm>
                            <a:custGeom>
                              <a:avLst/>
                              <a:gdLst>
                                <a:gd name="T0" fmla="*/ 0 w 1676"/>
                                <a:gd name="T1" fmla="*/ 64 h 879"/>
                                <a:gd name="T2" fmla="*/ 5 w 1676"/>
                                <a:gd name="T3" fmla="*/ 0 h 879"/>
                                <a:gd name="T4" fmla="*/ 98 w 1676"/>
                                <a:gd name="T5" fmla="*/ 6 h 879"/>
                                <a:gd name="T6" fmla="*/ 507 w 1676"/>
                                <a:gd name="T7" fmla="*/ 26 h 879"/>
                                <a:gd name="T8" fmla="*/ 816 w 1676"/>
                                <a:gd name="T9" fmla="*/ 26 h 879"/>
                                <a:gd name="T10" fmla="*/ 817 w 1676"/>
                                <a:gd name="T11" fmla="*/ 89 h 879"/>
                                <a:gd name="T12" fmla="*/ 838 w 1676"/>
                                <a:gd name="T13" fmla="*/ 226 h 879"/>
                                <a:gd name="T14" fmla="*/ 834 w 1676"/>
                                <a:gd name="T15" fmla="*/ 439 h 879"/>
                                <a:gd name="T16" fmla="*/ 808 w 1676"/>
                                <a:gd name="T17" fmla="*/ 428 h 879"/>
                                <a:gd name="T18" fmla="*/ 766 w 1676"/>
                                <a:gd name="T19" fmla="*/ 401 h 879"/>
                                <a:gd name="T20" fmla="*/ 750 w 1676"/>
                                <a:gd name="T21" fmla="*/ 409 h 879"/>
                                <a:gd name="T22" fmla="*/ 696 w 1676"/>
                                <a:gd name="T23" fmla="*/ 414 h 879"/>
                                <a:gd name="T24" fmla="*/ 642 w 1676"/>
                                <a:gd name="T25" fmla="*/ 432 h 879"/>
                                <a:gd name="T26" fmla="*/ 621 w 1676"/>
                                <a:gd name="T27" fmla="*/ 411 h 879"/>
                                <a:gd name="T28" fmla="*/ 594 w 1676"/>
                                <a:gd name="T29" fmla="*/ 416 h 879"/>
                                <a:gd name="T30" fmla="*/ 589 w 1676"/>
                                <a:gd name="T31" fmla="*/ 402 h 879"/>
                                <a:gd name="T32" fmla="*/ 570 w 1676"/>
                                <a:gd name="T33" fmla="*/ 415 h 879"/>
                                <a:gd name="T34" fmla="*/ 567 w 1676"/>
                                <a:gd name="T35" fmla="*/ 432 h 879"/>
                                <a:gd name="T36" fmla="*/ 560 w 1676"/>
                                <a:gd name="T37" fmla="*/ 409 h 879"/>
                                <a:gd name="T38" fmla="*/ 541 w 1676"/>
                                <a:gd name="T39" fmla="*/ 421 h 879"/>
                                <a:gd name="T40" fmla="*/ 510 w 1676"/>
                                <a:gd name="T41" fmla="*/ 397 h 879"/>
                                <a:gd name="T42" fmla="*/ 492 w 1676"/>
                                <a:gd name="T43" fmla="*/ 415 h 879"/>
                                <a:gd name="T44" fmla="*/ 482 w 1676"/>
                                <a:gd name="T45" fmla="*/ 405 h 879"/>
                                <a:gd name="T46" fmla="*/ 468 w 1676"/>
                                <a:gd name="T47" fmla="*/ 376 h 879"/>
                                <a:gd name="T48" fmla="*/ 442 w 1676"/>
                                <a:gd name="T49" fmla="*/ 373 h 879"/>
                                <a:gd name="T50" fmla="*/ 437 w 1676"/>
                                <a:gd name="T51" fmla="*/ 384 h 879"/>
                                <a:gd name="T52" fmla="*/ 420 w 1676"/>
                                <a:gd name="T53" fmla="*/ 371 h 879"/>
                                <a:gd name="T54" fmla="*/ 405 w 1676"/>
                                <a:gd name="T55" fmla="*/ 376 h 879"/>
                                <a:gd name="T56" fmla="*/ 385 w 1676"/>
                                <a:gd name="T57" fmla="*/ 366 h 879"/>
                                <a:gd name="T58" fmla="*/ 361 w 1676"/>
                                <a:gd name="T59" fmla="*/ 363 h 879"/>
                                <a:gd name="T60" fmla="*/ 362 w 1676"/>
                                <a:gd name="T61" fmla="*/ 349 h 879"/>
                                <a:gd name="T62" fmla="*/ 346 w 1676"/>
                                <a:gd name="T63" fmla="*/ 334 h 879"/>
                                <a:gd name="T64" fmla="*/ 340 w 1676"/>
                                <a:gd name="T65" fmla="*/ 344 h 879"/>
                                <a:gd name="T66" fmla="*/ 312 w 1676"/>
                                <a:gd name="T67" fmla="*/ 343 h 879"/>
                                <a:gd name="T68" fmla="*/ 283 w 1676"/>
                                <a:gd name="T69" fmla="*/ 318 h 879"/>
                                <a:gd name="T70" fmla="*/ 292 w 1676"/>
                                <a:gd name="T71" fmla="*/ 81 h 879"/>
                                <a:gd name="T72" fmla="*/ 0 w 1676"/>
                                <a:gd name="T73" fmla="*/ 64 h 8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76"/>
                                <a:gd name="T112" fmla="*/ 0 h 879"/>
                                <a:gd name="T113" fmla="*/ 1676 w 1676"/>
                                <a:gd name="T114" fmla="*/ 879 h 87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76" h="879">
                                  <a:moveTo>
                                    <a:pt x="0" y="129"/>
                                  </a:moveTo>
                                  <a:lnTo>
                                    <a:pt x="10" y="0"/>
                                  </a:lnTo>
                                  <a:lnTo>
                                    <a:pt x="195" y="13"/>
                                  </a:lnTo>
                                  <a:lnTo>
                                    <a:pt x="1015" y="52"/>
                                  </a:lnTo>
                                  <a:lnTo>
                                    <a:pt x="1631" y="52"/>
                                  </a:lnTo>
                                  <a:lnTo>
                                    <a:pt x="1634" y="178"/>
                                  </a:lnTo>
                                  <a:lnTo>
                                    <a:pt x="1676" y="452"/>
                                  </a:lnTo>
                                  <a:lnTo>
                                    <a:pt x="1667" y="879"/>
                                  </a:lnTo>
                                  <a:lnTo>
                                    <a:pt x="1615" y="857"/>
                                  </a:lnTo>
                                  <a:lnTo>
                                    <a:pt x="1532" y="802"/>
                                  </a:lnTo>
                                  <a:lnTo>
                                    <a:pt x="1499" y="818"/>
                                  </a:lnTo>
                                  <a:lnTo>
                                    <a:pt x="1392" y="828"/>
                                  </a:lnTo>
                                  <a:lnTo>
                                    <a:pt x="1284" y="864"/>
                                  </a:lnTo>
                                  <a:lnTo>
                                    <a:pt x="1242" y="823"/>
                                  </a:lnTo>
                                  <a:lnTo>
                                    <a:pt x="1188" y="833"/>
                                  </a:lnTo>
                                  <a:lnTo>
                                    <a:pt x="1178" y="804"/>
                                  </a:lnTo>
                                  <a:lnTo>
                                    <a:pt x="1140" y="831"/>
                                  </a:lnTo>
                                  <a:lnTo>
                                    <a:pt x="1133" y="865"/>
                                  </a:lnTo>
                                  <a:lnTo>
                                    <a:pt x="1119" y="818"/>
                                  </a:lnTo>
                                  <a:lnTo>
                                    <a:pt x="1081" y="843"/>
                                  </a:lnTo>
                                  <a:lnTo>
                                    <a:pt x="1020" y="795"/>
                                  </a:lnTo>
                                  <a:lnTo>
                                    <a:pt x="985" y="831"/>
                                  </a:lnTo>
                                  <a:lnTo>
                                    <a:pt x="964" y="810"/>
                                  </a:lnTo>
                                  <a:lnTo>
                                    <a:pt x="936" y="752"/>
                                  </a:lnTo>
                                  <a:lnTo>
                                    <a:pt x="884" y="747"/>
                                  </a:lnTo>
                                  <a:lnTo>
                                    <a:pt x="874" y="768"/>
                                  </a:lnTo>
                                  <a:lnTo>
                                    <a:pt x="840" y="742"/>
                                  </a:lnTo>
                                  <a:lnTo>
                                    <a:pt x="810" y="753"/>
                                  </a:lnTo>
                                  <a:lnTo>
                                    <a:pt x="770" y="732"/>
                                  </a:lnTo>
                                  <a:lnTo>
                                    <a:pt x="722" y="726"/>
                                  </a:lnTo>
                                  <a:lnTo>
                                    <a:pt x="723" y="698"/>
                                  </a:lnTo>
                                  <a:lnTo>
                                    <a:pt x="691" y="669"/>
                                  </a:lnTo>
                                  <a:lnTo>
                                    <a:pt x="679" y="688"/>
                                  </a:lnTo>
                                  <a:lnTo>
                                    <a:pt x="623" y="687"/>
                                  </a:lnTo>
                                  <a:lnTo>
                                    <a:pt x="566" y="637"/>
                                  </a:lnTo>
                                  <a:lnTo>
                                    <a:pt x="584" y="162"/>
                                  </a:lnTo>
                                  <a:lnTo>
                                    <a:pt x="0" y="129"/>
                                  </a:lnTo>
                                  <a:close/>
                                </a:path>
                              </a:pathLst>
                            </a:custGeom>
                            <a:solidFill>
                              <a:srgbClr val="DDDDDD"/>
                            </a:solidFill>
                            <a:ln w="9525">
                              <a:solidFill>
                                <a:srgbClr val="000000"/>
                              </a:solidFill>
                              <a:prstDash val="solid"/>
                              <a:round/>
                              <a:headEnd/>
                              <a:tailEnd/>
                            </a:ln>
                          </p:spPr>
                          <p:txBody>
                            <a:bodyPr/>
                            <a:lstStyle/>
                            <a:p>
                              <a:endParaRPr lang="en-US"/>
                            </a:p>
                          </p:txBody>
                        </p:sp>
                        <p:sp>
                          <p:nvSpPr>
                            <p:cNvPr id="25891" name="Freeform 62"/>
                            <p:cNvSpPr>
                              <a:spLocks/>
                            </p:cNvSpPr>
                            <p:nvPr/>
                          </p:nvSpPr>
                          <p:spPr bwMode="auto">
                            <a:xfrm>
                              <a:off x="437" y="1263"/>
                              <a:ext cx="772" cy="659"/>
                            </a:xfrm>
                            <a:custGeom>
                              <a:avLst/>
                              <a:gdLst>
                                <a:gd name="T0" fmla="*/ 0 w 1544"/>
                                <a:gd name="T1" fmla="*/ 491 h 1316"/>
                                <a:gd name="T2" fmla="*/ 12 w 1544"/>
                                <a:gd name="T3" fmla="*/ 372 h 1316"/>
                                <a:gd name="T4" fmla="*/ 72 w 1544"/>
                                <a:gd name="T5" fmla="*/ 275 h 1316"/>
                                <a:gd name="T6" fmla="*/ 168 w 1544"/>
                                <a:gd name="T7" fmla="*/ 0 h 1316"/>
                                <a:gd name="T8" fmla="*/ 216 w 1544"/>
                                <a:gd name="T9" fmla="*/ 15 h 1316"/>
                                <a:gd name="T10" fmla="*/ 217 w 1544"/>
                                <a:gd name="T11" fmla="*/ 27 h 1316"/>
                                <a:gd name="T12" fmla="*/ 230 w 1544"/>
                                <a:gd name="T13" fmla="*/ 29 h 1316"/>
                                <a:gd name="T14" fmla="*/ 254 w 1544"/>
                                <a:gd name="T15" fmla="*/ 76 h 1316"/>
                                <a:gd name="T16" fmla="*/ 250 w 1544"/>
                                <a:gd name="T17" fmla="*/ 92 h 1316"/>
                                <a:gd name="T18" fmla="*/ 288 w 1544"/>
                                <a:gd name="T19" fmla="*/ 123 h 1316"/>
                                <a:gd name="T20" fmla="*/ 355 w 1544"/>
                                <a:gd name="T21" fmla="*/ 121 h 1316"/>
                                <a:gd name="T22" fmla="*/ 402 w 1544"/>
                                <a:gd name="T23" fmla="*/ 143 h 1316"/>
                                <a:gd name="T24" fmla="*/ 426 w 1544"/>
                                <a:gd name="T25" fmla="*/ 139 h 1316"/>
                                <a:gd name="T26" fmla="*/ 575 w 1544"/>
                                <a:gd name="T27" fmla="*/ 143 h 1316"/>
                                <a:gd name="T28" fmla="*/ 743 w 1544"/>
                                <a:gd name="T29" fmla="*/ 183 h 1316"/>
                                <a:gd name="T30" fmla="*/ 752 w 1544"/>
                                <a:gd name="T31" fmla="*/ 204 h 1316"/>
                                <a:gd name="T32" fmla="*/ 772 w 1544"/>
                                <a:gd name="T33" fmla="*/ 234 h 1316"/>
                                <a:gd name="T34" fmla="*/ 746 w 1544"/>
                                <a:gd name="T35" fmla="*/ 275 h 1316"/>
                                <a:gd name="T36" fmla="*/ 716 w 1544"/>
                                <a:gd name="T37" fmla="*/ 322 h 1316"/>
                                <a:gd name="T38" fmla="*/ 679 w 1544"/>
                                <a:gd name="T39" fmla="*/ 358 h 1316"/>
                                <a:gd name="T40" fmla="*/ 673 w 1544"/>
                                <a:gd name="T41" fmla="*/ 380 h 1316"/>
                                <a:gd name="T42" fmla="*/ 695 w 1544"/>
                                <a:gd name="T43" fmla="*/ 406 h 1316"/>
                                <a:gd name="T44" fmla="*/ 671 w 1544"/>
                                <a:gd name="T45" fmla="*/ 459 h 1316"/>
                                <a:gd name="T46" fmla="*/ 626 w 1544"/>
                                <a:gd name="T47" fmla="*/ 659 h 1316"/>
                                <a:gd name="T48" fmla="*/ 364 w 1544"/>
                                <a:gd name="T49" fmla="*/ 593 h 1316"/>
                                <a:gd name="T50" fmla="*/ 0 w 1544"/>
                                <a:gd name="T51" fmla="*/ 491 h 13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44"/>
                                <a:gd name="T79" fmla="*/ 0 h 1316"/>
                                <a:gd name="T80" fmla="*/ 1544 w 1544"/>
                                <a:gd name="T81" fmla="*/ 1316 h 13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44" h="1316">
                                  <a:moveTo>
                                    <a:pt x="0" y="980"/>
                                  </a:moveTo>
                                  <a:lnTo>
                                    <a:pt x="24" y="743"/>
                                  </a:lnTo>
                                  <a:lnTo>
                                    <a:pt x="144" y="549"/>
                                  </a:lnTo>
                                  <a:lnTo>
                                    <a:pt x="335" y="0"/>
                                  </a:lnTo>
                                  <a:lnTo>
                                    <a:pt x="432" y="30"/>
                                  </a:lnTo>
                                  <a:lnTo>
                                    <a:pt x="435" y="54"/>
                                  </a:lnTo>
                                  <a:lnTo>
                                    <a:pt x="461" y="57"/>
                                  </a:lnTo>
                                  <a:lnTo>
                                    <a:pt x="509" y="151"/>
                                  </a:lnTo>
                                  <a:lnTo>
                                    <a:pt x="500" y="183"/>
                                  </a:lnTo>
                                  <a:lnTo>
                                    <a:pt x="575" y="245"/>
                                  </a:lnTo>
                                  <a:lnTo>
                                    <a:pt x="709" y="241"/>
                                  </a:lnTo>
                                  <a:lnTo>
                                    <a:pt x="805" y="286"/>
                                  </a:lnTo>
                                  <a:lnTo>
                                    <a:pt x="852" y="278"/>
                                  </a:lnTo>
                                  <a:lnTo>
                                    <a:pt x="1149" y="286"/>
                                  </a:lnTo>
                                  <a:lnTo>
                                    <a:pt x="1486" y="365"/>
                                  </a:lnTo>
                                  <a:lnTo>
                                    <a:pt x="1503" y="407"/>
                                  </a:lnTo>
                                  <a:lnTo>
                                    <a:pt x="1544" y="468"/>
                                  </a:lnTo>
                                  <a:lnTo>
                                    <a:pt x="1491" y="549"/>
                                  </a:lnTo>
                                  <a:lnTo>
                                    <a:pt x="1431" y="643"/>
                                  </a:lnTo>
                                  <a:lnTo>
                                    <a:pt x="1358" y="714"/>
                                  </a:lnTo>
                                  <a:lnTo>
                                    <a:pt x="1346" y="759"/>
                                  </a:lnTo>
                                  <a:lnTo>
                                    <a:pt x="1389" y="810"/>
                                  </a:lnTo>
                                  <a:lnTo>
                                    <a:pt x="1342" y="917"/>
                                  </a:lnTo>
                                  <a:lnTo>
                                    <a:pt x="1252" y="1316"/>
                                  </a:lnTo>
                                  <a:lnTo>
                                    <a:pt x="728" y="1185"/>
                                  </a:lnTo>
                                  <a:lnTo>
                                    <a:pt x="0" y="980"/>
                                  </a:lnTo>
                                  <a:close/>
                                </a:path>
                              </a:pathLst>
                            </a:custGeom>
                            <a:solidFill>
                              <a:srgbClr val="DDDDDD"/>
                            </a:solidFill>
                            <a:ln w="9525">
                              <a:solidFill>
                                <a:srgbClr val="000000"/>
                              </a:solidFill>
                              <a:prstDash val="solid"/>
                              <a:round/>
                              <a:headEnd/>
                              <a:tailEnd/>
                            </a:ln>
                          </p:spPr>
                          <p:txBody>
                            <a:bodyPr/>
                            <a:lstStyle/>
                            <a:p>
                              <a:endParaRPr lang="en-US"/>
                            </a:p>
                          </p:txBody>
                        </p:sp>
                        <p:sp>
                          <p:nvSpPr>
                            <p:cNvPr id="25892" name="Freeform 63"/>
                            <p:cNvSpPr>
                              <a:spLocks/>
                            </p:cNvSpPr>
                            <p:nvPr/>
                          </p:nvSpPr>
                          <p:spPr bwMode="auto">
                            <a:xfrm>
                              <a:off x="4340" y="1951"/>
                              <a:ext cx="564" cy="362"/>
                            </a:xfrm>
                            <a:custGeom>
                              <a:avLst/>
                              <a:gdLst>
                                <a:gd name="T0" fmla="*/ 0 w 1129"/>
                                <a:gd name="T1" fmla="*/ 89 h 723"/>
                                <a:gd name="T2" fmla="*/ 28 w 1129"/>
                                <a:gd name="T3" fmla="*/ 249 h 723"/>
                                <a:gd name="T4" fmla="*/ 45 w 1129"/>
                                <a:gd name="T5" fmla="*/ 362 h 723"/>
                                <a:gd name="T6" fmla="*/ 140 w 1129"/>
                                <a:gd name="T7" fmla="*/ 347 h 723"/>
                                <a:gd name="T8" fmla="*/ 480 w 1129"/>
                                <a:gd name="T9" fmla="*/ 282 h 723"/>
                                <a:gd name="T10" fmla="*/ 493 w 1129"/>
                                <a:gd name="T11" fmla="*/ 265 h 723"/>
                                <a:gd name="T12" fmla="*/ 512 w 1129"/>
                                <a:gd name="T13" fmla="*/ 265 h 723"/>
                                <a:gd name="T14" fmla="*/ 534 w 1129"/>
                                <a:gd name="T15" fmla="*/ 250 h 723"/>
                                <a:gd name="T16" fmla="*/ 546 w 1129"/>
                                <a:gd name="T17" fmla="*/ 226 h 723"/>
                                <a:gd name="T18" fmla="*/ 564 w 1129"/>
                                <a:gd name="T19" fmla="*/ 208 h 723"/>
                                <a:gd name="T20" fmla="*/ 509 w 1129"/>
                                <a:gd name="T21" fmla="*/ 163 h 723"/>
                                <a:gd name="T22" fmla="*/ 508 w 1129"/>
                                <a:gd name="T23" fmla="*/ 120 h 723"/>
                                <a:gd name="T24" fmla="*/ 534 w 1129"/>
                                <a:gd name="T25" fmla="*/ 62 h 723"/>
                                <a:gd name="T26" fmla="*/ 496 w 1129"/>
                                <a:gd name="T27" fmla="*/ 43 h 723"/>
                                <a:gd name="T28" fmla="*/ 481 w 1129"/>
                                <a:gd name="T29" fmla="*/ 14 h 723"/>
                                <a:gd name="T30" fmla="*/ 456 w 1129"/>
                                <a:gd name="T31" fmla="*/ 0 h 723"/>
                                <a:gd name="T32" fmla="*/ 82 w 1129"/>
                                <a:gd name="T33" fmla="*/ 71 h 723"/>
                                <a:gd name="T34" fmla="*/ 63 w 1129"/>
                                <a:gd name="T35" fmla="*/ 43 h 723"/>
                                <a:gd name="T36" fmla="*/ 0 w 1129"/>
                                <a:gd name="T37" fmla="*/ 89 h 7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9"/>
                                <a:gd name="T58" fmla="*/ 0 h 723"/>
                                <a:gd name="T59" fmla="*/ 1129 w 1129"/>
                                <a:gd name="T60" fmla="*/ 723 h 7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9" h="723">
                                  <a:moveTo>
                                    <a:pt x="0" y="178"/>
                                  </a:moveTo>
                                  <a:lnTo>
                                    <a:pt x="57" y="498"/>
                                  </a:lnTo>
                                  <a:lnTo>
                                    <a:pt x="91" y="723"/>
                                  </a:lnTo>
                                  <a:lnTo>
                                    <a:pt x="281" y="693"/>
                                  </a:lnTo>
                                  <a:lnTo>
                                    <a:pt x="960" y="563"/>
                                  </a:lnTo>
                                  <a:lnTo>
                                    <a:pt x="986" y="529"/>
                                  </a:lnTo>
                                  <a:lnTo>
                                    <a:pt x="1025" y="529"/>
                                  </a:lnTo>
                                  <a:lnTo>
                                    <a:pt x="1069" y="499"/>
                                  </a:lnTo>
                                  <a:lnTo>
                                    <a:pt x="1092" y="451"/>
                                  </a:lnTo>
                                  <a:lnTo>
                                    <a:pt x="1129" y="415"/>
                                  </a:lnTo>
                                  <a:lnTo>
                                    <a:pt x="1019" y="326"/>
                                  </a:lnTo>
                                  <a:lnTo>
                                    <a:pt x="1016" y="240"/>
                                  </a:lnTo>
                                  <a:lnTo>
                                    <a:pt x="1068" y="124"/>
                                  </a:lnTo>
                                  <a:lnTo>
                                    <a:pt x="993" y="85"/>
                                  </a:lnTo>
                                  <a:lnTo>
                                    <a:pt x="963" y="27"/>
                                  </a:lnTo>
                                  <a:lnTo>
                                    <a:pt x="912" y="0"/>
                                  </a:lnTo>
                                  <a:lnTo>
                                    <a:pt x="164" y="142"/>
                                  </a:lnTo>
                                  <a:lnTo>
                                    <a:pt x="126" y="85"/>
                                  </a:lnTo>
                                  <a:lnTo>
                                    <a:pt x="0" y="178"/>
                                  </a:lnTo>
                                  <a:close/>
                                </a:path>
                              </a:pathLst>
                            </a:custGeom>
                            <a:solidFill>
                              <a:srgbClr val="DDDDDD"/>
                            </a:solidFill>
                            <a:ln w="9525">
                              <a:solidFill>
                                <a:srgbClr val="000000"/>
                              </a:solidFill>
                              <a:prstDash val="solid"/>
                              <a:round/>
                              <a:headEnd/>
                              <a:tailEnd/>
                            </a:ln>
                          </p:spPr>
                          <p:txBody>
                            <a:bodyPr/>
                            <a:lstStyle/>
                            <a:p>
                              <a:endParaRPr lang="en-US"/>
                            </a:p>
                          </p:txBody>
                        </p:sp>
                        <p:sp>
                          <p:nvSpPr>
                            <p:cNvPr id="25893" name="Freeform 64"/>
                            <p:cNvSpPr>
                              <a:spLocks/>
                            </p:cNvSpPr>
                            <p:nvPr/>
                          </p:nvSpPr>
                          <p:spPr bwMode="auto">
                            <a:xfrm>
                              <a:off x="4202" y="2876"/>
                              <a:ext cx="493" cy="377"/>
                            </a:xfrm>
                            <a:custGeom>
                              <a:avLst/>
                              <a:gdLst>
                                <a:gd name="T0" fmla="*/ 0 w 985"/>
                                <a:gd name="T1" fmla="*/ 88 h 755"/>
                                <a:gd name="T2" fmla="*/ 20 w 985"/>
                                <a:gd name="T3" fmla="*/ 50 h 755"/>
                                <a:gd name="T4" fmla="*/ 91 w 985"/>
                                <a:gd name="T5" fmla="*/ 15 h 755"/>
                                <a:gd name="T6" fmla="*/ 223 w 985"/>
                                <a:gd name="T7" fmla="*/ 0 h 755"/>
                                <a:gd name="T8" fmla="*/ 277 w 985"/>
                                <a:gd name="T9" fmla="*/ 35 h 755"/>
                                <a:gd name="T10" fmla="*/ 362 w 985"/>
                                <a:gd name="T11" fmla="*/ 23 h 755"/>
                                <a:gd name="T12" fmla="*/ 493 w 985"/>
                                <a:gd name="T13" fmla="*/ 115 h 755"/>
                                <a:gd name="T14" fmla="*/ 454 w 985"/>
                                <a:gd name="T15" fmla="*/ 159 h 755"/>
                                <a:gd name="T16" fmla="*/ 435 w 985"/>
                                <a:gd name="T17" fmla="*/ 189 h 755"/>
                                <a:gd name="T18" fmla="*/ 438 w 985"/>
                                <a:gd name="T19" fmla="*/ 218 h 755"/>
                                <a:gd name="T20" fmla="*/ 403 w 985"/>
                                <a:gd name="T21" fmla="*/ 248 h 755"/>
                                <a:gd name="T22" fmla="*/ 376 w 985"/>
                                <a:gd name="T23" fmla="*/ 288 h 755"/>
                                <a:gd name="T24" fmla="*/ 339 w 985"/>
                                <a:gd name="T25" fmla="*/ 311 h 755"/>
                                <a:gd name="T26" fmla="*/ 323 w 985"/>
                                <a:gd name="T27" fmla="*/ 315 h 755"/>
                                <a:gd name="T28" fmla="*/ 315 w 985"/>
                                <a:gd name="T29" fmla="*/ 341 h 755"/>
                                <a:gd name="T30" fmla="*/ 294 w 985"/>
                                <a:gd name="T31" fmla="*/ 327 h 755"/>
                                <a:gd name="T32" fmla="*/ 313 w 985"/>
                                <a:gd name="T33" fmla="*/ 351 h 755"/>
                                <a:gd name="T34" fmla="*/ 295 w 985"/>
                                <a:gd name="T35" fmla="*/ 377 h 755"/>
                                <a:gd name="T36" fmla="*/ 277 w 985"/>
                                <a:gd name="T37" fmla="*/ 372 h 755"/>
                                <a:gd name="T38" fmla="*/ 265 w 985"/>
                                <a:gd name="T39" fmla="*/ 358 h 755"/>
                                <a:gd name="T40" fmla="*/ 244 w 985"/>
                                <a:gd name="T41" fmla="*/ 321 h 755"/>
                                <a:gd name="T42" fmla="*/ 233 w 985"/>
                                <a:gd name="T43" fmla="*/ 316 h 755"/>
                                <a:gd name="T44" fmla="*/ 209 w 985"/>
                                <a:gd name="T45" fmla="*/ 266 h 755"/>
                                <a:gd name="T46" fmla="*/ 174 w 985"/>
                                <a:gd name="T47" fmla="*/ 245 h 755"/>
                                <a:gd name="T48" fmla="*/ 150 w 985"/>
                                <a:gd name="T49" fmla="*/ 211 h 755"/>
                                <a:gd name="T50" fmla="*/ 92 w 985"/>
                                <a:gd name="T51" fmla="*/ 168 h 755"/>
                                <a:gd name="T52" fmla="*/ 64 w 985"/>
                                <a:gd name="T53" fmla="*/ 129 h 755"/>
                                <a:gd name="T54" fmla="*/ 0 w 985"/>
                                <a:gd name="T55" fmla="*/ 88 h 7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85"/>
                                <a:gd name="T85" fmla="*/ 0 h 755"/>
                                <a:gd name="T86" fmla="*/ 985 w 985"/>
                                <a:gd name="T87" fmla="*/ 755 h 75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85" h="755">
                                  <a:moveTo>
                                    <a:pt x="0" y="176"/>
                                  </a:moveTo>
                                  <a:lnTo>
                                    <a:pt x="40" y="101"/>
                                  </a:lnTo>
                                  <a:lnTo>
                                    <a:pt x="182" y="30"/>
                                  </a:lnTo>
                                  <a:lnTo>
                                    <a:pt x="445" y="0"/>
                                  </a:lnTo>
                                  <a:lnTo>
                                    <a:pt x="553" y="70"/>
                                  </a:lnTo>
                                  <a:lnTo>
                                    <a:pt x="723" y="46"/>
                                  </a:lnTo>
                                  <a:lnTo>
                                    <a:pt x="985" y="231"/>
                                  </a:lnTo>
                                  <a:lnTo>
                                    <a:pt x="908" y="319"/>
                                  </a:lnTo>
                                  <a:lnTo>
                                    <a:pt x="869" y="378"/>
                                  </a:lnTo>
                                  <a:lnTo>
                                    <a:pt x="876" y="436"/>
                                  </a:lnTo>
                                  <a:lnTo>
                                    <a:pt x="806" y="496"/>
                                  </a:lnTo>
                                  <a:lnTo>
                                    <a:pt x="751" y="577"/>
                                  </a:lnTo>
                                  <a:lnTo>
                                    <a:pt x="678" y="623"/>
                                  </a:lnTo>
                                  <a:lnTo>
                                    <a:pt x="645" y="630"/>
                                  </a:lnTo>
                                  <a:lnTo>
                                    <a:pt x="630" y="683"/>
                                  </a:lnTo>
                                  <a:lnTo>
                                    <a:pt x="588" y="654"/>
                                  </a:lnTo>
                                  <a:lnTo>
                                    <a:pt x="625" y="703"/>
                                  </a:lnTo>
                                  <a:lnTo>
                                    <a:pt x="590" y="755"/>
                                  </a:lnTo>
                                  <a:lnTo>
                                    <a:pt x="554" y="745"/>
                                  </a:lnTo>
                                  <a:lnTo>
                                    <a:pt x="529" y="716"/>
                                  </a:lnTo>
                                  <a:lnTo>
                                    <a:pt x="487" y="643"/>
                                  </a:lnTo>
                                  <a:lnTo>
                                    <a:pt x="466" y="632"/>
                                  </a:lnTo>
                                  <a:lnTo>
                                    <a:pt x="417" y="532"/>
                                  </a:lnTo>
                                  <a:lnTo>
                                    <a:pt x="347" y="490"/>
                                  </a:lnTo>
                                  <a:lnTo>
                                    <a:pt x="300" y="423"/>
                                  </a:lnTo>
                                  <a:lnTo>
                                    <a:pt x="183" y="337"/>
                                  </a:lnTo>
                                  <a:lnTo>
                                    <a:pt x="127" y="259"/>
                                  </a:lnTo>
                                  <a:lnTo>
                                    <a:pt x="0" y="176"/>
                                  </a:lnTo>
                                  <a:close/>
                                </a:path>
                              </a:pathLst>
                            </a:custGeom>
                            <a:solidFill>
                              <a:srgbClr val="DDDDDD"/>
                            </a:solidFill>
                            <a:ln w="9525">
                              <a:solidFill>
                                <a:srgbClr val="000000"/>
                              </a:solidFill>
                              <a:prstDash val="solid"/>
                              <a:round/>
                              <a:headEnd/>
                              <a:tailEnd/>
                            </a:ln>
                          </p:spPr>
                          <p:txBody>
                            <a:bodyPr/>
                            <a:lstStyle/>
                            <a:p>
                              <a:endParaRPr lang="en-US"/>
                            </a:p>
                          </p:txBody>
                        </p:sp>
                        <p:sp>
                          <p:nvSpPr>
                            <p:cNvPr id="25894" name="Freeform 65"/>
                            <p:cNvSpPr>
                              <a:spLocks/>
                            </p:cNvSpPr>
                            <p:nvPr/>
                          </p:nvSpPr>
                          <p:spPr bwMode="auto">
                            <a:xfrm>
                              <a:off x="2230" y="1626"/>
                              <a:ext cx="681" cy="458"/>
                            </a:xfrm>
                            <a:custGeom>
                              <a:avLst/>
                              <a:gdLst>
                                <a:gd name="T0" fmla="*/ 0 w 1361"/>
                                <a:gd name="T1" fmla="*/ 358 h 915"/>
                                <a:gd name="T2" fmla="*/ 22 w 1361"/>
                                <a:gd name="T3" fmla="*/ 114 h 915"/>
                                <a:gd name="T4" fmla="*/ 34 w 1361"/>
                                <a:gd name="T5" fmla="*/ 0 h 915"/>
                                <a:gd name="T6" fmla="*/ 335 w 1361"/>
                                <a:gd name="T7" fmla="*/ 23 h 915"/>
                                <a:gd name="T8" fmla="*/ 672 w 1361"/>
                                <a:gd name="T9" fmla="*/ 34 h 915"/>
                                <a:gd name="T10" fmla="*/ 649 w 1361"/>
                                <a:gd name="T11" fmla="*/ 76 h 915"/>
                                <a:gd name="T12" fmla="*/ 681 w 1361"/>
                                <a:gd name="T13" fmla="*/ 108 h 915"/>
                                <a:gd name="T14" fmla="*/ 679 w 1361"/>
                                <a:gd name="T15" fmla="*/ 332 h 915"/>
                                <a:gd name="T16" fmla="*/ 667 w 1361"/>
                                <a:gd name="T17" fmla="*/ 332 h 915"/>
                                <a:gd name="T18" fmla="*/ 667 w 1361"/>
                                <a:gd name="T19" fmla="*/ 361 h 915"/>
                                <a:gd name="T20" fmla="*/ 678 w 1361"/>
                                <a:gd name="T21" fmla="*/ 383 h 915"/>
                                <a:gd name="T22" fmla="*/ 672 w 1361"/>
                                <a:gd name="T23" fmla="*/ 404 h 915"/>
                                <a:gd name="T24" fmla="*/ 678 w 1361"/>
                                <a:gd name="T25" fmla="*/ 458 h 915"/>
                                <a:gd name="T26" fmla="*/ 663 w 1361"/>
                                <a:gd name="T27" fmla="*/ 453 h 915"/>
                                <a:gd name="T28" fmla="*/ 646 w 1361"/>
                                <a:gd name="T29" fmla="*/ 432 h 915"/>
                                <a:gd name="T30" fmla="*/ 613 w 1361"/>
                                <a:gd name="T31" fmla="*/ 418 h 915"/>
                                <a:gd name="T32" fmla="*/ 585 w 1361"/>
                                <a:gd name="T33" fmla="*/ 411 h 915"/>
                                <a:gd name="T34" fmla="*/ 527 w 1361"/>
                                <a:gd name="T35" fmla="*/ 414 h 915"/>
                                <a:gd name="T36" fmla="*/ 494 w 1361"/>
                                <a:gd name="T37" fmla="*/ 389 h 915"/>
                                <a:gd name="T38" fmla="*/ 0 w 1361"/>
                                <a:gd name="T39" fmla="*/ 358 h 9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1"/>
                                <a:gd name="T61" fmla="*/ 0 h 915"/>
                                <a:gd name="T62" fmla="*/ 1361 w 1361"/>
                                <a:gd name="T63" fmla="*/ 915 h 9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1" h="915">
                                  <a:moveTo>
                                    <a:pt x="0" y="716"/>
                                  </a:moveTo>
                                  <a:lnTo>
                                    <a:pt x="43" y="228"/>
                                  </a:lnTo>
                                  <a:lnTo>
                                    <a:pt x="67" y="0"/>
                                  </a:lnTo>
                                  <a:lnTo>
                                    <a:pt x="669" y="45"/>
                                  </a:lnTo>
                                  <a:lnTo>
                                    <a:pt x="1343" y="67"/>
                                  </a:lnTo>
                                  <a:lnTo>
                                    <a:pt x="1298" y="151"/>
                                  </a:lnTo>
                                  <a:lnTo>
                                    <a:pt x="1361" y="215"/>
                                  </a:lnTo>
                                  <a:lnTo>
                                    <a:pt x="1358" y="664"/>
                                  </a:lnTo>
                                  <a:lnTo>
                                    <a:pt x="1333" y="663"/>
                                  </a:lnTo>
                                  <a:lnTo>
                                    <a:pt x="1334" y="721"/>
                                  </a:lnTo>
                                  <a:lnTo>
                                    <a:pt x="1356" y="766"/>
                                  </a:lnTo>
                                  <a:lnTo>
                                    <a:pt x="1343" y="807"/>
                                  </a:lnTo>
                                  <a:lnTo>
                                    <a:pt x="1356" y="915"/>
                                  </a:lnTo>
                                  <a:lnTo>
                                    <a:pt x="1326" y="906"/>
                                  </a:lnTo>
                                  <a:lnTo>
                                    <a:pt x="1292" y="864"/>
                                  </a:lnTo>
                                  <a:lnTo>
                                    <a:pt x="1226" y="836"/>
                                  </a:lnTo>
                                  <a:lnTo>
                                    <a:pt x="1170" y="822"/>
                                  </a:lnTo>
                                  <a:lnTo>
                                    <a:pt x="1053" y="827"/>
                                  </a:lnTo>
                                  <a:lnTo>
                                    <a:pt x="987" y="778"/>
                                  </a:lnTo>
                                  <a:lnTo>
                                    <a:pt x="0" y="716"/>
                                  </a:lnTo>
                                  <a:close/>
                                </a:path>
                              </a:pathLst>
                            </a:custGeom>
                            <a:solidFill>
                              <a:srgbClr val="DDDDDD"/>
                            </a:solidFill>
                            <a:ln w="9525">
                              <a:solidFill>
                                <a:srgbClr val="000000"/>
                              </a:solidFill>
                              <a:prstDash val="solid"/>
                              <a:round/>
                              <a:headEnd/>
                              <a:tailEnd/>
                            </a:ln>
                          </p:spPr>
                          <p:txBody>
                            <a:bodyPr/>
                            <a:lstStyle/>
                            <a:p>
                              <a:endParaRPr lang="en-US"/>
                            </a:p>
                          </p:txBody>
                        </p:sp>
                        <p:sp>
                          <p:nvSpPr>
                            <p:cNvPr id="25895" name="Freeform 66"/>
                            <p:cNvSpPr>
                              <a:spLocks/>
                            </p:cNvSpPr>
                            <p:nvPr/>
                          </p:nvSpPr>
                          <p:spPr bwMode="auto">
                            <a:xfrm>
                              <a:off x="3512" y="2710"/>
                              <a:ext cx="826" cy="281"/>
                            </a:xfrm>
                            <a:custGeom>
                              <a:avLst/>
                              <a:gdLst>
                                <a:gd name="T0" fmla="*/ 0 w 1650"/>
                                <a:gd name="T1" fmla="*/ 281 h 561"/>
                                <a:gd name="T2" fmla="*/ 13 w 1650"/>
                                <a:gd name="T3" fmla="*/ 231 h 561"/>
                                <a:gd name="T4" fmla="*/ 9 w 1650"/>
                                <a:gd name="T5" fmla="*/ 227 h 561"/>
                                <a:gd name="T6" fmla="*/ 33 w 1650"/>
                                <a:gd name="T7" fmla="*/ 208 h 561"/>
                                <a:gd name="T8" fmla="*/ 55 w 1650"/>
                                <a:gd name="T9" fmla="*/ 163 h 561"/>
                                <a:gd name="T10" fmla="*/ 47 w 1650"/>
                                <a:gd name="T11" fmla="*/ 154 h 561"/>
                                <a:gd name="T12" fmla="*/ 58 w 1650"/>
                                <a:gd name="T13" fmla="*/ 134 h 561"/>
                                <a:gd name="T14" fmla="*/ 60 w 1650"/>
                                <a:gd name="T15" fmla="*/ 109 h 561"/>
                                <a:gd name="T16" fmla="*/ 74 w 1650"/>
                                <a:gd name="T17" fmla="*/ 90 h 561"/>
                                <a:gd name="T18" fmla="*/ 205 w 1650"/>
                                <a:gd name="T19" fmla="*/ 82 h 561"/>
                                <a:gd name="T20" fmla="*/ 203 w 1650"/>
                                <a:gd name="T21" fmla="*/ 61 h 561"/>
                                <a:gd name="T22" fmla="*/ 245 w 1650"/>
                                <a:gd name="T23" fmla="*/ 62 h 561"/>
                                <a:gd name="T24" fmla="*/ 633 w 1650"/>
                                <a:gd name="T25" fmla="*/ 26 h 561"/>
                                <a:gd name="T26" fmla="*/ 826 w 1650"/>
                                <a:gd name="T27" fmla="*/ 0 h 561"/>
                                <a:gd name="T28" fmla="*/ 822 w 1650"/>
                                <a:gd name="T29" fmla="*/ 28 h 561"/>
                                <a:gd name="T30" fmla="*/ 808 w 1650"/>
                                <a:gd name="T31" fmla="*/ 36 h 561"/>
                                <a:gd name="T32" fmla="*/ 792 w 1650"/>
                                <a:gd name="T33" fmla="*/ 66 h 561"/>
                                <a:gd name="T34" fmla="*/ 779 w 1650"/>
                                <a:gd name="T35" fmla="*/ 64 h 561"/>
                                <a:gd name="T36" fmla="*/ 763 w 1650"/>
                                <a:gd name="T37" fmla="*/ 72 h 561"/>
                                <a:gd name="T38" fmla="*/ 754 w 1650"/>
                                <a:gd name="T39" fmla="*/ 88 h 561"/>
                                <a:gd name="T40" fmla="*/ 739 w 1650"/>
                                <a:gd name="T41" fmla="*/ 79 h 561"/>
                                <a:gd name="T42" fmla="*/ 717 w 1650"/>
                                <a:gd name="T43" fmla="*/ 98 h 561"/>
                                <a:gd name="T44" fmla="*/ 715 w 1650"/>
                                <a:gd name="T45" fmla="*/ 114 h 561"/>
                                <a:gd name="T46" fmla="*/ 620 w 1650"/>
                                <a:gd name="T47" fmla="*/ 169 h 561"/>
                                <a:gd name="T48" fmla="*/ 616 w 1650"/>
                                <a:gd name="T49" fmla="*/ 190 h 561"/>
                                <a:gd name="T50" fmla="*/ 591 w 1650"/>
                                <a:gd name="T51" fmla="*/ 202 h 561"/>
                                <a:gd name="T52" fmla="*/ 591 w 1650"/>
                                <a:gd name="T53" fmla="*/ 230 h 561"/>
                                <a:gd name="T54" fmla="*/ 463 w 1650"/>
                                <a:gd name="T55" fmla="*/ 247 h 561"/>
                                <a:gd name="T56" fmla="*/ 207 w 1650"/>
                                <a:gd name="T57" fmla="*/ 268 h 561"/>
                                <a:gd name="T58" fmla="*/ 0 w 1650"/>
                                <a:gd name="T59" fmla="*/ 281 h 5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50"/>
                                <a:gd name="T91" fmla="*/ 0 h 561"/>
                                <a:gd name="T92" fmla="*/ 1650 w 1650"/>
                                <a:gd name="T93" fmla="*/ 561 h 5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50" h="561">
                                  <a:moveTo>
                                    <a:pt x="0" y="561"/>
                                  </a:moveTo>
                                  <a:lnTo>
                                    <a:pt x="26" y="462"/>
                                  </a:lnTo>
                                  <a:lnTo>
                                    <a:pt x="17" y="453"/>
                                  </a:lnTo>
                                  <a:lnTo>
                                    <a:pt x="66" y="416"/>
                                  </a:lnTo>
                                  <a:lnTo>
                                    <a:pt x="109" y="326"/>
                                  </a:lnTo>
                                  <a:lnTo>
                                    <a:pt x="94" y="307"/>
                                  </a:lnTo>
                                  <a:lnTo>
                                    <a:pt x="115" y="267"/>
                                  </a:lnTo>
                                  <a:lnTo>
                                    <a:pt x="119" y="217"/>
                                  </a:lnTo>
                                  <a:lnTo>
                                    <a:pt x="148" y="180"/>
                                  </a:lnTo>
                                  <a:lnTo>
                                    <a:pt x="410" y="163"/>
                                  </a:lnTo>
                                  <a:lnTo>
                                    <a:pt x="406" y="121"/>
                                  </a:lnTo>
                                  <a:lnTo>
                                    <a:pt x="489" y="123"/>
                                  </a:lnTo>
                                  <a:lnTo>
                                    <a:pt x="1264" y="51"/>
                                  </a:lnTo>
                                  <a:lnTo>
                                    <a:pt x="1650" y="0"/>
                                  </a:lnTo>
                                  <a:lnTo>
                                    <a:pt x="1643" y="55"/>
                                  </a:lnTo>
                                  <a:lnTo>
                                    <a:pt x="1615" y="72"/>
                                  </a:lnTo>
                                  <a:lnTo>
                                    <a:pt x="1583" y="132"/>
                                  </a:lnTo>
                                  <a:lnTo>
                                    <a:pt x="1557" y="128"/>
                                  </a:lnTo>
                                  <a:lnTo>
                                    <a:pt x="1525" y="144"/>
                                  </a:lnTo>
                                  <a:lnTo>
                                    <a:pt x="1506" y="175"/>
                                  </a:lnTo>
                                  <a:lnTo>
                                    <a:pt x="1477" y="158"/>
                                  </a:lnTo>
                                  <a:lnTo>
                                    <a:pt x="1433" y="195"/>
                                  </a:lnTo>
                                  <a:lnTo>
                                    <a:pt x="1428" y="227"/>
                                  </a:lnTo>
                                  <a:lnTo>
                                    <a:pt x="1239" y="338"/>
                                  </a:lnTo>
                                  <a:lnTo>
                                    <a:pt x="1230" y="380"/>
                                  </a:lnTo>
                                  <a:lnTo>
                                    <a:pt x="1180" y="404"/>
                                  </a:lnTo>
                                  <a:lnTo>
                                    <a:pt x="1181" y="459"/>
                                  </a:lnTo>
                                  <a:lnTo>
                                    <a:pt x="925" y="493"/>
                                  </a:lnTo>
                                  <a:lnTo>
                                    <a:pt x="413" y="535"/>
                                  </a:lnTo>
                                  <a:lnTo>
                                    <a:pt x="0" y="561"/>
                                  </a:lnTo>
                                  <a:close/>
                                </a:path>
                              </a:pathLst>
                            </a:custGeom>
                            <a:solidFill>
                              <a:srgbClr val="DDDDDD"/>
                            </a:solidFill>
                            <a:ln w="9525">
                              <a:solidFill>
                                <a:srgbClr val="000000"/>
                              </a:solidFill>
                              <a:prstDash val="solid"/>
                              <a:round/>
                              <a:headEnd/>
                              <a:tailEnd/>
                            </a:ln>
                          </p:spPr>
                          <p:txBody>
                            <a:bodyPr/>
                            <a:lstStyle/>
                            <a:p>
                              <a:endParaRPr lang="en-US"/>
                            </a:p>
                          </p:txBody>
                        </p:sp>
                        <p:sp>
                          <p:nvSpPr>
                            <p:cNvPr id="25896" name="Freeform 67"/>
                            <p:cNvSpPr>
                              <a:spLocks/>
                            </p:cNvSpPr>
                            <p:nvPr/>
                          </p:nvSpPr>
                          <p:spPr bwMode="auto">
                            <a:xfrm>
                              <a:off x="1842" y="2794"/>
                              <a:ext cx="1355" cy="1315"/>
                            </a:xfrm>
                            <a:custGeom>
                              <a:avLst/>
                              <a:gdLst>
                                <a:gd name="T0" fmla="*/ 27 w 2710"/>
                                <a:gd name="T1" fmla="*/ 516 h 2629"/>
                                <a:gd name="T2" fmla="*/ 711 w 2710"/>
                                <a:gd name="T3" fmla="*/ 17 h 2629"/>
                                <a:gd name="T4" fmla="*/ 758 w 2710"/>
                                <a:gd name="T5" fmla="*/ 280 h 2629"/>
                                <a:gd name="T6" fmla="*/ 780 w 2710"/>
                                <a:gd name="T7" fmla="*/ 299 h 2629"/>
                                <a:gd name="T8" fmla="*/ 839 w 2710"/>
                                <a:gd name="T9" fmla="*/ 307 h 2629"/>
                                <a:gd name="T10" fmla="*/ 887 w 2710"/>
                                <a:gd name="T11" fmla="*/ 312 h 2629"/>
                                <a:gd name="T12" fmla="*/ 929 w 2710"/>
                                <a:gd name="T13" fmla="*/ 333 h 2629"/>
                                <a:gd name="T14" fmla="*/ 985 w 2710"/>
                                <a:gd name="T15" fmla="*/ 368 h 2629"/>
                                <a:gd name="T16" fmla="*/ 1013 w 2710"/>
                                <a:gd name="T17" fmla="*/ 352 h 2629"/>
                                <a:gd name="T18" fmla="*/ 1115 w 2710"/>
                                <a:gd name="T19" fmla="*/ 350 h 2629"/>
                                <a:gd name="T20" fmla="*/ 1227 w 2710"/>
                                <a:gd name="T21" fmla="*/ 364 h 2629"/>
                                <a:gd name="T22" fmla="*/ 1297 w 2710"/>
                                <a:gd name="T23" fmla="*/ 386 h 2629"/>
                                <a:gd name="T24" fmla="*/ 1320 w 2710"/>
                                <a:gd name="T25" fmla="*/ 596 h 2629"/>
                                <a:gd name="T26" fmla="*/ 1354 w 2710"/>
                                <a:gd name="T27" fmla="*/ 715 h 2629"/>
                                <a:gd name="T28" fmla="*/ 1344 w 2710"/>
                                <a:gd name="T29" fmla="*/ 793 h 2629"/>
                                <a:gd name="T30" fmla="*/ 1318 w 2710"/>
                                <a:gd name="T31" fmla="*/ 844 h 2629"/>
                                <a:gd name="T32" fmla="*/ 1230 w 2710"/>
                                <a:gd name="T33" fmla="*/ 897 h 2629"/>
                                <a:gd name="T34" fmla="*/ 1235 w 2710"/>
                                <a:gd name="T35" fmla="*/ 843 h 2629"/>
                                <a:gd name="T36" fmla="*/ 1202 w 2710"/>
                                <a:gd name="T37" fmla="*/ 878 h 2629"/>
                                <a:gd name="T38" fmla="*/ 1196 w 2710"/>
                                <a:gd name="T39" fmla="*/ 918 h 2629"/>
                                <a:gd name="T40" fmla="*/ 1057 w 2710"/>
                                <a:gd name="T41" fmla="*/ 1017 h 2629"/>
                                <a:gd name="T42" fmla="*/ 1071 w 2710"/>
                                <a:gd name="T43" fmla="*/ 995 h 2629"/>
                                <a:gd name="T44" fmla="*/ 1050 w 2710"/>
                                <a:gd name="T45" fmla="*/ 978 h 2629"/>
                                <a:gd name="T46" fmla="*/ 1027 w 2710"/>
                                <a:gd name="T47" fmla="*/ 995 h 2629"/>
                                <a:gd name="T48" fmla="*/ 1011 w 2710"/>
                                <a:gd name="T49" fmla="*/ 1006 h 2629"/>
                                <a:gd name="T50" fmla="*/ 965 w 2710"/>
                                <a:gd name="T51" fmla="*/ 1043 h 2629"/>
                                <a:gd name="T52" fmla="*/ 928 w 2710"/>
                                <a:gd name="T53" fmla="*/ 1081 h 2629"/>
                                <a:gd name="T54" fmla="*/ 954 w 2710"/>
                                <a:gd name="T55" fmla="*/ 1103 h 2629"/>
                                <a:gd name="T56" fmla="*/ 931 w 2710"/>
                                <a:gd name="T57" fmla="*/ 1135 h 2629"/>
                                <a:gd name="T58" fmla="*/ 903 w 2710"/>
                                <a:gd name="T59" fmla="*/ 1152 h 2629"/>
                                <a:gd name="T60" fmla="*/ 935 w 2710"/>
                                <a:gd name="T61" fmla="*/ 1257 h 2629"/>
                                <a:gd name="T62" fmla="*/ 888 w 2710"/>
                                <a:gd name="T63" fmla="*/ 1298 h 2629"/>
                                <a:gd name="T64" fmla="*/ 753 w 2710"/>
                                <a:gd name="T65" fmla="*/ 1253 h 2629"/>
                                <a:gd name="T66" fmla="*/ 717 w 2710"/>
                                <a:gd name="T67" fmla="*/ 1177 h 2629"/>
                                <a:gd name="T68" fmla="*/ 709 w 2710"/>
                                <a:gd name="T69" fmla="*/ 1108 h 2629"/>
                                <a:gd name="T70" fmla="*/ 585 w 2710"/>
                                <a:gd name="T71" fmla="*/ 900 h 2629"/>
                                <a:gd name="T72" fmla="*/ 486 w 2710"/>
                                <a:gd name="T73" fmla="*/ 831 h 2629"/>
                                <a:gd name="T74" fmla="*/ 418 w 2710"/>
                                <a:gd name="T75" fmla="*/ 827 h 2629"/>
                                <a:gd name="T76" fmla="*/ 333 w 2710"/>
                                <a:gd name="T77" fmla="*/ 916 h 2629"/>
                                <a:gd name="T78" fmla="*/ 242 w 2710"/>
                                <a:gd name="T79" fmla="*/ 869 h 2629"/>
                                <a:gd name="T80" fmla="*/ 179 w 2710"/>
                                <a:gd name="T81" fmla="*/ 751 h 2629"/>
                                <a:gd name="T82" fmla="*/ 60 w 2710"/>
                                <a:gd name="T83" fmla="*/ 595 h 2629"/>
                                <a:gd name="T84" fmla="*/ 7 w 2710"/>
                                <a:gd name="T85" fmla="*/ 540 h 26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10"/>
                                <a:gd name="T130" fmla="*/ 0 h 2629"/>
                                <a:gd name="T131" fmla="*/ 2710 w 2710"/>
                                <a:gd name="T132" fmla="*/ 2629 h 26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10" h="2629">
                                  <a:moveTo>
                                    <a:pt x="15" y="1080"/>
                                  </a:moveTo>
                                  <a:lnTo>
                                    <a:pt x="0" y="1028"/>
                                  </a:lnTo>
                                  <a:lnTo>
                                    <a:pt x="54" y="1032"/>
                                  </a:lnTo>
                                  <a:lnTo>
                                    <a:pt x="737" y="1099"/>
                                  </a:lnTo>
                                  <a:lnTo>
                                    <a:pt x="838" y="0"/>
                                  </a:lnTo>
                                  <a:lnTo>
                                    <a:pt x="1422" y="33"/>
                                  </a:lnTo>
                                  <a:lnTo>
                                    <a:pt x="1404" y="508"/>
                                  </a:lnTo>
                                  <a:lnTo>
                                    <a:pt x="1461" y="558"/>
                                  </a:lnTo>
                                  <a:lnTo>
                                    <a:pt x="1517" y="559"/>
                                  </a:lnTo>
                                  <a:lnTo>
                                    <a:pt x="1529" y="540"/>
                                  </a:lnTo>
                                  <a:lnTo>
                                    <a:pt x="1561" y="569"/>
                                  </a:lnTo>
                                  <a:lnTo>
                                    <a:pt x="1560" y="597"/>
                                  </a:lnTo>
                                  <a:lnTo>
                                    <a:pt x="1608" y="603"/>
                                  </a:lnTo>
                                  <a:lnTo>
                                    <a:pt x="1648" y="624"/>
                                  </a:lnTo>
                                  <a:lnTo>
                                    <a:pt x="1678" y="613"/>
                                  </a:lnTo>
                                  <a:lnTo>
                                    <a:pt x="1712" y="639"/>
                                  </a:lnTo>
                                  <a:lnTo>
                                    <a:pt x="1722" y="618"/>
                                  </a:lnTo>
                                  <a:lnTo>
                                    <a:pt x="1774" y="623"/>
                                  </a:lnTo>
                                  <a:lnTo>
                                    <a:pt x="1802" y="681"/>
                                  </a:lnTo>
                                  <a:lnTo>
                                    <a:pt x="1823" y="702"/>
                                  </a:lnTo>
                                  <a:lnTo>
                                    <a:pt x="1858" y="666"/>
                                  </a:lnTo>
                                  <a:lnTo>
                                    <a:pt x="1919" y="714"/>
                                  </a:lnTo>
                                  <a:lnTo>
                                    <a:pt x="1957" y="689"/>
                                  </a:lnTo>
                                  <a:lnTo>
                                    <a:pt x="1971" y="736"/>
                                  </a:lnTo>
                                  <a:lnTo>
                                    <a:pt x="1978" y="702"/>
                                  </a:lnTo>
                                  <a:lnTo>
                                    <a:pt x="2016" y="675"/>
                                  </a:lnTo>
                                  <a:lnTo>
                                    <a:pt x="2026" y="704"/>
                                  </a:lnTo>
                                  <a:lnTo>
                                    <a:pt x="2080" y="694"/>
                                  </a:lnTo>
                                  <a:lnTo>
                                    <a:pt x="2122" y="735"/>
                                  </a:lnTo>
                                  <a:lnTo>
                                    <a:pt x="2230" y="699"/>
                                  </a:lnTo>
                                  <a:lnTo>
                                    <a:pt x="2337" y="689"/>
                                  </a:lnTo>
                                  <a:lnTo>
                                    <a:pt x="2370" y="673"/>
                                  </a:lnTo>
                                  <a:lnTo>
                                    <a:pt x="2453" y="728"/>
                                  </a:lnTo>
                                  <a:lnTo>
                                    <a:pt x="2505" y="750"/>
                                  </a:lnTo>
                                  <a:lnTo>
                                    <a:pt x="2524" y="773"/>
                                  </a:lnTo>
                                  <a:lnTo>
                                    <a:pt x="2594" y="771"/>
                                  </a:lnTo>
                                  <a:lnTo>
                                    <a:pt x="2598" y="903"/>
                                  </a:lnTo>
                                  <a:lnTo>
                                    <a:pt x="2610" y="1158"/>
                                  </a:lnTo>
                                  <a:lnTo>
                                    <a:pt x="2639" y="1192"/>
                                  </a:lnTo>
                                  <a:lnTo>
                                    <a:pt x="2650" y="1259"/>
                                  </a:lnTo>
                                  <a:lnTo>
                                    <a:pt x="2710" y="1349"/>
                                  </a:lnTo>
                                  <a:lnTo>
                                    <a:pt x="2708" y="1429"/>
                                  </a:lnTo>
                                  <a:lnTo>
                                    <a:pt x="2671" y="1500"/>
                                  </a:lnTo>
                                  <a:lnTo>
                                    <a:pt x="2674" y="1541"/>
                                  </a:lnTo>
                                  <a:lnTo>
                                    <a:pt x="2687" y="1585"/>
                                  </a:lnTo>
                                  <a:lnTo>
                                    <a:pt x="2681" y="1626"/>
                                  </a:lnTo>
                                  <a:lnTo>
                                    <a:pt x="2663" y="1654"/>
                                  </a:lnTo>
                                  <a:lnTo>
                                    <a:pt x="2635" y="1688"/>
                                  </a:lnTo>
                                  <a:lnTo>
                                    <a:pt x="2652" y="1707"/>
                                  </a:lnTo>
                                  <a:lnTo>
                                    <a:pt x="2544" y="1744"/>
                                  </a:lnTo>
                                  <a:lnTo>
                                    <a:pt x="2459" y="1793"/>
                                  </a:lnTo>
                                  <a:lnTo>
                                    <a:pt x="2510" y="1754"/>
                                  </a:lnTo>
                                  <a:lnTo>
                                    <a:pt x="2453" y="1752"/>
                                  </a:lnTo>
                                  <a:lnTo>
                                    <a:pt x="2470" y="1685"/>
                                  </a:lnTo>
                                  <a:lnTo>
                                    <a:pt x="2424" y="1723"/>
                                  </a:lnTo>
                                  <a:lnTo>
                                    <a:pt x="2403" y="1711"/>
                                  </a:lnTo>
                                  <a:lnTo>
                                    <a:pt x="2403" y="1755"/>
                                  </a:lnTo>
                                  <a:lnTo>
                                    <a:pt x="2423" y="1763"/>
                                  </a:lnTo>
                                  <a:lnTo>
                                    <a:pt x="2425" y="1804"/>
                                  </a:lnTo>
                                  <a:lnTo>
                                    <a:pt x="2391" y="1836"/>
                                  </a:lnTo>
                                  <a:lnTo>
                                    <a:pt x="2372" y="1834"/>
                                  </a:lnTo>
                                  <a:lnTo>
                                    <a:pt x="2365" y="1880"/>
                                  </a:lnTo>
                                  <a:lnTo>
                                    <a:pt x="2113" y="2034"/>
                                  </a:lnTo>
                                  <a:lnTo>
                                    <a:pt x="2119" y="2018"/>
                                  </a:lnTo>
                                  <a:lnTo>
                                    <a:pt x="2233" y="1943"/>
                                  </a:lnTo>
                                  <a:lnTo>
                                    <a:pt x="2142" y="1990"/>
                                  </a:lnTo>
                                  <a:lnTo>
                                    <a:pt x="2150" y="1948"/>
                                  </a:lnTo>
                                  <a:lnTo>
                                    <a:pt x="2126" y="1970"/>
                                  </a:lnTo>
                                  <a:lnTo>
                                    <a:pt x="2100" y="1956"/>
                                  </a:lnTo>
                                  <a:lnTo>
                                    <a:pt x="2089" y="1990"/>
                                  </a:lnTo>
                                  <a:lnTo>
                                    <a:pt x="2050" y="1956"/>
                                  </a:lnTo>
                                  <a:lnTo>
                                    <a:pt x="2053" y="1989"/>
                                  </a:lnTo>
                                  <a:lnTo>
                                    <a:pt x="2100" y="2021"/>
                                  </a:lnTo>
                                  <a:lnTo>
                                    <a:pt x="2045" y="2050"/>
                                  </a:lnTo>
                                  <a:lnTo>
                                    <a:pt x="2022" y="2011"/>
                                  </a:lnTo>
                                  <a:lnTo>
                                    <a:pt x="2001" y="2112"/>
                                  </a:lnTo>
                                  <a:lnTo>
                                    <a:pt x="1978" y="2070"/>
                                  </a:lnTo>
                                  <a:lnTo>
                                    <a:pt x="1930" y="2086"/>
                                  </a:lnTo>
                                  <a:lnTo>
                                    <a:pt x="1922" y="2113"/>
                                  </a:lnTo>
                                  <a:lnTo>
                                    <a:pt x="1945" y="2158"/>
                                  </a:lnTo>
                                  <a:lnTo>
                                    <a:pt x="1856" y="2162"/>
                                  </a:lnTo>
                                  <a:lnTo>
                                    <a:pt x="1889" y="2173"/>
                                  </a:lnTo>
                                  <a:lnTo>
                                    <a:pt x="1889" y="2216"/>
                                  </a:lnTo>
                                  <a:lnTo>
                                    <a:pt x="1909" y="2205"/>
                                  </a:lnTo>
                                  <a:lnTo>
                                    <a:pt x="1900" y="2238"/>
                                  </a:lnTo>
                                  <a:lnTo>
                                    <a:pt x="1860" y="2301"/>
                                  </a:lnTo>
                                  <a:lnTo>
                                    <a:pt x="1862" y="2269"/>
                                  </a:lnTo>
                                  <a:lnTo>
                                    <a:pt x="1836" y="2298"/>
                                  </a:lnTo>
                                  <a:lnTo>
                                    <a:pt x="1800" y="2258"/>
                                  </a:lnTo>
                                  <a:lnTo>
                                    <a:pt x="1807" y="2304"/>
                                  </a:lnTo>
                                  <a:lnTo>
                                    <a:pt x="1874" y="2312"/>
                                  </a:lnTo>
                                  <a:lnTo>
                                    <a:pt x="1849" y="2379"/>
                                  </a:lnTo>
                                  <a:lnTo>
                                    <a:pt x="1870" y="2514"/>
                                  </a:lnTo>
                                  <a:lnTo>
                                    <a:pt x="1930" y="2625"/>
                                  </a:lnTo>
                                  <a:lnTo>
                                    <a:pt x="1852" y="2629"/>
                                  </a:lnTo>
                                  <a:lnTo>
                                    <a:pt x="1776" y="2595"/>
                                  </a:lnTo>
                                  <a:lnTo>
                                    <a:pt x="1711" y="2596"/>
                                  </a:lnTo>
                                  <a:lnTo>
                                    <a:pt x="1618" y="2544"/>
                                  </a:lnTo>
                                  <a:lnTo>
                                    <a:pt x="1507" y="2506"/>
                                  </a:lnTo>
                                  <a:lnTo>
                                    <a:pt x="1495" y="2462"/>
                                  </a:lnTo>
                                  <a:lnTo>
                                    <a:pt x="1471" y="2397"/>
                                  </a:lnTo>
                                  <a:lnTo>
                                    <a:pt x="1434" y="2353"/>
                                  </a:lnTo>
                                  <a:lnTo>
                                    <a:pt x="1440" y="2301"/>
                                  </a:lnTo>
                                  <a:lnTo>
                                    <a:pt x="1419" y="2284"/>
                                  </a:lnTo>
                                  <a:lnTo>
                                    <a:pt x="1419" y="2216"/>
                                  </a:lnTo>
                                  <a:lnTo>
                                    <a:pt x="1354" y="2163"/>
                                  </a:lnTo>
                                  <a:lnTo>
                                    <a:pt x="1284" y="2062"/>
                                  </a:lnTo>
                                  <a:lnTo>
                                    <a:pt x="1169" y="1800"/>
                                  </a:lnTo>
                                  <a:lnTo>
                                    <a:pt x="1080" y="1731"/>
                                  </a:lnTo>
                                  <a:lnTo>
                                    <a:pt x="1051" y="1671"/>
                                  </a:lnTo>
                                  <a:lnTo>
                                    <a:pt x="973" y="1662"/>
                                  </a:lnTo>
                                  <a:lnTo>
                                    <a:pt x="910" y="1654"/>
                                  </a:lnTo>
                                  <a:lnTo>
                                    <a:pt x="854" y="1627"/>
                                  </a:lnTo>
                                  <a:lnTo>
                                    <a:pt x="836" y="1654"/>
                                  </a:lnTo>
                                  <a:lnTo>
                                    <a:pt x="778" y="1654"/>
                                  </a:lnTo>
                                  <a:lnTo>
                                    <a:pt x="725" y="1778"/>
                                  </a:lnTo>
                                  <a:lnTo>
                                    <a:pt x="666" y="1832"/>
                                  </a:lnTo>
                                  <a:lnTo>
                                    <a:pt x="634" y="1828"/>
                                  </a:lnTo>
                                  <a:lnTo>
                                    <a:pt x="530" y="1750"/>
                                  </a:lnTo>
                                  <a:lnTo>
                                    <a:pt x="485" y="1737"/>
                                  </a:lnTo>
                                  <a:lnTo>
                                    <a:pt x="387" y="1647"/>
                                  </a:lnTo>
                                  <a:lnTo>
                                    <a:pt x="359" y="1576"/>
                                  </a:lnTo>
                                  <a:lnTo>
                                    <a:pt x="359" y="1501"/>
                                  </a:lnTo>
                                  <a:lnTo>
                                    <a:pt x="312" y="1397"/>
                                  </a:lnTo>
                                  <a:lnTo>
                                    <a:pt x="232" y="1332"/>
                                  </a:lnTo>
                                  <a:lnTo>
                                    <a:pt x="120" y="1189"/>
                                  </a:lnTo>
                                  <a:lnTo>
                                    <a:pt x="77" y="1166"/>
                                  </a:lnTo>
                                  <a:lnTo>
                                    <a:pt x="47" y="1090"/>
                                  </a:lnTo>
                                  <a:lnTo>
                                    <a:pt x="15" y="1080"/>
                                  </a:lnTo>
                                  <a:close/>
                                </a:path>
                              </a:pathLst>
                            </a:custGeom>
                            <a:solidFill>
                              <a:srgbClr val="DDDDDD"/>
                            </a:solidFill>
                            <a:ln w="9525">
                              <a:solidFill>
                                <a:srgbClr val="000000"/>
                              </a:solidFill>
                              <a:prstDash val="solid"/>
                              <a:round/>
                              <a:headEnd/>
                              <a:tailEnd/>
                            </a:ln>
                          </p:spPr>
                          <p:txBody>
                            <a:bodyPr/>
                            <a:lstStyle/>
                            <a:p>
                              <a:endParaRPr lang="en-US"/>
                            </a:p>
                          </p:txBody>
                        </p:sp>
                        <p:sp>
                          <p:nvSpPr>
                            <p:cNvPr id="25897" name="Freeform 68"/>
                            <p:cNvSpPr>
                              <a:spLocks/>
                            </p:cNvSpPr>
                            <p:nvPr/>
                          </p:nvSpPr>
                          <p:spPr bwMode="auto">
                            <a:xfrm>
                              <a:off x="1206" y="1979"/>
                              <a:ext cx="547" cy="687"/>
                            </a:xfrm>
                            <a:custGeom>
                              <a:avLst/>
                              <a:gdLst>
                                <a:gd name="T0" fmla="*/ 0 w 1094"/>
                                <a:gd name="T1" fmla="*/ 606 h 1373"/>
                                <a:gd name="T2" fmla="*/ 119 w 1094"/>
                                <a:gd name="T3" fmla="*/ 0 h 1373"/>
                                <a:gd name="T4" fmla="*/ 386 w 1094"/>
                                <a:gd name="T5" fmla="*/ 49 h 1373"/>
                                <a:gd name="T6" fmla="*/ 365 w 1094"/>
                                <a:gd name="T7" fmla="*/ 172 h 1373"/>
                                <a:gd name="T8" fmla="*/ 547 w 1094"/>
                                <a:gd name="T9" fmla="*/ 200 h 1373"/>
                                <a:gd name="T10" fmla="*/ 478 w 1094"/>
                                <a:gd name="T11" fmla="*/ 687 h 1373"/>
                                <a:gd name="T12" fmla="*/ 0 w 1094"/>
                                <a:gd name="T13" fmla="*/ 606 h 1373"/>
                                <a:gd name="T14" fmla="*/ 0 60000 65536"/>
                                <a:gd name="T15" fmla="*/ 0 60000 65536"/>
                                <a:gd name="T16" fmla="*/ 0 60000 65536"/>
                                <a:gd name="T17" fmla="*/ 0 60000 65536"/>
                                <a:gd name="T18" fmla="*/ 0 60000 65536"/>
                                <a:gd name="T19" fmla="*/ 0 60000 65536"/>
                                <a:gd name="T20" fmla="*/ 0 60000 65536"/>
                                <a:gd name="T21" fmla="*/ 0 w 1094"/>
                                <a:gd name="T22" fmla="*/ 0 h 1373"/>
                                <a:gd name="T23" fmla="*/ 1094 w 1094"/>
                                <a:gd name="T24" fmla="*/ 1373 h 13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4" h="1373">
                                  <a:moveTo>
                                    <a:pt x="0" y="1211"/>
                                  </a:moveTo>
                                  <a:lnTo>
                                    <a:pt x="239" y="0"/>
                                  </a:lnTo>
                                  <a:lnTo>
                                    <a:pt x="772" y="97"/>
                                  </a:lnTo>
                                  <a:lnTo>
                                    <a:pt x="731" y="343"/>
                                  </a:lnTo>
                                  <a:lnTo>
                                    <a:pt x="1094" y="399"/>
                                  </a:lnTo>
                                  <a:lnTo>
                                    <a:pt x="957" y="1373"/>
                                  </a:lnTo>
                                  <a:lnTo>
                                    <a:pt x="0" y="1211"/>
                                  </a:lnTo>
                                  <a:close/>
                                </a:path>
                              </a:pathLst>
                            </a:custGeom>
                            <a:solidFill>
                              <a:srgbClr val="DDDDDD"/>
                            </a:solidFill>
                            <a:ln w="9525">
                              <a:solidFill>
                                <a:srgbClr val="000000"/>
                              </a:solidFill>
                              <a:prstDash val="solid"/>
                              <a:round/>
                              <a:headEnd/>
                              <a:tailEnd/>
                            </a:ln>
                          </p:spPr>
                          <p:txBody>
                            <a:bodyPr/>
                            <a:lstStyle/>
                            <a:p>
                              <a:endParaRPr lang="en-US"/>
                            </a:p>
                          </p:txBody>
                        </p:sp>
                        <p:sp>
                          <p:nvSpPr>
                            <p:cNvPr id="25898" name="Freeform 69"/>
                            <p:cNvSpPr>
                              <a:spLocks/>
                            </p:cNvSpPr>
                            <p:nvPr/>
                          </p:nvSpPr>
                          <p:spPr bwMode="auto">
                            <a:xfrm>
                              <a:off x="4891" y="1511"/>
                              <a:ext cx="156" cy="309"/>
                            </a:xfrm>
                            <a:custGeom>
                              <a:avLst/>
                              <a:gdLst>
                                <a:gd name="T0" fmla="*/ 0 w 312"/>
                                <a:gd name="T1" fmla="*/ 40 h 617"/>
                                <a:gd name="T2" fmla="*/ 24 w 312"/>
                                <a:gd name="T3" fmla="*/ 128 h 617"/>
                                <a:gd name="T4" fmla="*/ 31 w 312"/>
                                <a:gd name="T5" fmla="*/ 183 h 617"/>
                                <a:gd name="T6" fmla="*/ 56 w 312"/>
                                <a:gd name="T7" fmla="*/ 240 h 617"/>
                                <a:gd name="T8" fmla="*/ 72 w 312"/>
                                <a:gd name="T9" fmla="*/ 309 h 617"/>
                                <a:gd name="T10" fmla="*/ 142 w 312"/>
                                <a:gd name="T11" fmla="*/ 295 h 617"/>
                                <a:gd name="T12" fmla="*/ 127 w 312"/>
                                <a:gd name="T13" fmla="*/ 188 h 617"/>
                                <a:gd name="T14" fmla="*/ 136 w 312"/>
                                <a:gd name="T15" fmla="*/ 114 h 617"/>
                                <a:gd name="T16" fmla="*/ 154 w 312"/>
                                <a:gd name="T17" fmla="*/ 80 h 617"/>
                                <a:gd name="T18" fmla="*/ 156 w 312"/>
                                <a:gd name="T19" fmla="*/ 0 h 617"/>
                                <a:gd name="T20" fmla="*/ 0 w 312"/>
                                <a:gd name="T21" fmla="*/ 40 h 6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2"/>
                                <a:gd name="T34" fmla="*/ 0 h 617"/>
                                <a:gd name="T35" fmla="*/ 312 w 312"/>
                                <a:gd name="T36" fmla="*/ 617 h 6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2" h="617">
                                  <a:moveTo>
                                    <a:pt x="0" y="79"/>
                                  </a:moveTo>
                                  <a:lnTo>
                                    <a:pt x="49" y="255"/>
                                  </a:lnTo>
                                  <a:lnTo>
                                    <a:pt x="63" y="366"/>
                                  </a:lnTo>
                                  <a:lnTo>
                                    <a:pt x="112" y="480"/>
                                  </a:lnTo>
                                  <a:lnTo>
                                    <a:pt x="143" y="617"/>
                                  </a:lnTo>
                                  <a:lnTo>
                                    <a:pt x="284" y="589"/>
                                  </a:lnTo>
                                  <a:lnTo>
                                    <a:pt x="254" y="376"/>
                                  </a:lnTo>
                                  <a:lnTo>
                                    <a:pt x="272" y="228"/>
                                  </a:lnTo>
                                  <a:lnTo>
                                    <a:pt x="308" y="159"/>
                                  </a:lnTo>
                                  <a:lnTo>
                                    <a:pt x="312" y="0"/>
                                  </a:lnTo>
                                  <a:lnTo>
                                    <a:pt x="0" y="79"/>
                                  </a:lnTo>
                                  <a:close/>
                                </a:path>
                              </a:pathLst>
                            </a:custGeom>
                            <a:solidFill>
                              <a:srgbClr val="DDDDDD"/>
                            </a:solidFill>
                            <a:ln w="9525">
                              <a:solidFill>
                                <a:srgbClr val="000000"/>
                              </a:solidFill>
                              <a:prstDash val="solid"/>
                              <a:round/>
                              <a:headEnd/>
                              <a:tailEnd/>
                            </a:ln>
                          </p:spPr>
                          <p:txBody>
                            <a:bodyPr/>
                            <a:lstStyle/>
                            <a:p>
                              <a:endParaRPr lang="en-US"/>
                            </a:p>
                          </p:txBody>
                        </p:sp>
                        <p:sp>
                          <p:nvSpPr>
                            <p:cNvPr id="25899" name="Freeform 70"/>
                            <p:cNvSpPr>
                              <a:spLocks/>
                            </p:cNvSpPr>
                            <p:nvPr/>
                          </p:nvSpPr>
                          <p:spPr bwMode="auto">
                            <a:xfrm>
                              <a:off x="4145" y="2311"/>
                              <a:ext cx="749" cy="424"/>
                            </a:xfrm>
                            <a:custGeom>
                              <a:avLst/>
                              <a:gdLst>
                                <a:gd name="T0" fmla="*/ 71 w 1498"/>
                                <a:gd name="T1" fmla="*/ 379 h 850"/>
                                <a:gd name="T2" fmla="*/ 95 w 1498"/>
                                <a:gd name="T3" fmla="*/ 338 h 850"/>
                                <a:gd name="T4" fmla="*/ 147 w 1498"/>
                                <a:gd name="T5" fmla="*/ 289 h 850"/>
                                <a:gd name="T6" fmla="*/ 207 w 1498"/>
                                <a:gd name="T7" fmla="*/ 305 h 850"/>
                                <a:gd name="T8" fmla="*/ 242 w 1498"/>
                                <a:gd name="T9" fmla="*/ 305 h 850"/>
                                <a:gd name="T10" fmla="*/ 292 w 1498"/>
                                <a:gd name="T11" fmla="*/ 280 h 850"/>
                                <a:gd name="T12" fmla="*/ 302 w 1498"/>
                                <a:gd name="T13" fmla="*/ 247 h 850"/>
                                <a:gd name="T14" fmla="*/ 345 w 1498"/>
                                <a:gd name="T15" fmla="*/ 126 h 850"/>
                                <a:gd name="T16" fmla="*/ 396 w 1498"/>
                                <a:gd name="T17" fmla="*/ 96 h 850"/>
                                <a:gd name="T18" fmla="*/ 440 w 1498"/>
                                <a:gd name="T19" fmla="*/ 48 h 850"/>
                                <a:gd name="T20" fmla="*/ 499 w 1498"/>
                                <a:gd name="T21" fmla="*/ 30 h 850"/>
                                <a:gd name="T22" fmla="*/ 534 w 1498"/>
                                <a:gd name="T23" fmla="*/ 12 h 850"/>
                                <a:gd name="T24" fmla="*/ 571 w 1498"/>
                                <a:gd name="T25" fmla="*/ 42 h 850"/>
                                <a:gd name="T26" fmla="*/ 580 w 1498"/>
                                <a:gd name="T27" fmla="*/ 70 h 850"/>
                                <a:gd name="T28" fmla="*/ 571 w 1498"/>
                                <a:gd name="T29" fmla="*/ 117 h 850"/>
                                <a:gd name="T30" fmla="*/ 598 w 1498"/>
                                <a:gd name="T31" fmla="*/ 120 h 850"/>
                                <a:gd name="T32" fmla="*/ 638 w 1498"/>
                                <a:gd name="T33" fmla="*/ 132 h 850"/>
                                <a:gd name="T34" fmla="*/ 679 w 1498"/>
                                <a:gd name="T35" fmla="*/ 150 h 850"/>
                                <a:gd name="T36" fmla="*/ 675 w 1498"/>
                                <a:gd name="T37" fmla="*/ 177 h 850"/>
                                <a:gd name="T38" fmla="*/ 665 w 1498"/>
                                <a:gd name="T39" fmla="*/ 183 h 850"/>
                                <a:gd name="T40" fmla="*/ 612 w 1498"/>
                                <a:gd name="T41" fmla="*/ 149 h 850"/>
                                <a:gd name="T42" fmla="*/ 683 w 1498"/>
                                <a:gd name="T43" fmla="*/ 193 h 850"/>
                                <a:gd name="T44" fmla="*/ 691 w 1498"/>
                                <a:gd name="T45" fmla="*/ 212 h 850"/>
                                <a:gd name="T46" fmla="*/ 683 w 1498"/>
                                <a:gd name="T47" fmla="*/ 213 h 850"/>
                                <a:gd name="T48" fmla="*/ 676 w 1498"/>
                                <a:gd name="T49" fmla="*/ 222 h 850"/>
                                <a:gd name="T50" fmla="*/ 674 w 1498"/>
                                <a:gd name="T51" fmla="*/ 233 h 850"/>
                                <a:gd name="T52" fmla="*/ 637 w 1498"/>
                                <a:gd name="T53" fmla="*/ 207 h 850"/>
                                <a:gd name="T54" fmla="*/ 668 w 1498"/>
                                <a:gd name="T55" fmla="*/ 236 h 850"/>
                                <a:gd name="T56" fmla="*/ 691 w 1498"/>
                                <a:gd name="T57" fmla="*/ 242 h 850"/>
                                <a:gd name="T58" fmla="*/ 696 w 1498"/>
                                <a:gd name="T59" fmla="*/ 249 h 850"/>
                                <a:gd name="T60" fmla="*/ 687 w 1498"/>
                                <a:gd name="T61" fmla="*/ 263 h 850"/>
                                <a:gd name="T62" fmla="*/ 663 w 1498"/>
                                <a:gd name="T63" fmla="*/ 245 h 850"/>
                                <a:gd name="T64" fmla="*/ 633 w 1498"/>
                                <a:gd name="T65" fmla="*/ 235 h 850"/>
                                <a:gd name="T66" fmla="*/ 658 w 1498"/>
                                <a:gd name="T67" fmla="*/ 253 h 850"/>
                                <a:gd name="T68" fmla="*/ 689 w 1498"/>
                                <a:gd name="T69" fmla="*/ 274 h 850"/>
                                <a:gd name="T70" fmla="*/ 700 w 1498"/>
                                <a:gd name="T71" fmla="*/ 264 h 850"/>
                                <a:gd name="T72" fmla="*/ 729 w 1498"/>
                                <a:gd name="T73" fmla="*/ 265 h 850"/>
                                <a:gd name="T74" fmla="*/ 736 w 1498"/>
                                <a:gd name="T75" fmla="*/ 299 h 850"/>
                                <a:gd name="T76" fmla="*/ 436 w 1498"/>
                                <a:gd name="T77" fmla="*/ 367 h 850"/>
                                <a:gd name="T78" fmla="*/ 0 w 1498"/>
                                <a:gd name="T79" fmla="*/ 424 h 8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98"/>
                                <a:gd name="T121" fmla="*/ 0 h 850"/>
                                <a:gd name="T122" fmla="*/ 1498 w 1498"/>
                                <a:gd name="T123" fmla="*/ 850 h 8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98" h="850">
                                  <a:moveTo>
                                    <a:pt x="0" y="850"/>
                                  </a:moveTo>
                                  <a:lnTo>
                                    <a:pt x="141" y="759"/>
                                  </a:lnTo>
                                  <a:lnTo>
                                    <a:pt x="141" y="738"/>
                                  </a:lnTo>
                                  <a:lnTo>
                                    <a:pt x="191" y="677"/>
                                  </a:lnTo>
                                  <a:lnTo>
                                    <a:pt x="237" y="644"/>
                                  </a:lnTo>
                                  <a:lnTo>
                                    <a:pt x="293" y="579"/>
                                  </a:lnTo>
                                  <a:lnTo>
                                    <a:pt x="346" y="644"/>
                                  </a:lnTo>
                                  <a:lnTo>
                                    <a:pt x="415" y="611"/>
                                  </a:lnTo>
                                  <a:lnTo>
                                    <a:pt x="441" y="631"/>
                                  </a:lnTo>
                                  <a:lnTo>
                                    <a:pt x="485" y="611"/>
                                  </a:lnTo>
                                  <a:lnTo>
                                    <a:pt x="510" y="576"/>
                                  </a:lnTo>
                                  <a:lnTo>
                                    <a:pt x="584" y="562"/>
                                  </a:lnTo>
                                  <a:lnTo>
                                    <a:pt x="623" y="510"/>
                                  </a:lnTo>
                                  <a:lnTo>
                                    <a:pt x="603" y="495"/>
                                  </a:lnTo>
                                  <a:lnTo>
                                    <a:pt x="674" y="334"/>
                                  </a:lnTo>
                                  <a:lnTo>
                                    <a:pt x="690" y="252"/>
                                  </a:lnTo>
                                  <a:lnTo>
                                    <a:pt x="759" y="285"/>
                                  </a:lnTo>
                                  <a:lnTo>
                                    <a:pt x="793" y="193"/>
                                  </a:lnTo>
                                  <a:lnTo>
                                    <a:pt x="828" y="186"/>
                                  </a:lnTo>
                                  <a:lnTo>
                                    <a:pt x="880" y="97"/>
                                  </a:lnTo>
                                  <a:lnTo>
                                    <a:pt x="894" y="0"/>
                                  </a:lnTo>
                                  <a:lnTo>
                                    <a:pt x="999" y="61"/>
                                  </a:lnTo>
                                  <a:lnTo>
                                    <a:pt x="1019" y="11"/>
                                  </a:lnTo>
                                  <a:lnTo>
                                    <a:pt x="1068" y="25"/>
                                  </a:lnTo>
                                  <a:lnTo>
                                    <a:pt x="1098" y="63"/>
                                  </a:lnTo>
                                  <a:lnTo>
                                    <a:pt x="1142" y="84"/>
                                  </a:lnTo>
                                  <a:lnTo>
                                    <a:pt x="1162" y="113"/>
                                  </a:lnTo>
                                  <a:lnTo>
                                    <a:pt x="1160" y="140"/>
                                  </a:lnTo>
                                  <a:lnTo>
                                    <a:pt x="1131" y="196"/>
                                  </a:lnTo>
                                  <a:lnTo>
                                    <a:pt x="1142" y="235"/>
                                  </a:lnTo>
                                  <a:lnTo>
                                    <a:pt x="1180" y="218"/>
                                  </a:lnTo>
                                  <a:lnTo>
                                    <a:pt x="1196" y="240"/>
                                  </a:lnTo>
                                  <a:lnTo>
                                    <a:pt x="1210" y="256"/>
                                  </a:lnTo>
                                  <a:lnTo>
                                    <a:pt x="1276" y="264"/>
                                  </a:lnTo>
                                  <a:lnTo>
                                    <a:pt x="1296" y="284"/>
                                  </a:lnTo>
                                  <a:lnTo>
                                    <a:pt x="1358" y="301"/>
                                  </a:lnTo>
                                  <a:lnTo>
                                    <a:pt x="1341" y="318"/>
                                  </a:lnTo>
                                  <a:lnTo>
                                    <a:pt x="1349" y="355"/>
                                  </a:lnTo>
                                  <a:lnTo>
                                    <a:pt x="1353" y="373"/>
                                  </a:lnTo>
                                  <a:lnTo>
                                    <a:pt x="1330" y="366"/>
                                  </a:lnTo>
                                  <a:lnTo>
                                    <a:pt x="1287" y="344"/>
                                  </a:lnTo>
                                  <a:lnTo>
                                    <a:pt x="1223" y="299"/>
                                  </a:lnTo>
                                  <a:lnTo>
                                    <a:pt x="1314" y="384"/>
                                  </a:lnTo>
                                  <a:lnTo>
                                    <a:pt x="1365" y="386"/>
                                  </a:lnTo>
                                  <a:lnTo>
                                    <a:pt x="1335" y="401"/>
                                  </a:lnTo>
                                  <a:lnTo>
                                    <a:pt x="1382" y="425"/>
                                  </a:lnTo>
                                  <a:lnTo>
                                    <a:pt x="1382" y="444"/>
                                  </a:lnTo>
                                  <a:lnTo>
                                    <a:pt x="1366" y="428"/>
                                  </a:lnTo>
                                  <a:lnTo>
                                    <a:pt x="1347" y="429"/>
                                  </a:lnTo>
                                  <a:lnTo>
                                    <a:pt x="1352" y="445"/>
                                  </a:lnTo>
                                  <a:lnTo>
                                    <a:pt x="1366" y="457"/>
                                  </a:lnTo>
                                  <a:lnTo>
                                    <a:pt x="1347" y="467"/>
                                  </a:lnTo>
                                  <a:lnTo>
                                    <a:pt x="1295" y="431"/>
                                  </a:lnTo>
                                  <a:lnTo>
                                    <a:pt x="1274" y="415"/>
                                  </a:lnTo>
                                  <a:lnTo>
                                    <a:pt x="1287" y="437"/>
                                  </a:lnTo>
                                  <a:lnTo>
                                    <a:pt x="1336" y="474"/>
                                  </a:lnTo>
                                  <a:lnTo>
                                    <a:pt x="1358" y="477"/>
                                  </a:lnTo>
                                  <a:lnTo>
                                    <a:pt x="1381" y="486"/>
                                  </a:lnTo>
                                  <a:lnTo>
                                    <a:pt x="1379" y="500"/>
                                  </a:lnTo>
                                  <a:lnTo>
                                    <a:pt x="1392" y="500"/>
                                  </a:lnTo>
                                  <a:lnTo>
                                    <a:pt x="1395" y="511"/>
                                  </a:lnTo>
                                  <a:lnTo>
                                    <a:pt x="1374" y="528"/>
                                  </a:lnTo>
                                  <a:lnTo>
                                    <a:pt x="1335" y="511"/>
                                  </a:lnTo>
                                  <a:lnTo>
                                    <a:pt x="1325" y="491"/>
                                  </a:lnTo>
                                  <a:lnTo>
                                    <a:pt x="1276" y="486"/>
                                  </a:lnTo>
                                  <a:lnTo>
                                    <a:pt x="1266" y="471"/>
                                  </a:lnTo>
                                  <a:lnTo>
                                    <a:pt x="1249" y="490"/>
                                  </a:lnTo>
                                  <a:lnTo>
                                    <a:pt x="1315" y="507"/>
                                  </a:lnTo>
                                  <a:lnTo>
                                    <a:pt x="1318" y="525"/>
                                  </a:lnTo>
                                  <a:lnTo>
                                    <a:pt x="1377" y="550"/>
                                  </a:lnTo>
                                  <a:lnTo>
                                    <a:pt x="1394" y="550"/>
                                  </a:lnTo>
                                  <a:lnTo>
                                    <a:pt x="1399" y="529"/>
                                  </a:lnTo>
                                  <a:lnTo>
                                    <a:pt x="1419" y="535"/>
                                  </a:lnTo>
                                  <a:lnTo>
                                    <a:pt x="1457" y="531"/>
                                  </a:lnTo>
                                  <a:lnTo>
                                    <a:pt x="1498" y="611"/>
                                  </a:lnTo>
                                  <a:lnTo>
                                    <a:pt x="1471" y="599"/>
                                  </a:lnTo>
                                  <a:lnTo>
                                    <a:pt x="1463" y="622"/>
                                  </a:lnTo>
                                  <a:lnTo>
                                    <a:pt x="873" y="736"/>
                                  </a:lnTo>
                                  <a:lnTo>
                                    <a:pt x="386" y="799"/>
                                  </a:lnTo>
                                  <a:lnTo>
                                    <a:pt x="0" y="850"/>
                                  </a:lnTo>
                                  <a:close/>
                                </a:path>
                              </a:pathLst>
                            </a:custGeom>
                            <a:solidFill>
                              <a:srgbClr val="DDDDDD"/>
                            </a:solidFill>
                            <a:ln w="9525">
                              <a:solidFill>
                                <a:srgbClr val="000000"/>
                              </a:solidFill>
                              <a:prstDash val="solid"/>
                              <a:round/>
                              <a:headEnd/>
                              <a:tailEnd/>
                            </a:ln>
                          </p:spPr>
                          <p:txBody>
                            <a:bodyPr/>
                            <a:lstStyle/>
                            <a:p>
                              <a:endParaRPr lang="en-US"/>
                            </a:p>
                          </p:txBody>
                        </p:sp>
                        <p:sp>
                          <p:nvSpPr>
                            <p:cNvPr id="25900" name="Freeform 71"/>
                            <p:cNvSpPr>
                              <a:spLocks/>
                            </p:cNvSpPr>
                            <p:nvPr/>
                          </p:nvSpPr>
                          <p:spPr bwMode="auto">
                            <a:xfrm>
                              <a:off x="606" y="974"/>
                              <a:ext cx="648" cy="472"/>
                            </a:xfrm>
                            <a:custGeom>
                              <a:avLst/>
                              <a:gdLst>
                                <a:gd name="T0" fmla="*/ 23 w 1296"/>
                                <a:gd name="T1" fmla="*/ 130 h 944"/>
                                <a:gd name="T2" fmla="*/ 20 w 1296"/>
                                <a:gd name="T3" fmla="*/ 202 h 944"/>
                                <a:gd name="T4" fmla="*/ 28 w 1296"/>
                                <a:gd name="T5" fmla="*/ 210 h 944"/>
                                <a:gd name="T6" fmla="*/ 15 w 1296"/>
                                <a:gd name="T7" fmla="*/ 233 h 944"/>
                                <a:gd name="T8" fmla="*/ 21 w 1296"/>
                                <a:gd name="T9" fmla="*/ 244 h 944"/>
                                <a:gd name="T10" fmla="*/ 9 w 1296"/>
                                <a:gd name="T11" fmla="*/ 275 h 944"/>
                                <a:gd name="T12" fmla="*/ 0 w 1296"/>
                                <a:gd name="T13" fmla="*/ 280 h 944"/>
                                <a:gd name="T14" fmla="*/ 48 w 1296"/>
                                <a:gd name="T15" fmla="*/ 317 h 944"/>
                                <a:gd name="T16" fmla="*/ 81 w 1296"/>
                                <a:gd name="T17" fmla="*/ 381 h 944"/>
                                <a:gd name="T18" fmla="*/ 233 w 1296"/>
                                <a:gd name="T19" fmla="*/ 433 h 944"/>
                                <a:gd name="T20" fmla="*/ 574 w 1296"/>
                                <a:gd name="T21" fmla="*/ 472 h 944"/>
                                <a:gd name="T22" fmla="*/ 200 w 1296"/>
                                <a:gd name="T23" fmla="*/ 0 h 944"/>
                                <a:gd name="T24" fmla="*/ 193 w 1296"/>
                                <a:gd name="T25" fmla="*/ 12 h 944"/>
                                <a:gd name="T26" fmla="*/ 197 w 1296"/>
                                <a:gd name="T27" fmla="*/ 33 h 944"/>
                                <a:gd name="T28" fmla="*/ 208 w 1296"/>
                                <a:gd name="T29" fmla="*/ 47 h 944"/>
                                <a:gd name="T30" fmla="*/ 191 w 1296"/>
                                <a:gd name="T31" fmla="*/ 59 h 944"/>
                                <a:gd name="T32" fmla="*/ 195 w 1296"/>
                                <a:gd name="T33" fmla="*/ 71 h 944"/>
                                <a:gd name="T34" fmla="*/ 205 w 1296"/>
                                <a:gd name="T35" fmla="*/ 122 h 944"/>
                                <a:gd name="T36" fmla="*/ 200 w 1296"/>
                                <a:gd name="T37" fmla="*/ 130 h 944"/>
                                <a:gd name="T38" fmla="*/ 184 w 1296"/>
                                <a:gd name="T39" fmla="*/ 161 h 944"/>
                                <a:gd name="T40" fmla="*/ 179 w 1296"/>
                                <a:gd name="T41" fmla="*/ 173 h 944"/>
                                <a:gd name="T42" fmla="*/ 167 w 1296"/>
                                <a:gd name="T43" fmla="*/ 210 h 944"/>
                                <a:gd name="T44" fmla="*/ 142 w 1296"/>
                                <a:gd name="T45" fmla="*/ 222 h 944"/>
                                <a:gd name="T46" fmla="*/ 129 w 1296"/>
                                <a:gd name="T47" fmla="*/ 218 h 944"/>
                                <a:gd name="T48" fmla="*/ 119 w 1296"/>
                                <a:gd name="T49" fmla="*/ 224 h 944"/>
                                <a:gd name="T50" fmla="*/ 121 w 1296"/>
                                <a:gd name="T51" fmla="*/ 209 h 944"/>
                                <a:gd name="T52" fmla="*/ 111 w 1296"/>
                                <a:gd name="T53" fmla="*/ 202 h 944"/>
                                <a:gd name="T54" fmla="*/ 127 w 1296"/>
                                <a:gd name="T55" fmla="*/ 194 h 944"/>
                                <a:gd name="T56" fmla="*/ 137 w 1296"/>
                                <a:gd name="T57" fmla="*/ 211 h 944"/>
                                <a:gd name="T58" fmla="*/ 149 w 1296"/>
                                <a:gd name="T59" fmla="*/ 201 h 944"/>
                                <a:gd name="T60" fmla="*/ 162 w 1296"/>
                                <a:gd name="T61" fmla="*/ 191 h 944"/>
                                <a:gd name="T62" fmla="*/ 155 w 1296"/>
                                <a:gd name="T63" fmla="*/ 172 h 944"/>
                                <a:gd name="T64" fmla="*/ 164 w 1296"/>
                                <a:gd name="T65" fmla="*/ 150 h 944"/>
                                <a:gd name="T66" fmla="*/ 174 w 1296"/>
                                <a:gd name="T67" fmla="*/ 125 h 944"/>
                                <a:gd name="T68" fmla="*/ 160 w 1296"/>
                                <a:gd name="T69" fmla="*/ 145 h 944"/>
                                <a:gd name="T70" fmla="*/ 129 w 1296"/>
                                <a:gd name="T71" fmla="*/ 165 h 944"/>
                                <a:gd name="T72" fmla="*/ 119 w 1296"/>
                                <a:gd name="T73" fmla="*/ 184 h 944"/>
                                <a:gd name="T74" fmla="*/ 142 w 1296"/>
                                <a:gd name="T75" fmla="*/ 149 h 944"/>
                                <a:gd name="T76" fmla="*/ 166 w 1296"/>
                                <a:gd name="T77" fmla="*/ 134 h 944"/>
                                <a:gd name="T78" fmla="*/ 168 w 1296"/>
                                <a:gd name="T79" fmla="*/ 113 h 944"/>
                                <a:gd name="T80" fmla="*/ 163 w 1296"/>
                                <a:gd name="T81" fmla="*/ 99 h 944"/>
                                <a:gd name="T82" fmla="*/ 156 w 1296"/>
                                <a:gd name="T83" fmla="*/ 102 h 944"/>
                                <a:gd name="T84" fmla="*/ 140 w 1296"/>
                                <a:gd name="T85" fmla="*/ 88 h 944"/>
                                <a:gd name="T86" fmla="*/ 28 w 1296"/>
                                <a:gd name="T87" fmla="*/ 23 h 9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96"/>
                                <a:gd name="T133" fmla="*/ 0 h 944"/>
                                <a:gd name="T134" fmla="*/ 1296 w 1296"/>
                                <a:gd name="T135" fmla="*/ 944 h 94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96" h="944">
                                  <a:moveTo>
                                    <a:pt x="30" y="164"/>
                                  </a:moveTo>
                                  <a:lnTo>
                                    <a:pt x="50" y="208"/>
                                  </a:lnTo>
                                  <a:lnTo>
                                    <a:pt x="46" y="259"/>
                                  </a:lnTo>
                                  <a:lnTo>
                                    <a:pt x="42" y="310"/>
                                  </a:lnTo>
                                  <a:lnTo>
                                    <a:pt x="47" y="332"/>
                                  </a:lnTo>
                                  <a:lnTo>
                                    <a:pt x="39" y="403"/>
                                  </a:lnTo>
                                  <a:lnTo>
                                    <a:pt x="62" y="388"/>
                                  </a:lnTo>
                                  <a:lnTo>
                                    <a:pt x="92" y="416"/>
                                  </a:lnTo>
                                  <a:lnTo>
                                    <a:pt x="56" y="420"/>
                                  </a:lnTo>
                                  <a:lnTo>
                                    <a:pt x="37" y="417"/>
                                  </a:lnTo>
                                  <a:lnTo>
                                    <a:pt x="32" y="447"/>
                                  </a:lnTo>
                                  <a:lnTo>
                                    <a:pt x="30" y="465"/>
                                  </a:lnTo>
                                  <a:lnTo>
                                    <a:pt x="63" y="465"/>
                                  </a:lnTo>
                                  <a:lnTo>
                                    <a:pt x="67" y="479"/>
                                  </a:lnTo>
                                  <a:lnTo>
                                    <a:pt x="42" y="489"/>
                                  </a:lnTo>
                                  <a:lnTo>
                                    <a:pt x="46" y="518"/>
                                  </a:lnTo>
                                  <a:lnTo>
                                    <a:pt x="28" y="550"/>
                                  </a:lnTo>
                                  <a:lnTo>
                                    <a:pt x="17" y="549"/>
                                  </a:lnTo>
                                  <a:lnTo>
                                    <a:pt x="29" y="502"/>
                                  </a:lnTo>
                                  <a:lnTo>
                                    <a:pt x="23" y="487"/>
                                  </a:lnTo>
                                  <a:lnTo>
                                    <a:pt x="0" y="559"/>
                                  </a:lnTo>
                                  <a:lnTo>
                                    <a:pt x="37" y="583"/>
                                  </a:lnTo>
                                  <a:lnTo>
                                    <a:pt x="94" y="609"/>
                                  </a:lnTo>
                                  <a:lnTo>
                                    <a:pt x="97" y="633"/>
                                  </a:lnTo>
                                  <a:lnTo>
                                    <a:pt x="123" y="636"/>
                                  </a:lnTo>
                                  <a:lnTo>
                                    <a:pt x="171" y="730"/>
                                  </a:lnTo>
                                  <a:lnTo>
                                    <a:pt x="162" y="762"/>
                                  </a:lnTo>
                                  <a:lnTo>
                                    <a:pt x="237" y="824"/>
                                  </a:lnTo>
                                  <a:lnTo>
                                    <a:pt x="371" y="820"/>
                                  </a:lnTo>
                                  <a:lnTo>
                                    <a:pt x="467" y="865"/>
                                  </a:lnTo>
                                  <a:lnTo>
                                    <a:pt x="514" y="857"/>
                                  </a:lnTo>
                                  <a:lnTo>
                                    <a:pt x="811" y="865"/>
                                  </a:lnTo>
                                  <a:lnTo>
                                    <a:pt x="1148" y="944"/>
                                  </a:lnTo>
                                  <a:lnTo>
                                    <a:pt x="1156" y="841"/>
                                  </a:lnTo>
                                  <a:lnTo>
                                    <a:pt x="1296" y="233"/>
                                  </a:lnTo>
                                  <a:lnTo>
                                    <a:pt x="400" y="0"/>
                                  </a:lnTo>
                                  <a:lnTo>
                                    <a:pt x="390" y="4"/>
                                  </a:lnTo>
                                  <a:lnTo>
                                    <a:pt x="394" y="17"/>
                                  </a:lnTo>
                                  <a:lnTo>
                                    <a:pt x="386" y="24"/>
                                  </a:lnTo>
                                  <a:lnTo>
                                    <a:pt x="394" y="36"/>
                                  </a:lnTo>
                                  <a:lnTo>
                                    <a:pt x="392" y="49"/>
                                  </a:lnTo>
                                  <a:lnTo>
                                    <a:pt x="394" y="66"/>
                                  </a:lnTo>
                                  <a:lnTo>
                                    <a:pt x="410" y="60"/>
                                  </a:lnTo>
                                  <a:lnTo>
                                    <a:pt x="425" y="68"/>
                                  </a:lnTo>
                                  <a:lnTo>
                                    <a:pt x="416" y="94"/>
                                  </a:lnTo>
                                  <a:lnTo>
                                    <a:pt x="422" y="105"/>
                                  </a:lnTo>
                                  <a:lnTo>
                                    <a:pt x="404" y="140"/>
                                  </a:lnTo>
                                  <a:lnTo>
                                    <a:pt x="383" y="119"/>
                                  </a:lnTo>
                                  <a:lnTo>
                                    <a:pt x="376" y="122"/>
                                  </a:lnTo>
                                  <a:lnTo>
                                    <a:pt x="376" y="139"/>
                                  </a:lnTo>
                                  <a:lnTo>
                                    <a:pt x="391" y="141"/>
                                  </a:lnTo>
                                  <a:lnTo>
                                    <a:pt x="410" y="179"/>
                                  </a:lnTo>
                                  <a:lnTo>
                                    <a:pt x="401" y="227"/>
                                  </a:lnTo>
                                  <a:lnTo>
                                    <a:pt x="410" y="245"/>
                                  </a:lnTo>
                                  <a:lnTo>
                                    <a:pt x="421" y="248"/>
                                  </a:lnTo>
                                  <a:lnTo>
                                    <a:pt x="413" y="256"/>
                                  </a:lnTo>
                                  <a:lnTo>
                                    <a:pt x="401" y="260"/>
                                  </a:lnTo>
                                  <a:lnTo>
                                    <a:pt x="376" y="292"/>
                                  </a:lnTo>
                                  <a:lnTo>
                                    <a:pt x="376" y="303"/>
                                  </a:lnTo>
                                  <a:lnTo>
                                    <a:pt x="368" y="322"/>
                                  </a:lnTo>
                                  <a:lnTo>
                                    <a:pt x="362" y="323"/>
                                  </a:lnTo>
                                  <a:lnTo>
                                    <a:pt x="371" y="339"/>
                                  </a:lnTo>
                                  <a:lnTo>
                                    <a:pt x="358" y="345"/>
                                  </a:lnTo>
                                  <a:lnTo>
                                    <a:pt x="357" y="400"/>
                                  </a:lnTo>
                                  <a:lnTo>
                                    <a:pt x="335" y="404"/>
                                  </a:lnTo>
                                  <a:lnTo>
                                    <a:pt x="335" y="420"/>
                                  </a:lnTo>
                                  <a:lnTo>
                                    <a:pt x="320" y="403"/>
                                  </a:lnTo>
                                  <a:lnTo>
                                    <a:pt x="319" y="412"/>
                                  </a:lnTo>
                                  <a:lnTo>
                                    <a:pt x="283" y="444"/>
                                  </a:lnTo>
                                  <a:lnTo>
                                    <a:pt x="269" y="439"/>
                                  </a:lnTo>
                                  <a:lnTo>
                                    <a:pt x="264" y="424"/>
                                  </a:lnTo>
                                  <a:lnTo>
                                    <a:pt x="258" y="435"/>
                                  </a:lnTo>
                                  <a:lnTo>
                                    <a:pt x="250" y="427"/>
                                  </a:lnTo>
                                  <a:lnTo>
                                    <a:pt x="243" y="452"/>
                                  </a:lnTo>
                                  <a:lnTo>
                                    <a:pt x="238" y="448"/>
                                  </a:lnTo>
                                  <a:lnTo>
                                    <a:pt x="242" y="432"/>
                                  </a:lnTo>
                                  <a:lnTo>
                                    <a:pt x="229" y="434"/>
                                  </a:lnTo>
                                  <a:lnTo>
                                    <a:pt x="243" y="418"/>
                                  </a:lnTo>
                                  <a:lnTo>
                                    <a:pt x="223" y="417"/>
                                  </a:lnTo>
                                  <a:lnTo>
                                    <a:pt x="238" y="409"/>
                                  </a:lnTo>
                                  <a:lnTo>
                                    <a:pt x="222" y="403"/>
                                  </a:lnTo>
                                  <a:lnTo>
                                    <a:pt x="230" y="392"/>
                                  </a:lnTo>
                                  <a:lnTo>
                                    <a:pt x="246" y="403"/>
                                  </a:lnTo>
                                  <a:lnTo>
                                    <a:pt x="255" y="388"/>
                                  </a:lnTo>
                                  <a:lnTo>
                                    <a:pt x="283" y="374"/>
                                  </a:lnTo>
                                  <a:lnTo>
                                    <a:pt x="266" y="405"/>
                                  </a:lnTo>
                                  <a:lnTo>
                                    <a:pt x="274" y="422"/>
                                  </a:lnTo>
                                  <a:lnTo>
                                    <a:pt x="284" y="390"/>
                                  </a:lnTo>
                                  <a:lnTo>
                                    <a:pt x="309" y="380"/>
                                  </a:lnTo>
                                  <a:lnTo>
                                    <a:pt x="297" y="401"/>
                                  </a:lnTo>
                                  <a:lnTo>
                                    <a:pt x="310" y="411"/>
                                  </a:lnTo>
                                  <a:lnTo>
                                    <a:pt x="310" y="394"/>
                                  </a:lnTo>
                                  <a:lnTo>
                                    <a:pt x="323" y="381"/>
                                  </a:lnTo>
                                  <a:lnTo>
                                    <a:pt x="336" y="358"/>
                                  </a:lnTo>
                                  <a:lnTo>
                                    <a:pt x="333" y="340"/>
                                  </a:lnTo>
                                  <a:lnTo>
                                    <a:pt x="310" y="344"/>
                                  </a:lnTo>
                                  <a:lnTo>
                                    <a:pt x="314" y="322"/>
                                  </a:lnTo>
                                  <a:lnTo>
                                    <a:pt x="328" y="332"/>
                                  </a:lnTo>
                                  <a:lnTo>
                                    <a:pt x="329" y="299"/>
                                  </a:lnTo>
                                  <a:lnTo>
                                    <a:pt x="358" y="301"/>
                                  </a:lnTo>
                                  <a:lnTo>
                                    <a:pt x="362" y="267"/>
                                  </a:lnTo>
                                  <a:lnTo>
                                    <a:pt x="349" y="251"/>
                                  </a:lnTo>
                                  <a:lnTo>
                                    <a:pt x="348" y="279"/>
                                  </a:lnTo>
                                  <a:lnTo>
                                    <a:pt x="340" y="274"/>
                                  </a:lnTo>
                                  <a:lnTo>
                                    <a:pt x="320" y="289"/>
                                  </a:lnTo>
                                  <a:lnTo>
                                    <a:pt x="306" y="308"/>
                                  </a:lnTo>
                                  <a:lnTo>
                                    <a:pt x="290" y="309"/>
                                  </a:lnTo>
                                  <a:lnTo>
                                    <a:pt x="258" y="330"/>
                                  </a:lnTo>
                                  <a:lnTo>
                                    <a:pt x="235" y="358"/>
                                  </a:lnTo>
                                  <a:lnTo>
                                    <a:pt x="278" y="360"/>
                                  </a:lnTo>
                                  <a:lnTo>
                                    <a:pt x="239" y="368"/>
                                  </a:lnTo>
                                  <a:lnTo>
                                    <a:pt x="222" y="361"/>
                                  </a:lnTo>
                                  <a:lnTo>
                                    <a:pt x="258" y="309"/>
                                  </a:lnTo>
                                  <a:lnTo>
                                    <a:pt x="284" y="297"/>
                                  </a:lnTo>
                                  <a:lnTo>
                                    <a:pt x="311" y="264"/>
                                  </a:lnTo>
                                  <a:lnTo>
                                    <a:pt x="315" y="282"/>
                                  </a:lnTo>
                                  <a:lnTo>
                                    <a:pt x="332" y="267"/>
                                  </a:lnTo>
                                  <a:lnTo>
                                    <a:pt x="348" y="232"/>
                                  </a:lnTo>
                                  <a:lnTo>
                                    <a:pt x="345" y="209"/>
                                  </a:lnTo>
                                  <a:lnTo>
                                    <a:pt x="337" y="226"/>
                                  </a:lnTo>
                                  <a:lnTo>
                                    <a:pt x="330" y="223"/>
                                  </a:lnTo>
                                  <a:lnTo>
                                    <a:pt x="336" y="197"/>
                                  </a:lnTo>
                                  <a:lnTo>
                                    <a:pt x="327" y="197"/>
                                  </a:lnTo>
                                  <a:lnTo>
                                    <a:pt x="323" y="222"/>
                                  </a:lnTo>
                                  <a:lnTo>
                                    <a:pt x="312" y="227"/>
                                  </a:lnTo>
                                  <a:lnTo>
                                    <a:pt x="311" y="204"/>
                                  </a:lnTo>
                                  <a:lnTo>
                                    <a:pt x="302" y="197"/>
                                  </a:lnTo>
                                  <a:lnTo>
                                    <a:pt x="294" y="209"/>
                                  </a:lnTo>
                                  <a:lnTo>
                                    <a:pt x="279" y="176"/>
                                  </a:lnTo>
                                  <a:lnTo>
                                    <a:pt x="250" y="175"/>
                                  </a:lnTo>
                                  <a:lnTo>
                                    <a:pt x="135" y="119"/>
                                  </a:lnTo>
                                  <a:lnTo>
                                    <a:pt x="56" y="46"/>
                                  </a:lnTo>
                                  <a:lnTo>
                                    <a:pt x="32" y="99"/>
                                  </a:lnTo>
                                  <a:lnTo>
                                    <a:pt x="30" y="164"/>
                                  </a:lnTo>
                                  <a:close/>
                                </a:path>
                              </a:pathLst>
                            </a:custGeom>
                            <a:solidFill>
                              <a:srgbClr val="DDDDDD"/>
                            </a:solidFill>
                            <a:ln w="9525">
                              <a:solidFill>
                                <a:srgbClr val="000000"/>
                              </a:solidFill>
                              <a:prstDash val="solid"/>
                              <a:round/>
                              <a:headEnd/>
                              <a:tailEnd/>
                            </a:ln>
                          </p:spPr>
                          <p:txBody>
                            <a:bodyPr/>
                            <a:lstStyle/>
                            <a:p>
                              <a:endParaRPr lang="en-US"/>
                            </a:p>
                          </p:txBody>
                        </p:sp>
                        <p:sp>
                          <p:nvSpPr>
                            <p:cNvPr id="25901" name="Freeform 72"/>
                            <p:cNvSpPr>
                              <a:spLocks/>
                            </p:cNvSpPr>
                            <p:nvPr/>
                          </p:nvSpPr>
                          <p:spPr bwMode="auto">
                            <a:xfrm>
                              <a:off x="4218" y="2200"/>
                              <a:ext cx="436" cy="432"/>
                            </a:xfrm>
                            <a:custGeom>
                              <a:avLst/>
                              <a:gdLst>
                                <a:gd name="T0" fmla="*/ 0 w 872"/>
                                <a:gd name="T1" fmla="*/ 299 h 865"/>
                                <a:gd name="T2" fmla="*/ 17 w 872"/>
                                <a:gd name="T3" fmla="*/ 358 h 865"/>
                                <a:gd name="T4" fmla="*/ 37 w 872"/>
                                <a:gd name="T5" fmla="*/ 378 h 865"/>
                                <a:gd name="T6" fmla="*/ 73 w 872"/>
                                <a:gd name="T7" fmla="*/ 400 h 865"/>
                                <a:gd name="T8" fmla="*/ 100 w 872"/>
                                <a:gd name="T9" fmla="*/ 432 h 865"/>
                                <a:gd name="T10" fmla="*/ 134 w 872"/>
                                <a:gd name="T11" fmla="*/ 416 h 865"/>
                                <a:gd name="T12" fmla="*/ 147 w 872"/>
                                <a:gd name="T13" fmla="*/ 426 h 865"/>
                                <a:gd name="T14" fmla="*/ 169 w 872"/>
                                <a:gd name="T15" fmla="*/ 416 h 865"/>
                                <a:gd name="T16" fmla="*/ 182 w 872"/>
                                <a:gd name="T17" fmla="*/ 398 h 865"/>
                                <a:gd name="T18" fmla="*/ 218 w 872"/>
                                <a:gd name="T19" fmla="*/ 391 h 865"/>
                                <a:gd name="T20" fmla="*/ 238 w 872"/>
                                <a:gd name="T21" fmla="*/ 365 h 865"/>
                                <a:gd name="T22" fmla="*/ 228 w 872"/>
                                <a:gd name="T23" fmla="*/ 358 h 865"/>
                                <a:gd name="T24" fmla="*/ 264 w 872"/>
                                <a:gd name="T25" fmla="*/ 277 h 865"/>
                                <a:gd name="T26" fmla="*/ 272 w 872"/>
                                <a:gd name="T27" fmla="*/ 236 h 865"/>
                                <a:gd name="T28" fmla="*/ 306 w 872"/>
                                <a:gd name="T29" fmla="*/ 253 h 865"/>
                                <a:gd name="T30" fmla="*/ 323 w 872"/>
                                <a:gd name="T31" fmla="*/ 207 h 865"/>
                                <a:gd name="T32" fmla="*/ 341 w 872"/>
                                <a:gd name="T33" fmla="*/ 203 h 865"/>
                                <a:gd name="T34" fmla="*/ 367 w 872"/>
                                <a:gd name="T35" fmla="*/ 159 h 865"/>
                                <a:gd name="T36" fmla="*/ 374 w 872"/>
                                <a:gd name="T37" fmla="*/ 110 h 865"/>
                                <a:gd name="T38" fmla="*/ 426 w 872"/>
                                <a:gd name="T39" fmla="*/ 141 h 865"/>
                                <a:gd name="T40" fmla="*/ 436 w 872"/>
                                <a:gd name="T41" fmla="*/ 116 h 865"/>
                                <a:gd name="T42" fmla="*/ 422 w 872"/>
                                <a:gd name="T43" fmla="*/ 97 h 865"/>
                                <a:gd name="T44" fmla="*/ 398 w 872"/>
                                <a:gd name="T45" fmla="*/ 86 h 865"/>
                                <a:gd name="T46" fmla="*/ 369 w 872"/>
                                <a:gd name="T47" fmla="*/ 89 h 865"/>
                                <a:gd name="T48" fmla="*/ 359 w 872"/>
                                <a:gd name="T49" fmla="*/ 105 h 865"/>
                                <a:gd name="T50" fmla="*/ 307 w 872"/>
                                <a:gd name="T51" fmla="*/ 120 h 865"/>
                                <a:gd name="T52" fmla="*/ 273 w 872"/>
                                <a:gd name="T53" fmla="*/ 159 h 865"/>
                                <a:gd name="T54" fmla="*/ 263 w 872"/>
                                <a:gd name="T55" fmla="*/ 97 h 865"/>
                                <a:gd name="T56" fmla="*/ 168 w 872"/>
                                <a:gd name="T57" fmla="*/ 112 h 865"/>
                                <a:gd name="T58" fmla="*/ 151 w 872"/>
                                <a:gd name="T59" fmla="*/ 0 h 865"/>
                                <a:gd name="T60" fmla="*/ 137 w 872"/>
                                <a:gd name="T61" fmla="*/ 9 h 865"/>
                                <a:gd name="T62" fmla="*/ 145 w 872"/>
                                <a:gd name="T63" fmla="*/ 30 h 865"/>
                                <a:gd name="T64" fmla="*/ 133 w 872"/>
                                <a:gd name="T65" fmla="*/ 131 h 865"/>
                                <a:gd name="T66" fmla="*/ 116 w 872"/>
                                <a:gd name="T67" fmla="*/ 153 h 865"/>
                                <a:gd name="T68" fmla="*/ 65 w 872"/>
                                <a:gd name="T69" fmla="*/ 190 h 865"/>
                                <a:gd name="T70" fmla="*/ 55 w 872"/>
                                <a:gd name="T71" fmla="*/ 233 h 865"/>
                                <a:gd name="T72" fmla="*/ 37 w 872"/>
                                <a:gd name="T73" fmla="*/ 222 h 865"/>
                                <a:gd name="T74" fmla="*/ 30 w 872"/>
                                <a:gd name="T75" fmla="*/ 273 h 865"/>
                                <a:gd name="T76" fmla="*/ 0 w 872"/>
                                <a:gd name="T77" fmla="*/ 299 h 8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72"/>
                                <a:gd name="T118" fmla="*/ 0 h 865"/>
                                <a:gd name="T119" fmla="*/ 872 w 872"/>
                                <a:gd name="T120" fmla="*/ 865 h 8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72" h="865">
                                  <a:moveTo>
                                    <a:pt x="0" y="598"/>
                                  </a:moveTo>
                                  <a:lnTo>
                                    <a:pt x="34" y="716"/>
                                  </a:lnTo>
                                  <a:lnTo>
                                    <a:pt x="73" y="757"/>
                                  </a:lnTo>
                                  <a:lnTo>
                                    <a:pt x="146" y="800"/>
                                  </a:lnTo>
                                  <a:lnTo>
                                    <a:pt x="199" y="865"/>
                                  </a:lnTo>
                                  <a:lnTo>
                                    <a:pt x="268" y="832"/>
                                  </a:lnTo>
                                  <a:lnTo>
                                    <a:pt x="294" y="852"/>
                                  </a:lnTo>
                                  <a:lnTo>
                                    <a:pt x="338" y="832"/>
                                  </a:lnTo>
                                  <a:lnTo>
                                    <a:pt x="363" y="797"/>
                                  </a:lnTo>
                                  <a:lnTo>
                                    <a:pt x="437" y="783"/>
                                  </a:lnTo>
                                  <a:lnTo>
                                    <a:pt x="476" y="731"/>
                                  </a:lnTo>
                                  <a:lnTo>
                                    <a:pt x="456" y="716"/>
                                  </a:lnTo>
                                  <a:lnTo>
                                    <a:pt x="527" y="555"/>
                                  </a:lnTo>
                                  <a:lnTo>
                                    <a:pt x="543" y="473"/>
                                  </a:lnTo>
                                  <a:lnTo>
                                    <a:pt x="612" y="506"/>
                                  </a:lnTo>
                                  <a:lnTo>
                                    <a:pt x="646" y="414"/>
                                  </a:lnTo>
                                  <a:lnTo>
                                    <a:pt x="681" y="407"/>
                                  </a:lnTo>
                                  <a:lnTo>
                                    <a:pt x="733" y="318"/>
                                  </a:lnTo>
                                  <a:lnTo>
                                    <a:pt x="747" y="221"/>
                                  </a:lnTo>
                                  <a:lnTo>
                                    <a:pt x="852" y="282"/>
                                  </a:lnTo>
                                  <a:lnTo>
                                    <a:pt x="872" y="232"/>
                                  </a:lnTo>
                                  <a:lnTo>
                                    <a:pt x="844" y="195"/>
                                  </a:lnTo>
                                  <a:lnTo>
                                    <a:pt x="795" y="173"/>
                                  </a:lnTo>
                                  <a:lnTo>
                                    <a:pt x="738" y="179"/>
                                  </a:lnTo>
                                  <a:lnTo>
                                    <a:pt x="718" y="211"/>
                                  </a:lnTo>
                                  <a:lnTo>
                                    <a:pt x="613" y="241"/>
                                  </a:lnTo>
                                  <a:lnTo>
                                    <a:pt x="546" y="319"/>
                                  </a:lnTo>
                                  <a:lnTo>
                                    <a:pt x="525" y="195"/>
                                  </a:lnTo>
                                  <a:lnTo>
                                    <a:pt x="335" y="225"/>
                                  </a:lnTo>
                                  <a:lnTo>
                                    <a:pt x="301" y="0"/>
                                  </a:lnTo>
                                  <a:lnTo>
                                    <a:pt x="274" y="18"/>
                                  </a:lnTo>
                                  <a:lnTo>
                                    <a:pt x="289" y="61"/>
                                  </a:lnTo>
                                  <a:lnTo>
                                    <a:pt x="266" y="262"/>
                                  </a:lnTo>
                                  <a:lnTo>
                                    <a:pt x="232" y="307"/>
                                  </a:lnTo>
                                  <a:lnTo>
                                    <a:pt x="130" y="380"/>
                                  </a:lnTo>
                                  <a:lnTo>
                                    <a:pt x="110" y="467"/>
                                  </a:lnTo>
                                  <a:lnTo>
                                    <a:pt x="73" y="444"/>
                                  </a:lnTo>
                                  <a:lnTo>
                                    <a:pt x="60" y="546"/>
                                  </a:lnTo>
                                  <a:lnTo>
                                    <a:pt x="0" y="598"/>
                                  </a:lnTo>
                                  <a:close/>
                                </a:path>
                              </a:pathLst>
                            </a:custGeom>
                            <a:solidFill>
                              <a:srgbClr val="DDDDDD"/>
                            </a:solidFill>
                            <a:ln w="9525">
                              <a:solidFill>
                                <a:srgbClr val="000000"/>
                              </a:solidFill>
                              <a:prstDash val="solid"/>
                              <a:round/>
                              <a:headEnd/>
                              <a:tailEnd/>
                            </a:ln>
                          </p:spPr>
                          <p:txBody>
                            <a:bodyPr/>
                            <a:lstStyle/>
                            <a:p>
                              <a:endParaRPr lang="en-US"/>
                            </a:p>
                          </p:txBody>
                        </p:sp>
                        <p:sp>
                          <p:nvSpPr>
                            <p:cNvPr id="25902" name="Freeform 73"/>
                            <p:cNvSpPr>
                              <a:spLocks/>
                            </p:cNvSpPr>
                            <p:nvPr/>
                          </p:nvSpPr>
                          <p:spPr bwMode="auto">
                            <a:xfrm>
                              <a:off x="3216" y="1528"/>
                              <a:ext cx="512" cy="541"/>
                            </a:xfrm>
                            <a:custGeom>
                              <a:avLst/>
                              <a:gdLst>
                                <a:gd name="T0" fmla="*/ 0 w 1025"/>
                                <a:gd name="T1" fmla="*/ 165 h 1082"/>
                                <a:gd name="T2" fmla="*/ 13 w 1025"/>
                                <a:gd name="T3" fmla="*/ 206 h 1082"/>
                                <a:gd name="T4" fmla="*/ 11 w 1025"/>
                                <a:gd name="T5" fmla="*/ 273 h 1082"/>
                                <a:gd name="T6" fmla="*/ 73 w 1025"/>
                                <a:gd name="T7" fmla="*/ 312 h 1082"/>
                                <a:gd name="T8" fmla="*/ 98 w 1025"/>
                                <a:gd name="T9" fmla="*/ 339 h 1082"/>
                                <a:gd name="T10" fmla="*/ 133 w 1025"/>
                                <a:gd name="T11" fmla="*/ 362 h 1082"/>
                                <a:gd name="T12" fmla="*/ 147 w 1025"/>
                                <a:gd name="T13" fmla="*/ 378 h 1082"/>
                                <a:gd name="T14" fmla="*/ 155 w 1025"/>
                                <a:gd name="T15" fmla="*/ 422 h 1082"/>
                                <a:gd name="T16" fmla="*/ 164 w 1025"/>
                                <a:gd name="T17" fmla="*/ 483 h 1082"/>
                                <a:gd name="T18" fmla="*/ 213 w 1025"/>
                                <a:gd name="T19" fmla="*/ 541 h 1082"/>
                                <a:gd name="T20" fmla="*/ 467 w 1025"/>
                                <a:gd name="T21" fmla="*/ 525 h 1082"/>
                                <a:gd name="T22" fmla="*/ 452 w 1025"/>
                                <a:gd name="T23" fmla="*/ 441 h 1082"/>
                                <a:gd name="T24" fmla="*/ 461 w 1025"/>
                                <a:gd name="T25" fmla="*/ 354 h 1082"/>
                                <a:gd name="T26" fmla="*/ 476 w 1025"/>
                                <a:gd name="T27" fmla="*/ 316 h 1082"/>
                                <a:gd name="T28" fmla="*/ 475 w 1025"/>
                                <a:gd name="T29" fmla="*/ 280 h 1082"/>
                                <a:gd name="T30" fmla="*/ 506 w 1025"/>
                                <a:gd name="T31" fmla="*/ 202 h 1082"/>
                                <a:gd name="T32" fmla="*/ 512 w 1025"/>
                                <a:gd name="T33" fmla="*/ 181 h 1082"/>
                                <a:gd name="T34" fmla="*/ 503 w 1025"/>
                                <a:gd name="T35" fmla="*/ 178 h 1082"/>
                                <a:gd name="T36" fmla="*/ 489 w 1025"/>
                                <a:gd name="T37" fmla="*/ 194 h 1082"/>
                                <a:gd name="T38" fmla="*/ 480 w 1025"/>
                                <a:gd name="T39" fmla="*/ 236 h 1082"/>
                                <a:gd name="T40" fmla="*/ 459 w 1025"/>
                                <a:gd name="T41" fmla="*/ 238 h 1082"/>
                                <a:gd name="T42" fmla="*/ 449 w 1025"/>
                                <a:gd name="T43" fmla="*/ 263 h 1082"/>
                                <a:gd name="T44" fmla="*/ 428 w 1025"/>
                                <a:gd name="T45" fmla="*/ 278 h 1082"/>
                                <a:gd name="T46" fmla="*/ 431 w 1025"/>
                                <a:gd name="T47" fmla="*/ 253 h 1082"/>
                                <a:gd name="T48" fmla="*/ 443 w 1025"/>
                                <a:gd name="T49" fmla="*/ 225 h 1082"/>
                                <a:gd name="T50" fmla="*/ 459 w 1025"/>
                                <a:gd name="T51" fmla="*/ 217 h 1082"/>
                                <a:gd name="T52" fmla="*/ 460 w 1025"/>
                                <a:gd name="T53" fmla="*/ 206 h 1082"/>
                                <a:gd name="T54" fmla="*/ 432 w 1025"/>
                                <a:gd name="T55" fmla="*/ 133 h 1082"/>
                                <a:gd name="T56" fmla="*/ 413 w 1025"/>
                                <a:gd name="T57" fmla="*/ 125 h 1082"/>
                                <a:gd name="T58" fmla="*/ 405 w 1025"/>
                                <a:gd name="T59" fmla="*/ 109 h 1082"/>
                                <a:gd name="T60" fmla="*/ 356 w 1025"/>
                                <a:gd name="T61" fmla="*/ 102 h 1082"/>
                                <a:gd name="T62" fmla="*/ 251 w 1025"/>
                                <a:gd name="T63" fmla="*/ 75 h 1082"/>
                                <a:gd name="T64" fmla="*/ 206 w 1025"/>
                                <a:gd name="T65" fmla="*/ 44 h 1082"/>
                                <a:gd name="T66" fmla="*/ 182 w 1025"/>
                                <a:gd name="T67" fmla="*/ 33 h 1082"/>
                                <a:gd name="T68" fmla="*/ 167 w 1025"/>
                                <a:gd name="T69" fmla="*/ 43 h 1082"/>
                                <a:gd name="T70" fmla="*/ 163 w 1025"/>
                                <a:gd name="T71" fmla="*/ 42 h 1082"/>
                                <a:gd name="T72" fmla="*/ 170 w 1025"/>
                                <a:gd name="T73" fmla="*/ 33 h 1082"/>
                                <a:gd name="T74" fmla="*/ 170 w 1025"/>
                                <a:gd name="T75" fmla="*/ 19 h 1082"/>
                                <a:gd name="T76" fmla="*/ 174 w 1025"/>
                                <a:gd name="T77" fmla="*/ 14 h 1082"/>
                                <a:gd name="T78" fmla="*/ 175 w 1025"/>
                                <a:gd name="T79" fmla="*/ 5 h 1082"/>
                                <a:gd name="T80" fmla="*/ 169 w 1025"/>
                                <a:gd name="T81" fmla="*/ 0 h 1082"/>
                                <a:gd name="T82" fmla="*/ 110 w 1025"/>
                                <a:gd name="T83" fmla="*/ 28 h 1082"/>
                                <a:gd name="T84" fmla="*/ 86 w 1025"/>
                                <a:gd name="T85" fmla="*/ 35 h 1082"/>
                                <a:gd name="T86" fmla="*/ 78 w 1025"/>
                                <a:gd name="T87" fmla="*/ 36 h 1082"/>
                                <a:gd name="T88" fmla="*/ 63 w 1025"/>
                                <a:gd name="T89" fmla="*/ 29 h 1082"/>
                                <a:gd name="T90" fmla="*/ 61 w 1025"/>
                                <a:gd name="T91" fmla="*/ 35 h 1082"/>
                                <a:gd name="T92" fmla="*/ 58 w 1025"/>
                                <a:gd name="T93" fmla="*/ 28 h 1082"/>
                                <a:gd name="T94" fmla="*/ 47 w 1025"/>
                                <a:gd name="T95" fmla="*/ 39 h 1082"/>
                                <a:gd name="T96" fmla="*/ 50 w 1025"/>
                                <a:gd name="T97" fmla="*/ 101 h 1082"/>
                                <a:gd name="T98" fmla="*/ 0 w 1025"/>
                                <a:gd name="T99" fmla="*/ 165 h 10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5"/>
                                <a:gd name="T151" fmla="*/ 0 h 1082"/>
                                <a:gd name="T152" fmla="*/ 1025 w 1025"/>
                                <a:gd name="T153" fmla="*/ 1082 h 10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5" h="1082">
                                  <a:moveTo>
                                    <a:pt x="0" y="330"/>
                                  </a:moveTo>
                                  <a:lnTo>
                                    <a:pt x="27" y="413"/>
                                  </a:lnTo>
                                  <a:lnTo>
                                    <a:pt x="23" y="547"/>
                                  </a:lnTo>
                                  <a:lnTo>
                                    <a:pt x="147" y="624"/>
                                  </a:lnTo>
                                  <a:lnTo>
                                    <a:pt x="197" y="678"/>
                                  </a:lnTo>
                                  <a:lnTo>
                                    <a:pt x="267" y="725"/>
                                  </a:lnTo>
                                  <a:lnTo>
                                    <a:pt x="295" y="757"/>
                                  </a:lnTo>
                                  <a:lnTo>
                                    <a:pt x="310" y="845"/>
                                  </a:lnTo>
                                  <a:lnTo>
                                    <a:pt x="329" y="967"/>
                                  </a:lnTo>
                                  <a:lnTo>
                                    <a:pt x="427" y="1082"/>
                                  </a:lnTo>
                                  <a:lnTo>
                                    <a:pt x="934" y="1049"/>
                                  </a:lnTo>
                                  <a:lnTo>
                                    <a:pt x="905" y="883"/>
                                  </a:lnTo>
                                  <a:lnTo>
                                    <a:pt x="923" y="708"/>
                                  </a:lnTo>
                                  <a:lnTo>
                                    <a:pt x="953" y="633"/>
                                  </a:lnTo>
                                  <a:lnTo>
                                    <a:pt x="950" y="561"/>
                                  </a:lnTo>
                                  <a:lnTo>
                                    <a:pt x="1013" y="404"/>
                                  </a:lnTo>
                                  <a:lnTo>
                                    <a:pt x="1025" y="362"/>
                                  </a:lnTo>
                                  <a:lnTo>
                                    <a:pt x="1006" y="357"/>
                                  </a:lnTo>
                                  <a:lnTo>
                                    <a:pt x="978" y="388"/>
                                  </a:lnTo>
                                  <a:lnTo>
                                    <a:pt x="960" y="472"/>
                                  </a:lnTo>
                                  <a:lnTo>
                                    <a:pt x="919" y="477"/>
                                  </a:lnTo>
                                  <a:lnTo>
                                    <a:pt x="899" y="526"/>
                                  </a:lnTo>
                                  <a:lnTo>
                                    <a:pt x="856" y="557"/>
                                  </a:lnTo>
                                  <a:lnTo>
                                    <a:pt x="863" y="506"/>
                                  </a:lnTo>
                                  <a:lnTo>
                                    <a:pt x="886" y="451"/>
                                  </a:lnTo>
                                  <a:lnTo>
                                    <a:pt x="918" y="434"/>
                                  </a:lnTo>
                                  <a:lnTo>
                                    <a:pt x="920" y="412"/>
                                  </a:lnTo>
                                  <a:lnTo>
                                    <a:pt x="864" y="265"/>
                                  </a:lnTo>
                                  <a:lnTo>
                                    <a:pt x="826" y="250"/>
                                  </a:lnTo>
                                  <a:lnTo>
                                    <a:pt x="811" y="218"/>
                                  </a:lnTo>
                                  <a:lnTo>
                                    <a:pt x="713" y="205"/>
                                  </a:lnTo>
                                  <a:lnTo>
                                    <a:pt x="502" y="150"/>
                                  </a:lnTo>
                                  <a:lnTo>
                                    <a:pt x="413" y="88"/>
                                  </a:lnTo>
                                  <a:lnTo>
                                    <a:pt x="364" y="66"/>
                                  </a:lnTo>
                                  <a:lnTo>
                                    <a:pt x="335" y="87"/>
                                  </a:lnTo>
                                  <a:lnTo>
                                    <a:pt x="327" y="85"/>
                                  </a:lnTo>
                                  <a:lnTo>
                                    <a:pt x="340" y="66"/>
                                  </a:lnTo>
                                  <a:lnTo>
                                    <a:pt x="341" y="38"/>
                                  </a:lnTo>
                                  <a:lnTo>
                                    <a:pt x="349" y="29"/>
                                  </a:lnTo>
                                  <a:lnTo>
                                    <a:pt x="350" y="10"/>
                                  </a:lnTo>
                                  <a:lnTo>
                                    <a:pt x="338" y="0"/>
                                  </a:lnTo>
                                  <a:lnTo>
                                    <a:pt x="220" y="56"/>
                                  </a:lnTo>
                                  <a:lnTo>
                                    <a:pt x="173" y="71"/>
                                  </a:lnTo>
                                  <a:lnTo>
                                    <a:pt x="156" y="73"/>
                                  </a:lnTo>
                                  <a:lnTo>
                                    <a:pt x="127" y="58"/>
                                  </a:lnTo>
                                  <a:lnTo>
                                    <a:pt x="122" y="71"/>
                                  </a:lnTo>
                                  <a:lnTo>
                                    <a:pt x="117" y="57"/>
                                  </a:lnTo>
                                  <a:lnTo>
                                    <a:pt x="95" y="79"/>
                                  </a:lnTo>
                                  <a:lnTo>
                                    <a:pt x="100" y="202"/>
                                  </a:lnTo>
                                  <a:lnTo>
                                    <a:pt x="0" y="330"/>
                                  </a:lnTo>
                                  <a:close/>
                                </a:path>
                              </a:pathLst>
                            </a:custGeom>
                            <a:solidFill>
                              <a:srgbClr val="DDDDDD"/>
                            </a:solidFill>
                            <a:ln w="9525">
                              <a:solidFill>
                                <a:srgbClr val="000000"/>
                              </a:solidFill>
                              <a:prstDash val="solid"/>
                              <a:round/>
                              <a:headEnd/>
                              <a:tailEnd/>
                            </a:ln>
                          </p:spPr>
                          <p:txBody>
                            <a:bodyPr/>
                            <a:lstStyle/>
                            <a:p>
                              <a:endParaRPr lang="en-US"/>
                            </a:p>
                          </p:txBody>
                        </p:sp>
                        <p:sp>
                          <p:nvSpPr>
                            <p:cNvPr id="25903" name="Freeform 74"/>
                            <p:cNvSpPr>
                              <a:spLocks/>
                            </p:cNvSpPr>
                            <p:nvPr/>
                          </p:nvSpPr>
                          <p:spPr bwMode="auto">
                            <a:xfrm>
                              <a:off x="1572" y="1666"/>
                              <a:ext cx="680" cy="564"/>
                            </a:xfrm>
                            <a:custGeom>
                              <a:avLst/>
                              <a:gdLst>
                                <a:gd name="T0" fmla="*/ 0 w 1361"/>
                                <a:gd name="T1" fmla="*/ 484 h 1128"/>
                                <a:gd name="T2" fmla="*/ 20 w 1361"/>
                                <a:gd name="T3" fmla="*/ 361 h 1128"/>
                                <a:gd name="T4" fmla="*/ 70 w 1361"/>
                                <a:gd name="T5" fmla="*/ 60 h 1128"/>
                                <a:gd name="T6" fmla="*/ 80 w 1361"/>
                                <a:gd name="T7" fmla="*/ 0 h 1128"/>
                                <a:gd name="T8" fmla="*/ 349 w 1361"/>
                                <a:gd name="T9" fmla="*/ 39 h 1128"/>
                                <a:gd name="T10" fmla="*/ 680 w 1361"/>
                                <a:gd name="T11" fmla="*/ 74 h 1128"/>
                                <a:gd name="T12" fmla="*/ 659 w 1361"/>
                                <a:gd name="T13" fmla="*/ 318 h 1128"/>
                                <a:gd name="T14" fmla="*/ 636 w 1361"/>
                                <a:gd name="T15" fmla="*/ 564 h 1128"/>
                                <a:gd name="T16" fmla="*/ 181 w 1361"/>
                                <a:gd name="T17" fmla="*/ 513 h 1128"/>
                                <a:gd name="T18" fmla="*/ 0 w 1361"/>
                                <a:gd name="T19" fmla="*/ 484 h 1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61"/>
                                <a:gd name="T31" fmla="*/ 0 h 1128"/>
                                <a:gd name="T32" fmla="*/ 1361 w 1361"/>
                                <a:gd name="T33" fmla="*/ 1128 h 11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61" h="1128">
                                  <a:moveTo>
                                    <a:pt x="0" y="969"/>
                                  </a:moveTo>
                                  <a:lnTo>
                                    <a:pt x="41" y="723"/>
                                  </a:lnTo>
                                  <a:lnTo>
                                    <a:pt x="141" y="121"/>
                                  </a:lnTo>
                                  <a:lnTo>
                                    <a:pt x="161" y="0"/>
                                  </a:lnTo>
                                  <a:lnTo>
                                    <a:pt x="699" y="79"/>
                                  </a:lnTo>
                                  <a:lnTo>
                                    <a:pt x="1361" y="149"/>
                                  </a:lnTo>
                                  <a:lnTo>
                                    <a:pt x="1318" y="637"/>
                                  </a:lnTo>
                                  <a:lnTo>
                                    <a:pt x="1273" y="1128"/>
                                  </a:lnTo>
                                  <a:lnTo>
                                    <a:pt x="363" y="1025"/>
                                  </a:lnTo>
                                  <a:lnTo>
                                    <a:pt x="0" y="969"/>
                                  </a:lnTo>
                                  <a:close/>
                                </a:path>
                              </a:pathLst>
                            </a:custGeom>
                            <a:solidFill>
                              <a:srgbClr val="DDDDDD"/>
                            </a:solidFill>
                            <a:ln w="9525">
                              <a:solidFill>
                                <a:srgbClr val="000000"/>
                              </a:solidFill>
                              <a:prstDash val="solid"/>
                              <a:round/>
                              <a:headEnd/>
                              <a:tailEnd/>
                            </a:ln>
                          </p:spPr>
                          <p:txBody>
                            <a:bodyPr/>
                            <a:lstStyle/>
                            <a:p>
                              <a:endParaRPr lang="en-US"/>
                            </a:p>
                          </p:txBody>
                        </p:sp>
                        <p:sp>
                          <p:nvSpPr>
                            <p:cNvPr id="25904" name="Freeform 75"/>
                            <p:cNvSpPr>
                              <a:spLocks/>
                            </p:cNvSpPr>
                            <p:nvPr/>
                          </p:nvSpPr>
                          <p:spPr bwMode="auto">
                            <a:xfrm>
                              <a:off x="449" y="3270"/>
                              <a:ext cx="937" cy="800"/>
                            </a:xfrm>
                            <a:custGeom>
                              <a:avLst/>
                              <a:gdLst>
                                <a:gd name="T0" fmla="*/ 78 w 1873"/>
                                <a:gd name="T1" fmla="*/ 730 h 1600"/>
                                <a:gd name="T2" fmla="*/ 177 w 1873"/>
                                <a:gd name="T3" fmla="*/ 672 h 1600"/>
                                <a:gd name="T4" fmla="*/ 182 w 1873"/>
                                <a:gd name="T5" fmla="*/ 601 h 1600"/>
                                <a:gd name="T6" fmla="*/ 145 w 1873"/>
                                <a:gd name="T7" fmla="*/ 596 h 1600"/>
                                <a:gd name="T8" fmla="*/ 75 w 1873"/>
                                <a:gd name="T9" fmla="*/ 592 h 1600"/>
                                <a:gd name="T10" fmla="*/ 106 w 1873"/>
                                <a:gd name="T11" fmla="*/ 499 h 1600"/>
                                <a:gd name="T12" fmla="*/ 42 w 1873"/>
                                <a:gd name="T13" fmla="*/ 497 h 1600"/>
                                <a:gd name="T14" fmla="*/ 47 w 1873"/>
                                <a:gd name="T15" fmla="*/ 466 h 1600"/>
                                <a:gd name="T16" fmla="*/ 22 w 1873"/>
                                <a:gd name="T17" fmla="*/ 429 h 1600"/>
                                <a:gd name="T18" fmla="*/ 113 w 1873"/>
                                <a:gd name="T19" fmla="*/ 374 h 1600"/>
                                <a:gd name="T20" fmla="*/ 165 w 1873"/>
                                <a:gd name="T21" fmla="*/ 319 h 1600"/>
                                <a:gd name="T22" fmla="*/ 89 w 1873"/>
                                <a:gd name="T23" fmla="*/ 299 h 1600"/>
                                <a:gd name="T24" fmla="*/ 133 w 1873"/>
                                <a:gd name="T25" fmla="*/ 201 h 1600"/>
                                <a:gd name="T26" fmla="*/ 197 w 1873"/>
                                <a:gd name="T27" fmla="*/ 228 h 1600"/>
                                <a:gd name="T28" fmla="*/ 207 w 1873"/>
                                <a:gd name="T29" fmla="*/ 229 h 1600"/>
                                <a:gd name="T30" fmla="*/ 159 w 1873"/>
                                <a:gd name="T31" fmla="*/ 180 h 1600"/>
                                <a:gd name="T32" fmla="*/ 141 w 1873"/>
                                <a:gd name="T33" fmla="*/ 77 h 1600"/>
                                <a:gd name="T34" fmla="*/ 267 w 1873"/>
                                <a:gd name="T35" fmla="*/ 24 h 1600"/>
                                <a:gd name="T36" fmla="*/ 330 w 1873"/>
                                <a:gd name="T37" fmla="*/ 0 h 1600"/>
                                <a:gd name="T38" fmla="*/ 372 w 1873"/>
                                <a:gd name="T39" fmla="*/ 39 h 1600"/>
                                <a:gd name="T40" fmla="*/ 463 w 1873"/>
                                <a:gd name="T41" fmla="*/ 67 h 1600"/>
                                <a:gd name="T42" fmla="*/ 546 w 1873"/>
                                <a:gd name="T43" fmla="*/ 83 h 1600"/>
                                <a:gd name="T44" fmla="*/ 669 w 1873"/>
                                <a:gd name="T45" fmla="*/ 576 h 1600"/>
                                <a:gd name="T46" fmla="*/ 747 w 1873"/>
                                <a:gd name="T47" fmla="*/ 591 h 1600"/>
                                <a:gd name="T48" fmla="*/ 786 w 1873"/>
                                <a:gd name="T49" fmla="*/ 603 h 1600"/>
                                <a:gd name="T50" fmla="*/ 900 w 1873"/>
                                <a:gd name="T51" fmla="*/ 724 h 1600"/>
                                <a:gd name="T52" fmla="*/ 925 w 1873"/>
                                <a:gd name="T53" fmla="*/ 800 h 1600"/>
                                <a:gd name="T54" fmla="*/ 909 w 1873"/>
                                <a:gd name="T55" fmla="*/ 771 h 1600"/>
                                <a:gd name="T56" fmla="*/ 881 w 1873"/>
                                <a:gd name="T57" fmla="*/ 762 h 1600"/>
                                <a:gd name="T58" fmla="*/ 873 w 1873"/>
                                <a:gd name="T59" fmla="*/ 741 h 1600"/>
                                <a:gd name="T60" fmla="*/ 861 w 1873"/>
                                <a:gd name="T61" fmla="*/ 722 h 1600"/>
                                <a:gd name="T62" fmla="*/ 827 w 1873"/>
                                <a:gd name="T63" fmla="*/ 698 h 1600"/>
                                <a:gd name="T64" fmla="*/ 811 w 1873"/>
                                <a:gd name="T65" fmla="*/ 657 h 1600"/>
                                <a:gd name="T66" fmla="*/ 796 w 1873"/>
                                <a:gd name="T67" fmla="*/ 649 h 1600"/>
                                <a:gd name="T68" fmla="*/ 767 w 1873"/>
                                <a:gd name="T69" fmla="*/ 603 h 1600"/>
                                <a:gd name="T70" fmla="*/ 815 w 1873"/>
                                <a:gd name="T71" fmla="*/ 671 h 1600"/>
                                <a:gd name="T72" fmla="*/ 815 w 1873"/>
                                <a:gd name="T73" fmla="*/ 698 h 1600"/>
                                <a:gd name="T74" fmla="*/ 804 w 1873"/>
                                <a:gd name="T75" fmla="*/ 710 h 1600"/>
                                <a:gd name="T76" fmla="*/ 775 w 1873"/>
                                <a:gd name="T77" fmla="*/ 650 h 1600"/>
                                <a:gd name="T78" fmla="*/ 750 w 1873"/>
                                <a:gd name="T79" fmla="*/ 627 h 1600"/>
                                <a:gd name="T80" fmla="*/ 742 w 1873"/>
                                <a:gd name="T81" fmla="*/ 652 h 1600"/>
                                <a:gd name="T82" fmla="*/ 659 w 1873"/>
                                <a:gd name="T83" fmla="*/ 585 h 1600"/>
                                <a:gd name="T84" fmla="*/ 627 w 1873"/>
                                <a:gd name="T85" fmla="*/ 592 h 1600"/>
                                <a:gd name="T86" fmla="*/ 513 w 1873"/>
                                <a:gd name="T87" fmla="*/ 568 h 1600"/>
                                <a:gd name="T88" fmla="*/ 489 w 1873"/>
                                <a:gd name="T89" fmla="*/ 547 h 1600"/>
                                <a:gd name="T90" fmla="*/ 452 w 1873"/>
                                <a:gd name="T91" fmla="*/ 535 h 1600"/>
                                <a:gd name="T92" fmla="*/ 447 w 1873"/>
                                <a:gd name="T93" fmla="*/ 544 h 1600"/>
                                <a:gd name="T94" fmla="*/ 478 w 1873"/>
                                <a:gd name="T95" fmla="*/ 591 h 1600"/>
                                <a:gd name="T96" fmla="*/ 423 w 1873"/>
                                <a:gd name="T97" fmla="*/ 578 h 1600"/>
                                <a:gd name="T98" fmla="*/ 409 w 1873"/>
                                <a:gd name="T99" fmla="*/ 594 h 1600"/>
                                <a:gd name="T100" fmla="*/ 363 w 1873"/>
                                <a:gd name="T101" fmla="*/ 614 h 1600"/>
                                <a:gd name="T102" fmla="*/ 370 w 1873"/>
                                <a:gd name="T103" fmla="*/ 591 h 1600"/>
                                <a:gd name="T104" fmla="*/ 422 w 1873"/>
                                <a:gd name="T105" fmla="*/ 505 h 1600"/>
                                <a:gd name="T106" fmla="*/ 335 w 1873"/>
                                <a:gd name="T107" fmla="*/ 559 h 1600"/>
                                <a:gd name="T108" fmla="*/ 301 w 1873"/>
                                <a:gd name="T109" fmla="*/ 632 h 1600"/>
                                <a:gd name="T110" fmla="*/ 107 w 1873"/>
                                <a:gd name="T111" fmla="*/ 745 h 1600"/>
                                <a:gd name="T112" fmla="*/ 25 w 1873"/>
                                <a:gd name="T113" fmla="*/ 766 h 16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73"/>
                                <a:gd name="T172" fmla="*/ 0 h 1600"/>
                                <a:gd name="T173" fmla="*/ 1873 w 1873"/>
                                <a:gd name="T174" fmla="*/ 1600 h 16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73" h="1600">
                                  <a:moveTo>
                                    <a:pt x="0" y="1524"/>
                                  </a:moveTo>
                                  <a:lnTo>
                                    <a:pt x="17" y="1502"/>
                                  </a:lnTo>
                                  <a:lnTo>
                                    <a:pt x="31" y="1509"/>
                                  </a:lnTo>
                                  <a:lnTo>
                                    <a:pt x="107" y="1450"/>
                                  </a:lnTo>
                                  <a:lnTo>
                                    <a:pt x="155" y="1460"/>
                                  </a:lnTo>
                                  <a:lnTo>
                                    <a:pt x="169" y="1480"/>
                                  </a:lnTo>
                                  <a:lnTo>
                                    <a:pt x="169" y="1460"/>
                                  </a:lnTo>
                                  <a:lnTo>
                                    <a:pt x="214" y="1428"/>
                                  </a:lnTo>
                                  <a:lnTo>
                                    <a:pt x="290" y="1398"/>
                                  </a:lnTo>
                                  <a:lnTo>
                                    <a:pt x="354" y="1343"/>
                                  </a:lnTo>
                                  <a:lnTo>
                                    <a:pt x="372" y="1349"/>
                                  </a:lnTo>
                                  <a:lnTo>
                                    <a:pt x="385" y="1278"/>
                                  </a:lnTo>
                                  <a:lnTo>
                                    <a:pt x="423" y="1227"/>
                                  </a:lnTo>
                                  <a:lnTo>
                                    <a:pt x="354" y="1229"/>
                                  </a:lnTo>
                                  <a:lnTo>
                                    <a:pt x="364" y="1201"/>
                                  </a:lnTo>
                                  <a:lnTo>
                                    <a:pt x="386" y="1201"/>
                                  </a:lnTo>
                                  <a:lnTo>
                                    <a:pt x="364" y="1187"/>
                                  </a:lnTo>
                                  <a:lnTo>
                                    <a:pt x="329" y="1221"/>
                                  </a:lnTo>
                                  <a:lnTo>
                                    <a:pt x="329" y="1247"/>
                                  </a:lnTo>
                                  <a:lnTo>
                                    <a:pt x="289" y="1192"/>
                                  </a:lnTo>
                                  <a:lnTo>
                                    <a:pt x="275" y="1201"/>
                                  </a:lnTo>
                                  <a:lnTo>
                                    <a:pt x="256" y="1171"/>
                                  </a:lnTo>
                                  <a:lnTo>
                                    <a:pt x="204" y="1199"/>
                                  </a:lnTo>
                                  <a:lnTo>
                                    <a:pt x="189" y="1199"/>
                                  </a:lnTo>
                                  <a:lnTo>
                                    <a:pt x="149" y="1184"/>
                                  </a:lnTo>
                                  <a:lnTo>
                                    <a:pt x="192" y="1146"/>
                                  </a:lnTo>
                                  <a:lnTo>
                                    <a:pt x="177" y="1137"/>
                                  </a:lnTo>
                                  <a:lnTo>
                                    <a:pt x="195" y="1111"/>
                                  </a:lnTo>
                                  <a:lnTo>
                                    <a:pt x="185" y="1038"/>
                                  </a:lnTo>
                                  <a:lnTo>
                                    <a:pt x="211" y="998"/>
                                  </a:lnTo>
                                  <a:lnTo>
                                    <a:pt x="169" y="1025"/>
                                  </a:lnTo>
                                  <a:lnTo>
                                    <a:pt x="175" y="1048"/>
                                  </a:lnTo>
                                  <a:lnTo>
                                    <a:pt x="139" y="1069"/>
                                  </a:lnTo>
                                  <a:lnTo>
                                    <a:pt x="93" y="1051"/>
                                  </a:lnTo>
                                  <a:lnTo>
                                    <a:pt x="84" y="995"/>
                                  </a:lnTo>
                                  <a:lnTo>
                                    <a:pt x="53" y="965"/>
                                  </a:lnTo>
                                  <a:lnTo>
                                    <a:pt x="53" y="948"/>
                                  </a:lnTo>
                                  <a:lnTo>
                                    <a:pt x="70" y="948"/>
                                  </a:lnTo>
                                  <a:lnTo>
                                    <a:pt x="76" y="936"/>
                                  </a:lnTo>
                                  <a:lnTo>
                                    <a:pt x="93" y="933"/>
                                  </a:lnTo>
                                  <a:lnTo>
                                    <a:pt x="76" y="928"/>
                                  </a:lnTo>
                                  <a:lnTo>
                                    <a:pt x="92" y="917"/>
                                  </a:lnTo>
                                  <a:lnTo>
                                    <a:pt x="75" y="897"/>
                                  </a:lnTo>
                                  <a:lnTo>
                                    <a:pt x="66" y="907"/>
                                  </a:lnTo>
                                  <a:lnTo>
                                    <a:pt x="43" y="859"/>
                                  </a:lnTo>
                                  <a:lnTo>
                                    <a:pt x="55" y="822"/>
                                  </a:lnTo>
                                  <a:lnTo>
                                    <a:pt x="144" y="767"/>
                                  </a:lnTo>
                                  <a:lnTo>
                                    <a:pt x="167" y="729"/>
                                  </a:lnTo>
                                  <a:lnTo>
                                    <a:pt x="183" y="717"/>
                                  </a:lnTo>
                                  <a:lnTo>
                                    <a:pt x="226" y="747"/>
                                  </a:lnTo>
                                  <a:lnTo>
                                    <a:pt x="256" y="737"/>
                                  </a:lnTo>
                                  <a:lnTo>
                                    <a:pt x="270" y="715"/>
                                  </a:lnTo>
                                  <a:lnTo>
                                    <a:pt x="329" y="729"/>
                                  </a:lnTo>
                                  <a:lnTo>
                                    <a:pt x="348" y="661"/>
                                  </a:lnTo>
                                  <a:lnTo>
                                    <a:pt x="329" y="637"/>
                                  </a:lnTo>
                                  <a:lnTo>
                                    <a:pt x="372" y="611"/>
                                  </a:lnTo>
                                  <a:lnTo>
                                    <a:pt x="329" y="600"/>
                                  </a:lnTo>
                                  <a:lnTo>
                                    <a:pt x="275" y="634"/>
                                  </a:lnTo>
                                  <a:lnTo>
                                    <a:pt x="270" y="600"/>
                                  </a:lnTo>
                                  <a:lnTo>
                                    <a:pt x="177" y="597"/>
                                  </a:lnTo>
                                  <a:lnTo>
                                    <a:pt x="136" y="557"/>
                                  </a:lnTo>
                                  <a:lnTo>
                                    <a:pt x="132" y="491"/>
                                  </a:lnTo>
                                  <a:lnTo>
                                    <a:pt x="160" y="509"/>
                                  </a:lnTo>
                                  <a:lnTo>
                                    <a:pt x="93" y="437"/>
                                  </a:lnTo>
                                  <a:lnTo>
                                    <a:pt x="266" y="402"/>
                                  </a:lnTo>
                                  <a:lnTo>
                                    <a:pt x="290" y="410"/>
                                  </a:lnTo>
                                  <a:lnTo>
                                    <a:pt x="270" y="437"/>
                                  </a:lnTo>
                                  <a:lnTo>
                                    <a:pt x="358" y="481"/>
                                  </a:lnTo>
                                  <a:lnTo>
                                    <a:pt x="395" y="470"/>
                                  </a:lnTo>
                                  <a:lnTo>
                                    <a:pt x="393" y="457"/>
                                  </a:lnTo>
                                  <a:lnTo>
                                    <a:pt x="364" y="446"/>
                                  </a:lnTo>
                                  <a:lnTo>
                                    <a:pt x="343" y="387"/>
                                  </a:lnTo>
                                  <a:lnTo>
                                    <a:pt x="367" y="407"/>
                                  </a:lnTo>
                                  <a:lnTo>
                                    <a:pt x="377" y="437"/>
                                  </a:lnTo>
                                  <a:lnTo>
                                    <a:pt x="414" y="459"/>
                                  </a:lnTo>
                                  <a:lnTo>
                                    <a:pt x="453" y="459"/>
                                  </a:lnTo>
                                  <a:lnTo>
                                    <a:pt x="445" y="436"/>
                                  </a:lnTo>
                                  <a:lnTo>
                                    <a:pt x="381" y="424"/>
                                  </a:lnTo>
                                  <a:lnTo>
                                    <a:pt x="388" y="387"/>
                                  </a:lnTo>
                                  <a:lnTo>
                                    <a:pt x="317" y="360"/>
                                  </a:lnTo>
                                  <a:lnTo>
                                    <a:pt x="317" y="308"/>
                                  </a:lnTo>
                                  <a:lnTo>
                                    <a:pt x="290" y="274"/>
                                  </a:lnTo>
                                  <a:lnTo>
                                    <a:pt x="240" y="208"/>
                                  </a:lnTo>
                                  <a:lnTo>
                                    <a:pt x="259" y="205"/>
                                  </a:lnTo>
                                  <a:lnTo>
                                    <a:pt x="282" y="154"/>
                                  </a:lnTo>
                                  <a:lnTo>
                                    <a:pt x="348" y="178"/>
                                  </a:lnTo>
                                  <a:lnTo>
                                    <a:pt x="394" y="152"/>
                                  </a:lnTo>
                                  <a:lnTo>
                                    <a:pt x="468" y="68"/>
                                  </a:lnTo>
                                  <a:lnTo>
                                    <a:pt x="488" y="78"/>
                                  </a:lnTo>
                                  <a:lnTo>
                                    <a:pt x="533" y="47"/>
                                  </a:lnTo>
                                  <a:lnTo>
                                    <a:pt x="536" y="73"/>
                                  </a:lnTo>
                                  <a:lnTo>
                                    <a:pt x="555" y="70"/>
                                  </a:lnTo>
                                  <a:lnTo>
                                    <a:pt x="546" y="54"/>
                                  </a:lnTo>
                                  <a:lnTo>
                                    <a:pt x="611" y="45"/>
                                  </a:lnTo>
                                  <a:lnTo>
                                    <a:pt x="660" y="0"/>
                                  </a:lnTo>
                                  <a:lnTo>
                                    <a:pt x="693" y="30"/>
                                  </a:lnTo>
                                  <a:lnTo>
                                    <a:pt x="680" y="68"/>
                                  </a:lnTo>
                                  <a:lnTo>
                                    <a:pt x="707" y="70"/>
                                  </a:lnTo>
                                  <a:lnTo>
                                    <a:pt x="711" y="36"/>
                                  </a:lnTo>
                                  <a:lnTo>
                                    <a:pt x="744" y="78"/>
                                  </a:lnTo>
                                  <a:lnTo>
                                    <a:pt x="795" y="78"/>
                                  </a:lnTo>
                                  <a:lnTo>
                                    <a:pt x="805" y="115"/>
                                  </a:lnTo>
                                  <a:lnTo>
                                    <a:pt x="903" y="124"/>
                                  </a:lnTo>
                                  <a:lnTo>
                                    <a:pt x="903" y="145"/>
                                  </a:lnTo>
                                  <a:lnTo>
                                    <a:pt x="925" y="134"/>
                                  </a:lnTo>
                                  <a:lnTo>
                                    <a:pt x="948" y="164"/>
                                  </a:lnTo>
                                  <a:lnTo>
                                    <a:pt x="998" y="154"/>
                                  </a:lnTo>
                                  <a:lnTo>
                                    <a:pt x="1048" y="178"/>
                                  </a:lnTo>
                                  <a:lnTo>
                                    <a:pt x="1092" y="154"/>
                                  </a:lnTo>
                                  <a:lnTo>
                                    <a:pt x="1092" y="166"/>
                                  </a:lnTo>
                                  <a:lnTo>
                                    <a:pt x="1111" y="162"/>
                                  </a:lnTo>
                                  <a:lnTo>
                                    <a:pt x="1186" y="199"/>
                                  </a:lnTo>
                                  <a:lnTo>
                                    <a:pt x="1253" y="1131"/>
                                  </a:lnTo>
                                  <a:lnTo>
                                    <a:pt x="1345" y="1126"/>
                                  </a:lnTo>
                                  <a:lnTo>
                                    <a:pt x="1338" y="1151"/>
                                  </a:lnTo>
                                  <a:lnTo>
                                    <a:pt x="1368" y="1171"/>
                                  </a:lnTo>
                                  <a:lnTo>
                                    <a:pt x="1426" y="1220"/>
                                  </a:lnTo>
                                  <a:lnTo>
                                    <a:pt x="1432" y="1247"/>
                                  </a:lnTo>
                                  <a:lnTo>
                                    <a:pt x="1479" y="1217"/>
                                  </a:lnTo>
                                  <a:lnTo>
                                    <a:pt x="1493" y="1182"/>
                                  </a:lnTo>
                                  <a:lnTo>
                                    <a:pt x="1518" y="1163"/>
                                  </a:lnTo>
                                  <a:lnTo>
                                    <a:pt x="1523" y="1160"/>
                                  </a:lnTo>
                                  <a:lnTo>
                                    <a:pt x="1553" y="1182"/>
                                  </a:lnTo>
                                  <a:lnTo>
                                    <a:pt x="1552" y="1201"/>
                                  </a:lnTo>
                                  <a:lnTo>
                                    <a:pt x="1572" y="1206"/>
                                  </a:lnTo>
                                  <a:lnTo>
                                    <a:pt x="1584" y="1214"/>
                                  </a:lnTo>
                                  <a:lnTo>
                                    <a:pt x="1592" y="1230"/>
                                  </a:lnTo>
                                  <a:lnTo>
                                    <a:pt x="1622" y="1250"/>
                                  </a:lnTo>
                                  <a:lnTo>
                                    <a:pt x="1759" y="1439"/>
                                  </a:lnTo>
                                  <a:lnTo>
                                    <a:pt x="1799" y="1447"/>
                                  </a:lnTo>
                                  <a:lnTo>
                                    <a:pt x="1868" y="1474"/>
                                  </a:lnTo>
                                  <a:lnTo>
                                    <a:pt x="1873" y="1489"/>
                                  </a:lnTo>
                                  <a:lnTo>
                                    <a:pt x="1858" y="1502"/>
                                  </a:lnTo>
                                  <a:lnTo>
                                    <a:pt x="1864" y="1534"/>
                                  </a:lnTo>
                                  <a:lnTo>
                                    <a:pt x="1850" y="1600"/>
                                  </a:lnTo>
                                  <a:lnTo>
                                    <a:pt x="1842" y="1585"/>
                                  </a:lnTo>
                                  <a:lnTo>
                                    <a:pt x="1829" y="1599"/>
                                  </a:lnTo>
                                  <a:lnTo>
                                    <a:pt x="1816" y="1585"/>
                                  </a:lnTo>
                                  <a:lnTo>
                                    <a:pt x="1838" y="1569"/>
                                  </a:lnTo>
                                  <a:lnTo>
                                    <a:pt x="1818" y="1542"/>
                                  </a:lnTo>
                                  <a:lnTo>
                                    <a:pt x="1818" y="1531"/>
                                  </a:lnTo>
                                  <a:lnTo>
                                    <a:pt x="1799" y="1486"/>
                                  </a:lnTo>
                                  <a:lnTo>
                                    <a:pt x="1788" y="1486"/>
                                  </a:lnTo>
                                  <a:lnTo>
                                    <a:pt x="1761" y="1501"/>
                                  </a:lnTo>
                                  <a:lnTo>
                                    <a:pt x="1761" y="1524"/>
                                  </a:lnTo>
                                  <a:lnTo>
                                    <a:pt x="1738" y="1532"/>
                                  </a:lnTo>
                                  <a:lnTo>
                                    <a:pt x="1738" y="1524"/>
                                  </a:lnTo>
                                  <a:lnTo>
                                    <a:pt x="1753" y="1500"/>
                                  </a:lnTo>
                                  <a:lnTo>
                                    <a:pt x="1759" y="1474"/>
                                  </a:lnTo>
                                  <a:lnTo>
                                    <a:pt x="1745" y="1482"/>
                                  </a:lnTo>
                                  <a:lnTo>
                                    <a:pt x="1738" y="1502"/>
                                  </a:lnTo>
                                  <a:lnTo>
                                    <a:pt x="1686" y="1474"/>
                                  </a:lnTo>
                                  <a:lnTo>
                                    <a:pt x="1693" y="1464"/>
                                  </a:lnTo>
                                  <a:lnTo>
                                    <a:pt x="1714" y="1464"/>
                                  </a:lnTo>
                                  <a:lnTo>
                                    <a:pt x="1721" y="1444"/>
                                  </a:lnTo>
                                  <a:lnTo>
                                    <a:pt x="1738" y="1439"/>
                                  </a:lnTo>
                                  <a:lnTo>
                                    <a:pt x="1734" y="1428"/>
                                  </a:lnTo>
                                  <a:lnTo>
                                    <a:pt x="1712" y="1428"/>
                                  </a:lnTo>
                                  <a:lnTo>
                                    <a:pt x="1705" y="1398"/>
                                  </a:lnTo>
                                  <a:lnTo>
                                    <a:pt x="1654" y="1395"/>
                                  </a:lnTo>
                                  <a:lnTo>
                                    <a:pt x="1640" y="1360"/>
                                  </a:lnTo>
                                  <a:lnTo>
                                    <a:pt x="1654" y="1327"/>
                                  </a:lnTo>
                                  <a:lnTo>
                                    <a:pt x="1636" y="1327"/>
                                  </a:lnTo>
                                  <a:lnTo>
                                    <a:pt x="1630" y="1306"/>
                                  </a:lnTo>
                                  <a:lnTo>
                                    <a:pt x="1621" y="1314"/>
                                  </a:lnTo>
                                  <a:lnTo>
                                    <a:pt x="1612" y="1305"/>
                                  </a:lnTo>
                                  <a:lnTo>
                                    <a:pt x="1622" y="1277"/>
                                  </a:lnTo>
                                  <a:lnTo>
                                    <a:pt x="1612" y="1273"/>
                                  </a:lnTo>
                                  <a:lnTo>
                                    <a:pt x="1609" y="1289"/>
                                  </a:lnTo>
                                  <a:lnTo>
                                    <a:pt x="1592" y="1297"/>
                                  </a:lnTo>
                                  <a:lnTo>
                                    <a:pt x="1572" y="1286"/>
                                  </a:lnTo>
                                  <a:lnTo>
                                    <a:pt x="1572" y="1258"/>
                                  </a:lnTo>
                                  <a:lnTo>
                                    <a:pt x="1545" y="1228"/>
                                  </a:lnTo>
                                  <a:lnTo>
                                    <a:pt x="1548" y="1208"/>
                                  </a:lnTo>
                                  <a:lnTo>
                                    <a:pt x="1534" y="1206"/>
                                  </a:lnTo>
                                  <a:lnTo>
                                    <a:pt x="1534" y="1182"/>
                                  </a:lnTo>
                                  <a:lnTo>
                                    <a:pt x="1532" y="1187"/>
                                  </a:lnTo>
                                  <a:lnTo>
                                    <a:pt x="1542" y="1247"/>
                                  </a:lnTo>
                                  <a:lnTo>
                                    <a:pt x="1564" y="1289"/>
                                  </a:lnTo>
                                  <a:lnTo>
                                    <a:pt x="1630" y="1341"/>
                                  </a:lnTo>
                                  <a:lnTo>
                                    <a:pt x="1630" y="1349"/>
                                  </a:lnTo>
                                  <a:lnTo>
                                    <a:pt x="1616" y="1343"/>
                                  </a:lnTo>
                                  <a:lnTo>
                                    <a:pt x="1614" y="1360"/>
                                  </a:lnTo>
                                  <a:lnTo>
                                    <a:pt x="1622" y="1360"/>
                                  </a:lnTo>
                                  <a:lnTo>
                                    <a:pt x="1630" y="1395"/>
                                  </a:lnTo>
                                  <a:lnTo>
                                    <a:pt x="1677" y="1413"/>
                                  </a:lnTo>
                                  <a:lnTo>
                                    <a:pt x="1696" y="1450"/>
                                  </a:lnTo>
                                  <a:lnTo>
                                    <a:pt x="1646" y="1464"/>
                                  </a:lnTo>
                                  <a:lnTo>
                                    <a:pt x="1622" y="1524"/>
                                  </a:lnTo>
                                  <a:lnTo>
                                    <a:pt x="1608" y="1420"/>
                                  </a:lnTo>
                                  <a:lnTo>
                                    <a:pt x="1600" y="1413"/>
                                  </a:lnTo>
                                  <a:lnTo>
                                    <a:pt x="1594" y="1390"/>
                                  </a:lnTo>
                                  <a:lnTo>
                                    <a:pt x="1606" y="1382"/>
                                  </a:lnTo>
                                  <a:lnTo>
                                    <a:pt x="1564" y="1299"/>
                                  </a:lnTo>
                                  <a:lnTo>
                                    <a:pt x="1550" y="1299"/>
                                  </a:lnTo>
                                  <a:lnTo>
                                    <a:pt x="1534" y="1286"/>
                                  </a:lnTo>
                                  <a:lnTo>
                                    <a:pt x="1527" y="1289"/>
                                  </a:lnTo>
                                  <a:lnTo>
                                    <a:pt x="1517" y="1278"/>
                                  </a:lnTo>
                                  <a:lnTo>
                                    <a:pt x="1508" y="1230"/>
                                  </a:lnTo>
                                  <a:lnTo>
                                    <a:pt x="1499" y="1254"/>
                                  </a:lnTo>
                                  <a:lnTo>
                                    <a:pt x="1465" y="1238"/>
                                  </a:lnTo>
                                  <a:lnTo>
                                    <a:pt x="1458" y="1250"/>
                                  </a:lnTo>
                                  <a:lnTo>
                                    <a:pt x="1503" y="1277"/>
                                  </a:lnTo>
                                  <a:lnTo>
                                    <a:pt x="1480" y="1286"/>
                                  </a:lnTo>
                                  <a:lnTo>
                                    <a:pt x="1483" y="1304"/>
                                  </a:lnTo>
                                  <a:lnTo>
                                    <a:pt x="1448" y="1292"/>
                                  </a:lnTo>
                                  <a:lnTo>
                                    <a:pt x="1404" y="1247"/>
                                  </a:lnTo>
                                  <a:lnTo>
                                    <a:pt x="1336" y="1214"/>
                                  </a:lnTo>
                                  <a:lnTo>
                                    <a:pt x="1289" y="1214"/>
                                  </a:lnTo>
                                  <a:lnTo>
                                    <a:pt x="1318" y="1169"/>
                                  </a:lnTo>
                                  <a:lnTo>
                                    <a:pt x="1336" y="1187"/>
                                  </a:lnTo>
                                  <a:lnTo>
                                    <a:pt x="1338" y="1169"/>
                                  </a:lnTo>
                                  <a:lnTo>
                                    <a:pt x="1312" y="1146"/>
                                  </a:lnTo>
                                  <a:lnTo>
                                    <a:pt x="1297" y="1182"/>
                                  </a:lnTo>
                                  <a:lnTo>
                                    <a:pt x="1253" y="1184"/>
                                  </a:lnTo>
                                  <a:lnTo>
                                    <a:pt x="1083" y="1171"/>
                                  </a:lnTo>
                                  <a:lnTo>
                                    <a:pt x="1090" y="1142"/>
                                  </a:lnTo>
                                  <a:lnTo>
                                    <a:pt x="1074" y="1146"/>
                                  </a:lnTo>
                                  <a:lnTo>
                                    <a:pt x="1052" y="1123"/>
                                  </a:lnTo>
                                  <a:lnTo>
                                    <a:pt x="1026" y="1136"/>
                                  </a:lnTo>
                                  <a:lnTo>
                                    <a:pt x="1016" y="1117"/>
                                  </a:lnTo>
                                  <a:lnTo>
                                    <a:pt x="968" y="1137"/>
                                  </a:lnTo>
                                  <a:lnTo>
                                    <a:pt x="968" y="1126"/>
                                  </a:lnTo>
                                  <a:lnTo>
                                    <a:pt x="989" y="1095"/>
                                  </a:lnTo>
                                  <a:lnTo>
                                    <a:pt x="978" y="1093"/>
                                  </a:lnTo>
                                  <a:lnTo>
                                    <a:pt x="989" y="1079"/>
                                  </a:lnTo>
                                  <a:lnTo>
                                    <a:pt x="940" y="1089"/>
                                  </a:lnTo>
                                  <a:lnTo>
                                    <a:pt x="925" y="1070"/>
                                  </a:lnTo>
                                  <a:lnTo>
                                    <a:pt x="904" y="1079"/>
                                  </a:lnTo>
                                  <a:lnTo>
                                    <a:pt x="903" y="1069"/>
                                  </a:lnTo>
                                  <a:lnTo>
                                    <a:pt x="912" y="1051"/>
                                  </a:lnTo>
                                  <a:lnTo>
                                    <a:pt x="886" y="1065"/>
                                  </a:lnTo>
                                  <a:lnTo>
                                    <a:pt x="890" y="1070"/>
                                  </a:lnTo>
                                  <a:lnTo>
                                    <a:pt x="875" y="1088"/>
                                  </a:lnTo>
                                  <a:lnTo>
                                    <a:pt x="894" y="1087"/>
                                  </a:lnTo>
                                  <a:lnTo>
                                    <a:pt x="886" y="1111"/>
                                  </a:lnTo>
                                  <a:lnTo>
                                    <a:pt x="904" y="1117"/>
                                  </a:lnTo>
                                  <a:lnTo>
                                    <a:pt x="928" y="1136"/>
                                  </a:lnTo>
                                  <a:lnTo>
                                    <a:pt x="956" y="1117"/>
                                  </a:lnTo>
                                  <a:lnTo>
                                    <a:pt x="955" y="1182"/>
                                  </a:lnTo>
                                  <a:lnTo>
                                    <a:pt x="904" y="1182"/>
                                  </a:lnTo>
                                  <a:lnTo>
                                    <a:pt x="904" y="1169"/>
                                  </a:lnTo>
                                  <a:lnTo>
                                    <a:pt x="886" y="1156"/>
                                  </a:lnTo>
                                  <a:lnTo>
                                    <a:pt x="848" y="1171"/>
                                  </a:lnTo>
                                  <a:lnTo>
                                    <a:pt x="845" y="1156"/>
                                  </a:lnTo>
                                  <a:lnTo>
                                    <a:pt x="830" y="1171"/>
                                  </a:lnTo>
                                  <a:lnTo>
                                    <a:pt x="829" y="1151"/>
                                  </a:lnTo>
                                  <a:lnTo>
                                    <a:pt x="801" y="1146"/>
                                  </a:lnTo>
                                  <a:lnTo>
                                    <a:pt x="820" y="1182"/>
                                  </a:lnTo>
                                  <a:lnTo>
                                    <a:pt x="817" y="1187"/>
                                  </a:lnTo>
                                  <a:lnTo>
                                    <a:pt x="805" y="1182"/>
                                  </a:lnTo>
                                  <a:lnTo>
                                    <a:pt x="772" y="1201"/>
                                  </a:lnTo>
                                  <a:lnTo>
                                    <a:pt x="764" y="1199"/>
                                  </a:lnTo>
                                  <a:lnTo>
                                    <a:pt x="739" y="1238"/>
                                  </a:lnTo>
                                  <a:lnTo>
                                    <a:pt x="726" y="1227"/>
                                  </a:lnTo>
                                  <a:lnTo>
                                    <a:pt x="717" y="1230"/>
                                  </a:lnTo>
                                  <a:lnTo>
                                    <a:pt x="693" y="1229"/>
                                  </a:lnTo>
                                  <a:lnTo>
                                    <a:pt x="688" y="1207"/>
                                  </a:lnTo>
                                  <a:lnTo>
                                    <a:pt x="721" y="1207"/>
                                  </a:lnTo>
                                  <a:lnTo>
                                    <a:pt x="739" y="1182"/>
                                  </a:lnTo>
                                  <a:lnTo>
                                    <a:pt x="688" y="1182"/>
                                  </a:lnTo>
                                  <a:lnTo>
                                    <a:pt x="730" y="1078"/>
                                  </a:lnTo>
                                  <a:lnTo>
                                    <a:pt x="806" y="1061"/>
                                  </a:lnTo>
                                  <a:lnTo>
                                    <a:pt x="796" y="1038"/>
                                  </a:lnTo>
                                  <a:lnTo>
                                    <a:pt x="843" y="1010"/>
                                  </a:lnTo>
                                  <a:lnTo>
                                    <a:pt x="780" y="1027"/>
                                  </a:lnTo>
                                  <a:lnTo>
                                    <a:pt x="794" y="973"/>
                                  </a:lnTo>
                                  <a:lnTo>
                                    <a:pt x="764" y="1038"/>
                                  </a:lnTo>
                                  <a:lnTo>
                                    <a:pt x="721" y="1056"/>
                                  </a:lnTo>
                                  <a:lnTo>
                                    <a:pt x="670" y="1117"/>
                                  </a:lnTo>
                                  <a:lnTo>
                                    <a:pt x="639" y="1117"/>
                                  </a:lnTo>
                                  <a:lnTo>
                                    <a:pt x="659" y="1151"/>
                                  </a:lnTo>
                                  <a:lnTo>
                                    <a:pt x="574" y="1220"/>
                                  </a:lnTo>
                                  <a:lnTo>
                                    <a:pt x="606" y="1230"/>
                                  </a:lnTo>
                                  <a:lnTo>
                                    <a:pt x="602" y="1264"/>
                                  </a:lnTo>
                                  <a:lnTo>
                                    <a:pt x="412" y="1410"/>
                                  </a:lnTo>
                                  <a:lnTo>
                                    <a:pt x="272" y="1447"/>
                                  </a:lnTo>
                                  <a:lnTo>
                                    <a:pt x="317" y="1464"/>
                                  </a:lnTo>
                                  <a:lnTo>
                                    <a:pt x="228" y="1511"/>
                                  </a:lnTo>
                                  <a:lnTo>
                                    <a:pt x="214" y="1489"/>
                                  </a:lnTo>
                                  <a:lnTo>
                                    <a:pt x="160" y="1511"/>
                                  </a:lnTo>
                                  <a:lnTo>
                                    <a:pt x="119" y="1511"/>
                                  </a:lnTo>
                                  <a:lnTo>
                                    <a:pt x="120" y="1486"/>
                                  </a:lnTo>
                                  <a:lnTo>
                                    <a:pt x="66" y="1541"/>
                                  </a:lnTo>
                                  <a:lnTo>
                                    <a:pt x="50" y="1532"/>
                                  </a:lnTo>
                                  <a:lnTo>
                                    <a:pt x="50" y="1510"/>
                                  </a:lnTo>
                                  <a:lnTo>
                                    <a:pt x="37" y="1532"/>
                                  </a:lnTo>
                                  <a:lnTo>
                                    <a:pt x="0" y="1524"/>
                                  </a:lnTo>
                                  <a:close/>
                                </a:path>
                              </a:pathLst>
                            </a:custGeom>
                            <a:solidFill>
                              <a:srgbClr val="DDDDDD"/>
                            </a:solidFill>
                            <a:ln w="1588">
                              <a:solidFill>
                                <a:srgbClr val="000000"/>
                              </a:solidFill>
                              <a:prstDash val="solid"/>
                              <a:round/>
                              <a:headEnd/>
                              <a:tailEnd/>
                            </a:ln>
                          </p:spPr>
                          <p:txBody>
                            <a:bodyPr/>
                            <a:lstStyle/>
                            <a:p>
                              <a:endParaRPr lang="en-US"/>
                            </a:p>
                          </p:txBody>
                        </p:sp>
                      </p:grpSp>
                    </p:grpSp>
                  </p:grpSp>
                  <p:sp>
                    <p:nvSpPr>
                      <p:cNvPr id="25845" name="Freeform 76"/>
                      <p:cNvSpPr>
                        <a:spLocks/>
                      </p:cNvSpPr>
                      <p:nvPr/>
                    </p:nvSpPr>
                    <p:spPr bwMode="auto">
                      <a:xfrm>
                        <a:off x="698" y="3920"/>
                        <a:ext cx="95" cy="93"/>
                      </a:xfrm>
                      <a:custGeom>
                        <a:avLst/>
                        <a:gdLst>
                          <a:gd name="T0" fmla="*/ 0 w 190"/>
                          <a:gd name="T1" fmla="*/ 93 h 187"/>
                          <a:gd name="T2" fmla="*/ 28 w 190"/>
                          <a:gd name="T3" fmla="*/ 70 h 187"/>
                          <a:gd name="T4" fmla="*/ 10 w 190"/>
                          <a:gd name="T5" fmla="*/ 36 h 187"/>
                          <a:gd name="T6" fmla="*/ 33 w 190"/>
                          <a:gd name="T7" fmla="*/ 48 h 187"/>
                          <a:gd name="T8" fmla="*/ 71 w 190"/>
                          <a:gd name="T9" fmla="*/ 0 h 187"/>
                          <a:gd name="T10" fmla="*/ 95 w 190"/>
                          <a:gd name="T11" fmla="*/ 6 h 187"/>
                          <a:gd name="T12" fmla="*/ 74 w 190"/>
                          <a:gd name="T13" fmla="*/ 50 h 187"/>
                          <a:gd name="T14" fmla="*/ 0 w 190"/>
                          <a:gd name="T15" fmla="*/ 93 h 187"/>
                          <a:gd name="T16" fmla="*/ 0 60000 65536"/>
                          <a:gd name="T17" fmla="*/ 0 60000 65536"/>
                          <a:gd name="T18" fmla="*/ 0 60000 65536"/>
                          <a:gd name="T19" fmla="*/ 0 60000 65536"/>
                          <a:gd name="T20" fmla="*/ 0 60000 65536"/>
                          <a:gd name="T21" fmla="*/ 0 60000 65536"/>
                          <a:gd name="T22" fmla="*/ 0 60000 65536"/>
                          <a:gd name="T23" fmla="*/ 0 60000 65536"/>
                          <a:gd name="T24" fmla="*/ 0 w 190"/>
                          <a:gd name="T25" fmla="*/ 0 h 187"/>
                          <a:gd name="T26" fmla="*/ 190 w 190"/>
                          <a:gd name="T27" fmla="*/ 187 h 1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0" h="187">
                            <a:moveTo>
                              <a:pt x="0" y="187"/>
                            </a:moveTo>
                            <a:lnTo>
                              <a:pt x="56" y="140"/>
                            </a:lnTo>
                            <a:lnTo>
                              <a:pt x="19" y="73"/>
                            </a:lnTo>
                            <a:lnTo>
                              <a:pt x="66" y="96"/>
                            </a:lnTo>
                            <a:lnTo>
                              <a:pt x="142" y="0"/>
                            </a:lnTo>
                            <a:lnTo>
                              <a:pt x="190" y="13"/>
                            </a:lnTo>
                            <a:lnTo>
                              <a:pt x="147" y="100"/>
                            </a:lnTo>
                            <a:lnTo>
                              <a:pt x="0" y="187"/>
                            </a:lnTo>
                            <a:close/>
                          </a:path>
                        </a:pathLst>
                      </a:custGeom>
                      <a:solidFill>
                        <a:srgbClr val="DDDDDD"/>
                      </a:solidFill>
                      <a:ln w="1588">
                        <a:solidFill>
                          <a:srgbClr val="000000"/>
                        </a:solidFill>
                        <a:prstDash val="solid"/>
                        <a:round/>
                        <a:headEnd/>
                        <a:tailEnd/>
                      </a:ln>
                    </p:spPr>
                    <p:txBody>
                      <a:bodyPr/>
                      <a:lstStyle/>
                      <a:p>
                        <a:endParaRPr lang="en-US"/>
                      </a:p>
                    </p:txBody>
                  </p:sp>
                  <p:sp>
                    <p:nvSpPr>
                      <p:cNvPr id="25846" name="Freeform 77"/>
                      <p:cNvSpPr>
                        <a:spLocks/>
                      </p:cNvSpPr>
                      <p:nvPr/>
                    </p:nvSpPr>
                    <p:spPr bwMode="auto">
                      <a:xfrm>
                        <a:off x="1276" y="4021"/>
                        <a:ext cx="53" cy="58"/>
                      </a:xfrm>
                      <a:custGeom>
                        <a:avLst/>
                        <a:gdLst>
                          <a:gd name="T0" fmla="*/ 0 w 106"/>
                          <a:gd name="T1" fmla="*/ 0 h 117"/>
                          <a:gd name="T2" fmla="*/ 7 w 106"/>
                          <a:gd name="T3" fmla="*/ 41 h 117"/>
                          <a:gd name="T4" fmla="*/ 53 w 106"/>
                          <a:gd name="T5" fmla="*/ 58 h 117"/>
                          <a:gd name="T6" fmla="*/ 28 w 106"/>
                          <a:gd name="T7" fmla="*/ 3 h 117"/>
                          <a:gd name="T8" fmla="*/ 0 w 106"/>
                          <a:gd name="T9" fmla="*/ 0 h 117"/>
                          <a:gd name="T10" fmla="*/ 0 60000 65536"/>
                          <a:gd name="T11" fmla="*/ 0 60000 65536"/>
                          <a:gd name="T12" fmla="*/ 0 60000 65536"/>
                          <a:gd name="T13" fmla="*/ 0 60000 65536"/>
                          <a:gd name="T14" fmla="*/ 0 60000 65536"/>
                          <a:gd name="T15" fmla="*/ 0 w 106"/>
                          <a:gd name="T16" fmla="*/ 0 h 117"/>
                          <a:gd name="T17" fmla="*/ 106 w 106"/>
                          <a:gd name="T18" fmla="*/ 117 h 117"/>
                        </a:gdLst>
                        <a:ahLst/>
                        <a:cxnLst>
                          <a:cxn ang="T10">
                            <a:pos x="T0" y="T1"/>
                          </a:cxn>
                          <a:cxn ang="T11">
                            <a:pos x="T2" y="T3"/>
                          </a:cxn>
                          <a:cxn ang="T12">
                            <a:pos x="T4" y="T5"/>
                          </a:cxn>
                          <a:cxn ang="T13">
                            <a:pos x="T6" y="T7"/>
                          </a:cxn>
                          <a:cxn ang="T14">
                            <a:pos x="T8" y="T9"/>
                          </a:cxn>
                        </a:cxnLst>
                        <a:rect l="T15" t="T16" r="T17" b="T18"/>
                        <a:pathLst>
                          <a:path w="106" h="117">
                            <a:moveTo>
                              <a:pt x="0" y="0"/>
                            </a:moveTo>
                            <a:lnTo>
                              <a:pt x="13" y="82"/>
                            </a:lnTo>
                            <a:lnTo>
                              <a:pt x="106" y="117"/>
                            </a:lnTo>
                            <a:lnTo>
                              <a:pt x="57" y="7"/>
                            </a:lnTo>
                            <a:lnTo>
                              <a:pt x="0" y="0"/>
                            </a:lnTo>
                            <a:close/>
                          </a:path>
                        </a:pathLst>
                      </a:custGeom>
                      <a:solidFill>
                        <a:srgbClr val="DDDDDD"/>
                      </a:solidFill>
                      <a:ln w="1588">
                        <a:solidFill>
                          <a:srgbClr val="000000"/>
                        </a:solidFill>
                        <a:prstDash val="solid"/>
                        <a:round/>
                        <a:headEnd/>
                        <a:tailEnd/>
                      </a:ln>
                    </p:spPr>
                    <p:txBody>
                      <a:bodyPr/>
                      <a:lstStyle/>
                      <a:p>
                        <a:endParaRPr lang="en-US"/>
                      </a:p>
                    </p:txBody>
                  </p:sp>
                  <p:sp>
                    <p:nvSpPr>
                      <p:cNvPr id="25847" name="Freeform 78"/>
                      <p:cNvSpPr>
                        <a:spLocks/>
                      </p:cNvSpPr>
                      <p:nvPr/>
                    </p:nvSpPr>
                    <p:spPr bwMode="auto">
                      <a:xfrm>
                        <a:off x="1341" y="3641"/>
                        <a:ext cx="57" cy="46"/>
                      </a:xfrm>
                      <a:custGeom>
                        <a:avLst/>
                        <a:gdLst>
                          <a:gd name="T0" fmla="*/ 0 w 116"/>
                          <a:gd name="T1" fmla="*/ 27 h 91"/>
                          <a:gd name="T2" fmla="*/ 23 w 116"/>
                          <a:gd name="T3" fmla="*/ 46 h 91"/>
                          <a:gd name="T4" fmla="*/ 33 w 116"/>
                          <a:gd name="T5" fmla="*/ 46 h 91"/>
                          <a:gd name="T6" fmla="*/ 49 w 116"/>
                          <a:gd name="T7" fmla="*/ 33 h 91"/>
                          <a:gd name="T8" fmla="*/ 57 w 116"/>
                          <a:gd name="T9" fmla="*/ 8 h 91"/>
                          <a:gd name="T10" fmla="*/ 43 w 116"/>
                          <a:gd name="T11" fmla="*/ 0 h 91"/>
                          <a:gd name="T12" fmla="*/ 29 w 116"/>
                          <a:gd name="T13" fmla="*/ 2 h 91"/>
                          <a:gd name="T14" fmla="*/ 0 w 116"/>
                          <a:gd name="T15" fmla="*/ 27 h 91"/>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91"/>
                          <a:gd name="T26" fmla="*/ 116 w 116"/>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91">
                            <a:moveTo>
                              <a:pt x="0" y="53"/>
                            </a:moveTo>
                            <a:lnTo>
                              <a:pt x="46" y="91"/>
                            </a:lnTo>
                            <a:lnTo>
                              <a:pt x="67" y="91"/>
                            </a:lnTo>
                            <a:lnTo>
                              <a:pt x="100" y="65"/>
                            </a:lnTo>
                            <a:lnTo>
                              <a:pt x="116" y="16"/>
                            </a:lnTo>
                            <a:lnTo>
                              <a:pt x="88" y="0"/>
                            </a:lnTo>
                            <a:lnTo>
                              <a:pt x="59" y="4"/>
                            </a:lnTo>
                            <a:lnTo>
                              <a:pt x="0" y="53"/>
                            </a:lnTo>
                            <a:close/>
                          </a:path>
                        </a:pathLst>
                      </a:custGeom>
                      <a:solidFill>
                        <a:srgbClr val="DDDDDD"/>
                      </a:solidFill>
                      <a:ln w="1588">
                        <a:solidFill>
                          <a:srgbClr val="000000"/>
                        </a:solidFill>
                        <a:prstDash val="solid"/>
                        <a:round/>
                        <a:headEnd/>
                        <a:tailEnd/>
                      </a:ln>
                    </p:spPr>
                    <p:txBody>
                      <a:bodyPr/>
                      <a:lstStyle/>
                      <a:p>
                        <a:endParaRPr lang="en-US"/>
                      </a:p>
                    </p:txBody>
                  </p:sp>
                  <p:sp>
                    <p:nvSpPr>
                      <p:cNvPr id="25848" name="Freeform 79"/>
                      <p:cNvSpPr>
                        <a:spLocks/>
                      </p:cNvSpPr>
                      <p:nvPr/>
                    </p:nvSpPr>
                    <p:spPr bwMode="auto">
                      <a:xfrm>
                        <a:off x="1621" y="3767"/>
                        <a:ext cx="67" cy="19"/>
                      </a:xfrm>
                      <a:custGeom>
                        <a:avLst/>
                        <a:gdLst>
                          <a:gd name="T0" fmla="*/ 0 w 134"/>
                          <a:gd name="T1" fmla="*/ 15 h 37"/>
                          <a:gd name="T2" fmla="*/ 7 w 134"/>
                          <a:gd name="T3" fmla="*/ 0 h 37"/>
                          <a:gd name="T4" fmla="*/ 67 w 134"/>
                          <a:gd name="T5" fmla="*/ 7 h 37"/>
                          <a:gd name="T6" fmla="*/ 56 w 134"/>
                          <a:gd name="T7" fmla="*/ 19 h 37"/>
                          <a:gd name="T8" fmla="*/ 0 w 134"/>
                          <a:gd name="T9" fmla="*/ 15 h 37"/>
                          <a:gd name="T10" fmla="*/ 0 60000 65536"/>
                          <a:gd name="T11" fmla="*/ 0 60000 65536"/>
                          <a:gd name="T12" fmla="*/ 0 60000 65536"/>
                          <a:gd name="T13" fmla="*/ 0 60000 65536"/>
                          <a:gd name="T14" fmla="*/ 0 60000 65536"/>
                          <a:gd name="T15" fmla="*/ 0 w 134"/>
                          <a:gd name="T16" fmla="*/ 0 h 37"/>
                          <a:gd name="T17" fmla="*/ 134 w 134"/>
                          <a:gd name="T18" fmla="*/ 37 h 37"/>
                        </a:gdLst>
                        <a:ahLst/>
                        <a:cxnLst>
                          <a:cxn ang="T10">
                            <a:pos x="T0" y="T1"/>
                          </a:cxn>
                          <a:cxn ang="T11">
                            <a:pos x="T2" y="T3"/>
                          </a:cxn>
                          <a:cxn ang="T12">
                            <a:pos x="T4" y="T5"/>
                          </a:cxn>
                          <a:cxn ang="T13">
                            <a:pos x="T6" y="T7"/>
                          </a:cxn>
                          <a:cxn ang="T14">
                            <a:pos x="T8" y="T9"/>
                          </a:cxn>
                        </a:cxnLst>
                        <a:rect l="T15" t="T16" r="T17" b="T18"/>
                        <a:pathLst>
                          <a:path w="134" h="37">
                            <a:moveTo>
                              <a:pt x="0" y="30"/>
                            </a:moveTo>
                            <a:lnTo>
                              <a:pt x="14" y="0"/>
                            </a:lnTo>
                            <a:lnTo>
                              <a:pt x="134" y="13"/>
                            </a:lnTo>
                            <a:lnTo>
                              <a:pt x="112" y="37"/>
                            </a:lnTo>
                            <a:lnTo>
                              <a:pt x="0" y="30"/>
                            </a:lnTo>
                            <a:close/>
                          </a:path>
                        </a:pathLst>
                      </a:custGeom>
                      <a:solidFill>
                        <a:srgbClr val="DDDDDD"/>
                      </a:solidFill>
                      <a:ln w="1588">
                        <a:solidFill>
                          <a:srgbClr val="000000"/>
                        </a:solidFill>
                        <a:prstDash val="solid"/>
                        <a:round/>
                        <a:headEnd/>
                        <a:tailEnd/>
                      </a:ln>
                    </p:spPr>
                    <p:txBody>
                      <a:bodyPr/>
                      <a:lstStyle/>
                      <a:p>
                        <a:endParaRPr lang="en-US"/>
                      </a:p>
                    </p:txBody>
                  </p:sp>
                  <p:sp>
                    <p:nvSpPr>
                      <p:cNvPr id="25849" name="Freeform 80"/>
                      <p:cNvSpPr>
                        <a:spLocks/>
                      </p:cNvSpPr>
                      <p:nvPr/>
                    </p:nvSpPr>
                    <p:spPr bwMode="auto">
                      <a:xfrm>
                        <a:off x="1693" y="3789"/>
                        <a:ext cx="82" cy="50"/>
                      </a:xfrm>
                      <a:custGeom>
                        <a:avLst/>
                        <a:gdLst>
                          <a:gd name="T0" fmla="*/ 0 w 165"/>
                          <a:gd name="T1" fmla="*/ 14 h 99"/>
                          <a:gd name="T2" fmla="*/ 10 w 165"/>
                          <a:gd name="T3" fmla="*/ 0 h 99"/>
                          <a:gd name="T4" fmla="*/ 22 w 165"/>
                          <a:gd name="T5" fmla="*/ 14 h 99"/>
                          <a:gd name="T6" fmla="*/ 50 w 165"/>
                          <a:gd name="T7" fmla="*/ 10 h 99"/>
                          <a:gd name="T8" fmla="*/ 82 w 165"/>
                          <a:gd name="T9" fmla="*/ 32 h 99"/>
                          <a:gd name="T10" fmla="*/ 71 w 165"/>
                          <a:gd name="T11" fmla="*/ 44 h 99"/>
                          <a:gd name="T12" fmla="*/ 31 w 165"/>
                          <a:gd name="T13" fmla="*/ 50 h 99"/>
                          <a:gd name="T14" fmla="*/ 26 w 165"/>
                          <a:gd name="T15" fmla="*/ 28 h 99"/>
                          <a:gd name="T16" fmla="*/ 10 w 165"/>
                          <a:gd name="T17" fmla="*/ 28 h 99"/>
                          <a:gd name="T18" fmla="*/ 0 w 165"/>
                          <a:gd name="T19" fmla="*/ 14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5"/>
                          <a:gd name="T31" fmla="*/ 0 h 99"/>
                          <a:gd name="T32" fmla="*/ 165 w 165"/>
                          <a:gd name="T33" fmla="*/ 99 h 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5" h="99">
                            <a:moveTo>
                              <a:pt x="0" y="27"/>
                            </a:moveTo>
                            <a:lnTo>
                              <a:pt x="21" y="0"/>
                            </a:lnTo>
                            <a:lnTo>
                              <a:pt x="44" y="27"/>
                            </a:lnTo>
                            <a:lnTo>
                              <a:pt x="100" y="20"/>
                            </a:lnTo>
                            <a:lnTo>
                              <a:pt x="165" y="64"/>
                            </a:lnTo>
                            <a:lnTo>
                              <a:pt x="142" y="88"/>
                            </a:lnTo>
                            <a:lnTo>
                              <a:pt x="63" y="99"/>
                            </a:lnTo>
                            <a:lnTo>
                              <a:pt x="52" y="55"/>
                            </a:lnTo>
                            <a:lnTo>
                              <a:pt x="21" y="55"/>
                            </a:lnTo>
                            <a:lnTo>
                              <a:pt x="0" y="27"/>
                            </a:lnTo>
                            <a:close/>
                          </a:path>
                        </a:pathLst>
                      </a:custGeom>
                      <a:solidFill>
                        <a:srgbClr val="DDDDDD"/>
                      </a:solidFill>
                      <a:ln w="1588">
                        <a:solidFill>
                          <a:srgbClr val="000000"/>
                        </a:solidFill>
                        <a:prstDash val="solid"/>
                        <a:round/>
                        <a:headEnd/>
                        <a:tailEnd/>
                      </a:ln>
                    </p:spPr>
                    <p:txBody>
                      <a:bodyPr/>
                      <a:lstStyle/>
                      <a:p>
                        <a:endParaRPr lang="en-US"/>
                      </a:p>
                    </p:txBody>
                  </p:sp>
                  <p:sp>
                    <p:nvSpPr>
                      <p:cNvPr id="25850" name="Freeform 81"/>
                      <p:cNvSpPr>
                        <a:spLocks/>
                      </p:cNvSpPr>
                      <p:nvPr/>
                    </p:nvSpPr>
                    <p:spPr bwMode="auto">
                      <a:xfrm>
                        <a:off x="1768" y="3880"/>
                        <a:ext cx="140" cy="164"/>
                      </a:xfrm>
                      <a:custGeom>
                        <a:avLst/>
                        <a:gdLst>
                          <a:gd name="T0" fmla="*/ 0 w 280"/>
                          <a:gd name="T1" fmla="*/ 64 h 327"/>
                          <a:gd name="T2" fmla="*/ 18 w 280"/>
                          <a:gd name="T3" fmla="*/ 110 h 327"/>
                          <a:gd name="T4" fmla="*/ 16 w 280"/>
                          <a:gd name="T5" fmla="*/ 145 h 327"/>
                          <a:gd name="T6" fmla="*/ 45 w 280"/>
                          <a:gd name="T7" fmla="*/ 164 h 327"/>
                          <a:gd name="T8" fmla="*/ 62 w 280"/>
                          <a:gd name="T9" fmla="*/ 137 h 327"/>
                          <a:gd name="T10" fmla="*/ 122 w 280"/>
                          <a:gd name="T11" fmla="*/ 110 h 327"/>
                          <a:gd name="T12" fmla="*/ 140 w 280"/>
                          <a:gd name="T13" fmla="*/ 91 h 327"/>
                          <a:gd name="T14" fmla="*/ 92 w 280"/>
                          <a:gd name="T15" fmla="*/ 34 h 327"/>
                          <a:gd name="T16" fmla="*/ 22 w 280"/>
                          <a:gd name="T17" fmla="*/ 0 h 327"/>
                          <a:gd name="T18" fmla="*/ 16 w 280"/>
                          <a:gd name="T19" fmla="*/ 10 h 327"/>
                          <a:gd name="T20" fmla="*/ 24 w 280"/>
                          <a:gd name="T21" fmla="*/ 36 h 327"/>
                          <a:gd name="T22" fmla="*/ 0 w 280"/>
                          <a:gd name="T23" fmla="*/ 64 h 3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0"/>
                          <a:gd name="T37" fmla="*/ 0 h 327"/>
                          <a:gd name="T38" fmla="*/ 280 w 280"/>
                          <a:gd name="T39" fmla="*/ 327 h 3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0" h="327">
                            <a:moveTo>
                              <a:pt x="0" y="128"/>
                            </a:moveTo>
                            <a:lnTo>
                              <a:pt x="37" y="219"/>
                            </a:lnTo>
                            <a:lnTo>
                              <a:pt x="32" y="290"/>
                            </a:lnTo>
                            <a:lnTo>
                              <a:pt x="91" y="327"/>
                            </a:lnTo>
                            <a:lnTo>
                              <a:pt x="124" y="273"/>
                            </a:lnTo>
                            <a:lnTo>
                              <a:pt x="244" y="219"/>
                            </a:lnTo>
                            <a:lnTo>
                              <a:pt x="280" y="182"/>
                            </a:lnTo>
                            <a:lnTo>
                              <a:pt x="184" y="68"/>
                            </a:lnTo>
                            <a:lnTo>
                              <a:pt x="45" y="0"/>
                            </a:lnTo>
                            <a:lnTo>
                              <a:pt x="32" y="19"/>
                            </a:lnTo>
                            <a:lnTo>
                              <a:pt x="49" y="71"/>
                            </a:lnTo>
                            <a:lnTo>
                              <a:pt x="0" y="128"/>
                            </a:lnTo>
                            <a:close/>
                          </a:path>
                        </a:pathLst>
                      </a:custGeom>
                      <a:solidFill>
                        <a:srgbClr val="DDDDDD"/>
                      </a:solidFill>
                      <a:ln w="1588">
                        <a:solidFill>
                          <a:srgbClr val="000000"/>
                        </a:solidFill>
                        <a:prstDash val="solid"/>
                        <a:round/>
                        <a:headEnd/>
                        <a:tailEnd/>
                      </a:ln>
                    </p:spPr>
                    <p:txBody>
                      <a:bodyPr/>
                      <a:lstStyle/>
                      <a:p>
                        <a:endParaRPr lang="en-US"/>
                      </a:p>
                    </p:txBody>
                  </p:sp>
                </p:grpSp>
              </p:grpSp>
            </p:grpSp>
          </p:grpSp>
        </p:grpSp>
        <p:grpSp>
          <p:nvGrpSpPr>
            <p:cNvPr id="25604" name="Group 82"/>
            <p:cNvGrpSpPr>
              <a:grpSpLocks/>
            </p:cNvGrpSpPr>
            <p:nvPr/>
          </p:nvGrpSpPr>
          <p:grpSpPr bwMode="auto">
            <a:xfrm>
              <a:off x="455" y="1148"/>
              <a:ext cx="4776" cy="2952"/>
              <a:chOff x="455" y="1148"/>
              <a:chExt cx="4776" cy="2952"/>
            </a:xfrm>
          </p:grpSpPr>
          <p:grpSp>
            <p:nvGrpSpPr>
              <p:cNvPr id="25769" name="Group 83"/>
              <p:cNvGrpSpPr>
                <a:grpSpLocks/>
              </p:cNvGrpSpPr>
              <p:nvPr/>
            </p:nvGrpSpPr>
            <p:grpSpPr bwMode="auto">
              <a:xfrm>
                <a:off x="455" y="1148"/>
                <a:ext cx="4776" cy="2952"/>
                <a:chOff x="455" y="1148"/>
                <a:chExt cx="4776" cy="2952"/>
              </a:xfrm>
            </p:grpSpPr>
            <p:sp>
              <p:nvSpPr>
                <p:cNvPr id="25774" name="Freeform 84"/>
                <p:cNvSpPr>
                  <a:spLocks/>
                </p:cNvSpPr>
                <p:nvPr/>
              </p:nvSpPr>
              <p:spPr bwMode="auto">
                <a:xfrm>
                  <a:off x="3938" y="1538"/>
                  <a:ext cx="41" cy="60"/>
                </a:xfrm>
                <a:custGeom>
                  <a:avLst/>
                  <a:gdLst>
                    <a:gd name="T0" fmla="*/ 0 w 83"/>
                    <a:gd name="T1" fmla="*/ 0 h 120"/>
                    <a:gd name="T2" fmla="*/ 3 w 83"/>
                    <a:gd name="T3" fmla="*/ 8 h 120"/>
                    <a:gd name="T4" fmla="*/ 8 w 83"/>
                    <a:gd name="T5" fmla="*/ 11 h 120"/>
                    <a:gd name="T6" fmla="*/ 12 w 83"/>
                    <a:gd name="T7" fmla="*/ 18 h 120"/>
                    <a:gd name="T8" fmla="*/ 8 w 83"/>
                    <a:gd name="T9" fmla="*/ 29 h 120"/>
                    <a:gd name="T10" fmla="*/ 12 w 83"/>
                    <a:gd name="T11" fmla="*/ 36 h 120"/>
                    <a:gd name="T12" fmla="*/ 16 w 83"/>
                    <a:gd name="T13" fmla="*/ 40 h 120"/>
                    <a:gd name="T14" fmla="*/ 24 w 83"/>
                    <a:gd name="T15" fmla="*/ 43 h 120"/>
                    <a:gd name="T16" fmla="*/ 34 w 83"/>
                    <a:gd name="T17" fmla="*/ 43 h 120"/>
                    <a:gd name="T18" fmla="*/ 39 w 83"/>
                    <a:gd name="T19" fmla="*/ 46 h 120"/>
                    <a:gd name="T20" fmla="*/ 39 w 83"/>
                    <a:gd name="T21" fmla="*/ 53 h 120"/>
                    <a:gd name="T22" fmla="*/ 41 w 83"/>
                    <a:gd name="T23" fmla="*/ 6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3"/>
                    <a:gd name="T37" fmla="*/ 0 h 120"/>
                    <a:gd name="T38" fmla="*/ 83 w 83"/>
                    <a:gd name="T39" fmla="*/ 120 h 1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3" h="120">
                      <a:moveTo>
                        <a:pt x="0" y="0"/>
                      </a:moveTo>
                      <a:lnTo>
                        <a:pt x="6" y="16"/>
                      </a:lnTo>
                      <a:lnTo>
                        <a:pt x="16" y="22"/>
                      </a:lnTo>
                      <a:lnTo>
                        <a:pt x="24" y="36"/>
                      </a:lnTo>
                      <a:lnTo>
                        <a:pt x="16" y="57"/>
                      </a:lnTo>
                      <a:lnTo>
                        <a:pt x="24" y="71"/>
                      </a:lnTo>
                      <a:lnTo>
                        <a:pt x="33" y="79"/>
                      </a:lnTo>
                      <a:lnTo>
                        <a:pt x="49" y="85"/>
                      </a:lnTo>
                      <a:lnTo>
                        <a:pt x="68" y="85"/>
                      </a:lnTo>
                      <a:lnTo>
                        <a:pt x="78" y="91"/>
                      </a:lnTo>
                      <a:lnTo>
                        <a:pt x="78" y="106"/>
                      </a:lnTo>
                      <a:lnTo>
                        <a:pt x="83" y="120"/>
                      </a:lnTo>
                    </a:path>
                  </a:pathLst>
                </a:custGeom>
                <a:noFill/>
                <a:ln w="19050" cmpd="sng">
                  <a:solidFill>
                    <a:srgbClr val="0000FF"/>
                  </a:solidFill>
                  <a:prstDash val="solid"/>
                  <a:round/>
                  <a:headEnd/>
                  <a:tailEnd/>
                </a:ln>
              </p:spPr>
              <p:txBody>
                <a:bodyPr/>
                <a:lstStyle/>
                <a:p>
                  <a:endParaRPr lang="en-US"/>
                </a:p>
              </p:txBody>
            </p:sp>
            <p:grpSp>
              <p:nvGrpSpPr>
                <p:cNvPr id="25775" name="Group 85"/>
                <p:cNvGrpSpPr>
                  <a:grpSpLocks/>
                </p:cNvGrpSpPr>
                <p:nvPr/>
              </p:nvGrpSpPr>
              <p:grpSpPr bwMode="auto">
                <a:xfrm>
                  <a:off x="455" y="1148"/>
                  <a:ext cx="4776" cy="2952"/>
                  <a:chOff x="455" y="1148"/>
                  <a:chExt cx="4776" cy="2952"/>
                </a:xfrm>
              </p:grpSpPr>
              <p:sp>
                <p:nvSpPr>
                  <p:cNvPr id="25776" name="Freeform 86"/>
                  <p:cNvSpPr>
                    <a:spLocks/>
                  </p:cNvSpPr>
                  <p:nvPr/>
                </p:nvSpPr>
                <p:spPr bwMode="auto">
                  <a:xfrm>
                    <a:off x="606" y="1258"/>
                    <a:ext cx="576" cy="153"/>
                  </a:xfrm>
                  <a:custGeom>
                    <a:avLst/>
                    <a:gdLst>
                      <a:gd name="T0" fmla="*/ 0 w 1151"/>
                      <a:gd name="T1" fmla="*/ 0 h 306"/>
                      <a:gd name="T2" fmla="*/ 25 w 1151"/>
                      <a:gd name="T3" fmla="*/ 10 h 306"/>
                      <a:gd name="T4" fmla="*/ 48 w 1151"/>
                      <a:gd name="T5" fmla="*/ 26 h 306"/>
                      <a:gd name="T6" fmla="*/ 51 w 1151"/>
                      <a:gd name="T7" fmla="*/ 33 h 306"/>
                      <a:gd name="T8" fmla="*/ 54 w 1151"/>
                      <a:gd name="T9" fmla="*/ 34 h 306"/>
                      <a:gd name="T10" fmla="*/ 58 w 1151"/>
                      <a:gd name="T11" fmla="*/ 35 h 306"/>
                      <a:gd name="T12" fmla="*/ 73 w 1151"/>
                      <a:gd name="T13" fmla="*/ 59 h 306"/>
                      <a:gd name="T14" fmla="*/ 84 w 1151"/>
                      <a:gd name="T15" fmla="*/ 89 h 306"/>
                      <a:gd name="T16" fmla="*/ 101 w 1151"/>
                      <a:gd name="T17" fmla="*/ 114 h 306"/>
                      <a:gd name="T18" fmla="*/ 135 w 1151"/>
                      <a:gd name="T19" fmla="*/ 131 h 306"/>
                      <a:gd name="T20" fmla="*/ 151 w 1151"/>
                      <a:gd name="T21" fmla="*/ 129 h 306"/>
                      <a:gd name="T22" fmla="*/ 169 w 1151"/>
                      <a:gd name="T23" fmla="*/ 126 h 306"/>
                      <a:gd name="T24" fmla="*/ 188 w 1151"/>
                      <a:gd name="T25" fmla="*/ 127 h 306"/>
                      <a:gd name="T26" fmla="*/ 211 w 1151"/>
                      <a:gd name="T27" fmla="*/ 137 h 306"/>
                      <a:gd name="T28" fmla="*/ 238 w 1151"/>
                      <a:gd name="T29" fmla="*/ 149 h 306"/>
                      <a:gd name="T30" fmla="*/ 241 w 1151"/>
                      <a:gd name="T31" fmla="*/ 148 h 306"/>
                      <a:gd name="T32" fmla="*/ 245 w 1151"/>
                      <a:gd name="T33" fmla="*/ 146 h 306"/>
                      <a:gd name="T34" fmla="*/ 250 w 1151"/>
                      <a:gd name="T35" fmla="*/ 146 h 306"/>
                      <a:gd name="T36" fmla="*/ 272 w 1151"/>
                      <a:gd name="T37" fmla="*/ 145 h 306"/>
                      <a:gd name="T38" fmla="*/ 295 w 1151"/>
                      <a:gd name="T39" fmla="*/ 146 h 306"/>
                      <a:gd name="T40" fmla="*/ 332 w 1151"/>
                      <a:gd name="T41" fmla="*/ 146 h 306"/>
                      <a:gd name="T42" fmla="*/ 368 w 1151"/>
                      <a:gd name="T43" fmla="*/ 148 h 306"/>
                      <a:gd name="T44" fmla="*/ 389 w 1151"/>
                      <a:gd name="T45" fmla="*/ 149 h 306"/>
                      <a:gd name="T46" fmla="*/ 411 w 1151"/>
                      <a:gd name="T47" fmla="*/ 144 h 306"/>
                      <a:gd name="T48" fmla="*/ 409 w 1151"/>
                      <a:gd name="T49" fmla="*/ 137 h 306"/>
                      <a:gd name="T50" fmla="*/ 405 w 1151"/>
                      <a:gd name="T51" fmla="*/ 133 h 306"/>
                      <a:gd name="T52" fmla="*/ 403 w 1151"/>
                      <a:gd name="T53" fmla="*/ 127 h 306"/>
                      <a:gd name="T54" fmla="*/ 407 w 1151"/>
                      <a:gd name="T55" fmla="*/ 124 h 306"/>
                      <a:gd name="T56" fmla="*/ 414 w 1151"/>
                      <a:gd name="T57" fmla="*/ 123 h 306"/>
                      <a:gd name="T58" fmla="*/ 422 w 1151"/>
                      <a:gd name="T59" fmla="*/ 119 h 306"/>
                      <a:gd name="T60" fmla="*/ 436 w 1151"/>
                      <a:gd name="T61" fmla="*/ 113 h 306"/>
                      <a:gd name="T62" fmla="*/ 457 w 1151"/>
                      <a:gd name="T63" fmla="*/ 107 h 306"/>
                      <a:gd name="T64" fmla="*/ 481 w 1151"/>
                      <a:gd name="T65" fmla="*/ 109 h 306"/>
                      <a:gd name="T66" fmla="*/ 504 w 1151"/>
                      <a:gd name="T67" fmla="*/ 117 h 306"/>
                      <a:gd name="T68" fmla="*/ 522 w 1151"/>
                      <a:gd name="T69" fmla="*/ 122 h 306"/>
                      <a:gd name="T70" fmla="*/ 535 w 1151"/>
                      <a:gd name="T71" fmla="*/ 118 h 306"/>
                      <a:gd name="T72" fmla="*/ 546 w 1151"/>
                      <a:gd name="T73" fmla="*/ 124 h 306"/>
                      <a:gd name="T74" fmla="*/ 558 w 1151"/>
                      <a:gd name="T75" fmla="*/ 135 h 306"/>
                      <a:gd name="T76" fmla="*/ 567 w 1151"/>
                      <a:gd name="T77" fmla="*/ 145 h 306"/>
                      <a:gd name="T78" fmla="*/ 573 w 1151"/>
                      <a:gd name="T79" fmla="*/ 152 h 306"/>
                      <a:gd name="T80" fmla="*/ 576 w 1151"/>
                      <a:gd name="T81" fmla="*/ 153 h 3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51"/>
                      <a:gd name="T124" fmla="*/ 0 h 306"/>
                      <a:gd name="T125" fmla="*/ 1151 w 1151"/>
                      <a:gd name="T126" fmla="*/ 306 h 3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51" h="306">
                        <a:moveTo>
                          <a:pt x="0" y="0"/>
                        </a:moveTo>
                        <a:lnTo>
                          <a:pt x="49" y="20"/>
                        </a:lnTo>
                        <a:lnTo>
                          <a:pt x="96" y="52"/>
                        </a:lnTo>
                        <a:lnTo>
                          <a:pt x="101" y="65"/>
                        </a:lnTo>
                        <a:lnTo>
                          <a:pt x="107" y="67"/>
                        </a:lnTo>
                        <a:lnTo>
                          <a:pt x="115" y="69"/>
                        </a:lnTo>
                        <a:lnTo>
                          <a:pt x="146" y="118"/>
                        </a:lnTo>
                        <a:lnTo>
                          <a:pt x="168" y="179"/>
                        </a:lnTo>
                        <a:lnTo>
                          <a:pt x="201" y="228"/>
                        </a:lnTo>
                        <a:lnTo>
                          <a:pt x="270" y="261"/>
                        </a:lnTo>
                        <a:lnTo>
                          <a:pt x="302" y="257"/>
                        </a:lnTo>
                        <a:lnTo>
                          <a:pt x="337" y="252"/>
                        </a:lnTo>
                        <a:lnTo>
                          <a:pt x="375" y="254"/>
                        </a:lnTo>
                        <a:lnTo>
                          <a:pt x="422" y="273"/>
                        </a:lnTo>
                        <a:lnTo>
                          <a:pt x="476" y="297"/>
                        </a:lnTo>
                        <a:lnTo>
                          <a:pt x="481" y="296"/>
                        </a:lnTo>
                        <a:lnTo>
                          <a:pt x="490" y="292"/>
                        </a:lnTo>
                        <a:lnTo>
                          <a:pt x="500" y="291"/>
                        </a:lnTo>
                        <a:lnTo>
                          <a:pt x="544" y="289"/>
                        </a:lnTo>
                        <a:lnTo>
                          <a:pt x="590" y="291"/>
                        </a:lnTo>
                        <a:lnTo>
                          <a:pt x="663" y="292"/>
                        </a:lnTo>
                        <a:lnTo>
                          <a:pt x="736" y="296"/>
                        </a:lnTo>
                        <a:lnTo>
                          <a:pt x="778" y="297"/>
                        </a:lnTo>
                        <a:lnTo>
                          <a:pt x="821" y="287"/>
                        </a:lnTo>
                        <a:lnTo>
                          <a:pt x="818" y="273"/>
                        </a:lnTo>
                        <a:lnTo>
                          <a:pt x="809" y="266"/>
                        </a:lnTo>
                        <a:lnTo>
                          <a:pt x="805" y="255"/>
                        </a:lnTo>
                        <a:lnTo>
                          <a:pt x="813" y="249"/>
                        </a:lnTo>
                        <a:lnTo>
                          <a:pt x="828" y="246"/>
                        </a:lnTo>
                        <a:lnTo>
                          <a:pt x="843" y="239"/>
                        </a:lnTo>
                        <a:lnTo>
                          <a:pt x="872" y="226"/>
                        </a:lnTo>
                        <a:lnTo>
                          <a:pt x="914" y="214"/>
                        </a:lnTo>
                        <a:lnTo>
                          <a:pt x="962" y="218"/>
                        </a:lnTo>
                        <a:lnTo>
                          <a:pt x="1007" y="235"/>
                        </a:lnTo>
                        <a:lnTo>
                          <a:pt x="1044" y="244"/>
                        </a:lnTo>
                        <a:lnTo>
                          <a:pt x="1069" y="236"/>
                        </a:lnTo>
                        <a:lnTo>
                          <a:pt x="1092" y="249"/>
                        </a:lnTo>
                        <a:lnTo>
                          <a:pt x="1116" y="270"/>
                        </a:lnTo>
                        <a:lnTo>
                          <a:pt x="1133" y="290"/>
                        </a:lnTo>
                        <a:lnTo>
                          <a:pt x="1145" y="304"/>
                        </a:lnTo>
                        <a:lnTo>
                          <a:pt x="1151" y="306"/>
                        </a:lnTo>
                      </a:path>
                    </a:pathLst>
                  </a:custGeom>
                  <a:noFill/>
                  <a:ln w="19050" cmpd="sng">
                    <a:solidFill>
                      <a:srgbClr val="0000FF"/>
                    </a:solidFill>
                    <a:prstDash val="solid"/>
                    <a:round/>
                    <a:headEnd/>
                    <a:tailEnd/>
                  </a:ln>
                </p:spPr>
                <p:txBody>
                  <a:bodyPr/>
                  <a:lstStyle/>
                  <a:p>
                    <a:endParaRPr lang="en-US"/>
                  </a:p>
                </p:txBody>
              </p:sp>
              <p:sp>
                <p:nvSpPr>
                  <p:cNvPr id="25777" name="Freeform 87"/>
                  <p:cNvSpPr>
                    <a:spLocks/>
                  </p:cNvSpPr>
                  <p:nvPr/>
                </p:nvSpPr>
                <p:spPr bwMode="auto">
                  <a:xfrm>
                    <a:off x="696" y="1374"/>
                    <a:ext cx="19" cy="71"/>
                  </a:xfrm>
                  <a:custGeom>
                    <a:avLst/>
                    <a:gdLst>
                      <a:gd name="T0" fmla="*/ 11 w 38"/>
                      <a:gd name="T1" fmla="*/ 0 h 143"/>
                      <a:gd name="T2" fmla="*/ 11 w 38"/>
                      <a:gd name="T3" fmla="*/ 6 h 143"/>
                      <a:gd name="T4" fmla="*/ 14 w 38"/>
                      <a:gd name="T5" fmla="*/ 16 h 143"/>
                      <a:gd name="T6" fmla="*/ 19 w 38"/>
                      <a:gd name="T7" fmla="*/ 29 h 143"/>
                      <a:gd name="T8" fmla="*/ 14 w 38"/>
                      <a:gd name="T9" fmla="*/ 50 h 143"/>
                      <a:gd name="T10" fmla="*/ 4 w 38"/>
                      <a:gd name="T11" fmla="*/ 66 h 143"/>
                      <a:gd name="T12" fmla="*/ 0 w 38"/>
                      <a:gd name="T13" fmla="*/ 71 h 143"/>
                      <a:gd name="T14" fmla="*/ 0 60000 65536"/>
                      <a:gd name="T15" fmla="*/ 0 60000 65536"/>
                      <a:gd name="T16" fmla="*/ 0 60000 65536"/>
                      <a:gd name="T17" fmla="*/ 0 60000 65536"/>
                      <a:gd name="T18" fmla="*/ 0 60000 65536"/>
                      <a:gd name="T19" fmla="*/ 0 60000 65536"/>
                      <a:gd name="T20" fmla="*/ 0 60000 65536"/>
                      <a:gd name="T21" fmla="*/ 0 w 38"/>
                      <a:gd name="T22" fmla="*/ 0 h 143"/>
                      <a:gd name="T23" fmla="*/ 38 w 38"/>
                      <a:gd name="T24" fmla="*/ 143 h 1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143">
                        <a:moveTo>
                          <a:pt x="22" y="0"/>
                        </a:moveTo>
                        <a:lnTo>
                          <a:pt x="22" y="13"/>
                        </a:lnTo>
                        <a:lnTo>
                          <a:pt x="28" y="33"/>
                        </a:lnTo>
                        <a:lnTo>
                          <a:pt x="38" y="58"/>
                        </a:lnTo>
                        <a:lnTo>
                          <a:pt x="28" y="100"/>
                        </a:lnTo>
                        <a:lnTo>
                          <a:pt x="8" y="132"/>
                        </a:lnTo>
                        <a:lnTo>
                          <a:pt x="0" y="143"/>
                        </a:lnTo>
                      </a:path>
                    </a:pathLst>
                  </a:custGeom>
                  <a:noFill/>
                  <a:ln w="19050" cmpd="sng">
                    <a:solidFill>
                      <a:srgbClr val="0000FF"/>
                    </a:solidFill>
                    <a:prstDash val="solid"/>
                    <a:round/>
                    <a:headEnd/>
                    <a:tailEnd/>
                  </a:ln>
                </p:spPr>
                <p:txBody>
                  <a:bodyPr/>
                  <a:lstStyle/>
                  <a:p>
                    <a:endParaRPr lang="en-US"/>
                  </a:p>
                </p:txBody>
              </p:sp>
              <p:sp>
                <p:nvSpPr>
                  <p:cNvPr id="25778" name="Freeform 88"/>
                  <p:cNvSpPr>
                    <a:spLocks/>
                  </p:cNvSpPr>
                  <p:nvPr/>
                </p:nvSpPr>
                <p:spPr bwMode="auto">
                  <a:xfrm>
                    <a:off x="455" y="2238"/>
                    <a:ext cx="88" cy="54"/>
                  </a:xfrm>
                  <a:custGeom>
                    <a:avLst/>
                    <a:gdLst>
                      <a:gd name="T0" fmla="*/ 0 w 177"/>
                      <a:gd name="T1" fmla="*/ 54 h 109"/>
                      <a:gd name="T2" fmla="*/ 0 w 177"/>
                      <a:gd name="T3" fmla="*/ 42 h 109"/>
                      <a:gd name="T4" fmla="*/ 6 w 177"/>
                      <a:gd name="T5" fmla="*/ 31 h 109"/>
                      <a:gd name="T6" fmla="*/ 12 w 177"/>
                      <a:gd name="T7" fmla="*/ 23 h 109"/>
                      <a:gd name="T8" fmla="*/ 31 w 177"/>
                      <a:gd name="T9" fmla="*/ 19 h 109"/>
                      <a:gd name="T10" fmla="*/ 40 w 177"/>
                      <a:gd name="T11" fmla="*/ 27 h 109"/>
                      <a:gd name="T12" fmla="*/ 58 w 177"/>
                      <a:gd name="T13" fmla="*/ 34 h 109"/>
                      <a:gd name="T14" fmla="*/ 75 w 177"/>
                      <a:gd name="T15" fmla="*/ 19 h 109"/>
                      <a:gd name="T16" fmla="*/ 88 w 177"/>
                      <a:gd name="T17" fmla="*/ 0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7"/>
                      <a:gd name="T28" fmla="*/ 0 h 109"/>
                      <a:gd name="T29" fmla="*/ 177 w 177"/>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7" h="109">
                        <a:moveTo>
                          <a:pt x="0" y="109"/>
                        </a:moveTo>
                        <a:lnTo>
                          <a:pt x="0" y="85"/>
                        </a:lnTo>
                        <a:lnTo>
                          <a:pt x="13" y="63"/>
                        </a:lnTo>
                        <a:lnTo>
                          <a:pt x="24" y="47"/>
                        </a:lnTo>
                        <a:lnTo>
                          <a:pt x="62" y="39"/>
                        </a:lnTo>
                        <a:lnTo>
                          <a:pt x="80" y="54"/>
                        </a:lnTo>
                        <a:lnTo>
                          <a:pt x="116" y="69"/>
                        </a:lnTo>
                        <a:lnTo>
                          <a:pt x="151" y="39"/>
                        </a:lnTo>
                        <a:lnTo>
                          <a:pt x="177" y="0"/>
                        </a:lnTo>
                      </a:path>
                    </a:pathLst>
                  </a:custGeom>
                  <a:noFill/>
                  <a:ln w="19050" cmpd="sng">
                    <a:solidFill>
                      <a:srgbClr val="0000FF"/>
                    </a:solidFill>
                    <a:prstDash val="solid"/>
                    <a:round/>
                    <a:headEnd/>
                    <a:tailEnd/>
                  </a:ln>
                </p:spPr>
                <p:txBody>
                  <a:bodyPr/>
                  <a:lstStyle/>
                  <a:p>
                    <a:endParaRPr lang="en-US"/>
                  </a:p>
                </p:txBody>
              </p:sp>
              <p:grpSp>
                <p:nvGrpSpPr>
                  <p:cNvPr id="25779" name="Group 89"/>
                  <p:cNvGrpSpPr>
                    <a:grpSpLocks/>
                  </p:cNvGrpSpPr>
                  <p:nvPr/>
                </p:nvGrpSpPr>
                <p:grpSpPr bwMode="auto">
                  <a:xfrm>
                    <a:off x="2768" y="1148"/>
                    <a:ext cx="2463" cy="2952"/>
                    <a:chOff x="2768" y="1148"/>
                    <a:chExt cx="2463" cy="2952"/>
                  </a:xfrm>
                </p:grpSpPr>
                <p:sp>
                  <p:nvSpPr>
                    <p:cNvPr id="25780" name="Freeform 90"/>
                    <p:cNvSpPr>
                      <a:spLocks/>
                    </p:cNvSpPr>
                    <p:nvPr/>
                  </p:nvSpPr>
                  <p:spPr bwMode="auto">
                    <a:xfrm>
                      <a:off x="4454" y="2120"/>
                      <a:ext cx="27" cy="49"/>
                    </a:xfrm>
                    <a:custGeom>
                      <a:avLst/>
                      <a:gdLst>
                        <a:gd name="T0" fmla="*/ 0 w 53"/>
                        <a:gd name="T1" fmla="*/ 49 h 99"/>
                        <a:gd name="T2" fmla="*/ 11 w 53"/>
                        <a:gd name="T3" fmla="*/ 31 h 99"/>
                        <a:gd name="T4" fmla="*/ 26 w 53"/>
                        <a:gd name="T5" fmla="*/ 17 h 99"/>
                        <a:gd name="T6" fmla="*/ 27 w 53"/>
                        <a:gd name="T7" fmla="*/ 9 h 99"/>
                        <a:gd name="T8" fmla="*/ 7 w 53"/>
                        <a:gd name="T9" fmla="*/ 0 h 99"/>
                        <a:gd name="T10" fmla="*/ 0 60000 65536"/>
                        <a:gd name="T11" fmla="*/ 0 60000 65536"/>
                        <a:gd name="T12" fmla="*/ 0 60000 65536"/>
                        <a:gd name="T13" fmla="*/ 0 60000 65536"/>
                        <a:gd name="T14" fmla="*/ 0 60000 65536"/>
                        <a:gd name="T15" fmla="*/ 0 w 53"/>
                        <a:gd name="T16" fmla="*/ 0 h 99"/>
                        <a:gd name="T17" fmla="*/ 53 w 53"/>
                        <a:gd name="T18" fmla="*/ 99 h 99"/>
                      </a:gdLst>
                      <a:ahLst/>
                      <a:cxnLst>
                        <a:cxn ang="T10">
                          <a:pos x="T0" y="T1"/>
                        </a:cxn>
                        <a:cxn ang="T11">
                          <a:pos x="T2" y="T3"/>
                        </a:cxn>
                        <a:cxn ang="T12">
                          <a:pos x="T4" y="T5"/>
                        </a:cxn>
                        <a:cxn ang="T13">
                          <a:pos x="T6" y="T7"/>
                        </a:cxn>
                        <a:cxn ang="T14">
                          <a:pos x="T8" y="T9"/>
                        </a:cxn>
                      </a:cxnLst>
                      <a:rect l="T15" t="T16" r="T17" b="T18"/>
                      <a:pathLst>
                        <a:path w="53" h="99">
                          <a:moveTo>
                            <a:pt x="0" y="99"/>
                          </a:moveTo>
                          <a:lnTo>
                            <a:pt x="21" y="62"/>
                          </a:lnTo>
                          <a:lnTo>
                            <a:pt x="52" y="35"/>
                          </a:lnTo>
                          <a:lnTo>
                            <a:pt x="53" y="19"/>
                          </a:lnTo>
                          <a:lnTo>
                            <a:pt x="14" y="0"/>
                          </a:lnTo>
                        </a:path>
                      </a:pathLst>
                    </a:custGeom>
                    <a:noFill/>
                    <a:ln w="19050" cmpd="sng">
                      <a:solidFill>
                        <a:srgbClr val="0000FF"/>
                      </a:solidFill>
                      <a:prstDash val="solid"/>
                      <a:round/>
                      <a:headEnd/>
                      <a:tailEnd/>
                    </a:ln>
                  </p:spPr>
                  <p:txBody>
                    <a:bodyPr/>
                    <a:lstStyle/>
                    <a:p>
                      <a:endParaRPr lang="en-US"/>
                    </a:p>
                  </p:txBody>
                </p:sp>
                <p:grpSp>
                  <p:nvGrpSpPr>
                    <p:cNvPr id="25781" name="Group 91"/>
                    <p:cNvGrpSpPr>
                      <a:grpSpLocks/>
                    </p:cNvGrpSpPr>
                    <p:nvPr/>
                  </p:nvGrpSpPr>
                  <p:grpSpPr bwMode="auto">
                    <a:xfrm>
                      <a:off x="2768" y="1148"/>
                      <a:ext cx="2463" cy="2952"/>
                      <a:chOff x="2768" y="1148"/>
                      <a:chExt cx="2463" cy="2952"/>
                    </a:xfrm>
                  </p:grpSpPr>
                  <p:sp>
                    <p:nvSpPr>
                      <p:cNvPr id="25782" name="Freeform 92"/>
                      <p:cNvSpPr>
                        <a:spLocks/>
                      </p:cNvSpPr>
                      <p:nvPr/>
                    </p:nvSpPr>
                    <p:spPr bwMode="auto">
                      <a:xfrm>
                        <a:off x="5221" y="1865"/>
                        <a:ext cx="10" cy="28"/>
                      </a:xfrm>
                      <a:custGeom>
                        <a:avLst/>
                        <a:gdLst>
                          <a:gd name="T0" fmla="*/ 0 w 21"/>
                          <a:gd name="T1" fmla="*/ 28 h 55"/>
                          <a:gd name="T2" fmla="*/ 2 w 21"/>
                          <a:gd name="T3" fmla="*/ 9 h 55"/>
                          <a:gd name="T4" fmla="*/ 7 w 21"/>
                          <a:gd name="T5" fmla="*/ 3 h 55"/>
                          <a:gd name="T6" fmla="*/ 10 w 21"/>
                          <a:gd name="T7" fmla="*/ 0 h 55"/>
                          <a:gd name="T8" fmla="*/ 0 60000 65536"/>
                          <a:gd name="T9" fmla="*/ 0 60000 65536"/>
                          <a:gd name="T10" fmla="*/ 0 60000 65536"/>
                          <a:gd name="T11" fmla="*/ 0 60000 65536"/>
                          <a:gd name="T12" fmla="*/ 0 w 21"/>
                          <a:gd name="T13" fmla="*/ 0 h 55"/>
                          <a:gd name="T14" fmla="*/ 21 w 21"/>
                          <a:gd name="T15" fmla="*/ 55 h 55"/>
                        </a:gdLst>
                        <a:ahLst/>
                        <a:cxnLst>
                          <a:cxn ang="T8">
                            <a:pos x="T0" y="T1"/>
                          </a:cxn>
                          <a:cxn ang="T9">
                            <a:pos x="T2" y="T3"/>
                          </a:cxn>
                          <a:cxn ang="T10">
                            <a:pos x="T4" y="T5"/>
                          </a:cxn>
                          <a:cxn ang="T11">
                            <a:pos x="T6" y="T7"/>
                          </a:cxn>
                        </a:cxnLst>
                        <a:rect l="T12" t="T13" r="T14" b="T15"/>
                        <a:pathLst>
                          <a:path w="21" h="55">
                            <a:moveTo>
                              <a:pt x="0" y="55"/>
                            </a:moveTo>
                            <a:lnTo>
                              <a:pt x="5" y="18"/>
                            </a:lnTo>
                            <a:lnTo>
                              <a:pt x="14" y="5"/>
                            </a:lnTo>
                            <a:lnTo>
                              <a:pt x="21" y="0"/>
                            </a:lnTo>
                          </a:path>
                        </a:pathLst>
                      </a:custGeom>
                      <a:noFill/>
                      <a:ln w="19050" cmpd="sng">
                        <a:solidFill>
                          <a:srgbClr val="0000FF"/>
                        </a:solidFill>
                        <a:prstDash val="solid"/>
                        <a:round/>
                        <a:headEnd/>
                        <a:tailEnd/>
                      </a:ln>
                    </p:spPr>
                    <p:txBody>
                      <a:bodyPr/>
                      <a:lstStyle/>
                      <a:p>
                        <a:endParaRPr lang="en-US"/>
                      </a:p>
                    </p:txBody>
                  </p:sp>
                  <p:sp>
                    <p:nvSpPr>
                      <p:cNvPr id="25783" name="Freeform 93"/>
                      <p:cNvSpPr>
                        <a:spLocks/>
                      </p:cNvSpPr>
                      <p:nvPr/>
                    </p:nvSpPr>
                    <p:spPr bwMode="auto">
                      <a:xfrm>
                        <a:off x="4660" y="1148"/>
                        <a:ext cx="475" cy="561"/>
                      </a:xfrm>
                      <a:custGeom>
                        <a:avLst/>
                        <a:gdLst>
                          <a:gd name="T0" fmla="*/ 0 w 951"/>
                          <a:gd name="T1" fmla="*/ 561 h 1123"/>
                          <a:gd name="T2" fmla="*/ 8 w 951"/>
                          <a:gd name="T3" fmla="*/ 551 h 1123"/>
                          <a:gd name="T4" fmla="*/ 19 w 951"/>
                          <a:gd name="T5" fmla="*/ 545 h 1123"/>
                          <a:gd name="T6" fmla="*/ 27 w 951"/>
                          <a:gd name="T7" fmla="*/ 541 h 1123"/>
                          <a:gd name="T8" fmla="*/ 33 w 951"/>
                          <a:gd name="T9" fmla="*/ 531 h 1123"/>
                          <a:gd name="T10" fmla="*/ 36 w 951"/>
                          <a:gd name="T11" fmla="*/ 519 h 1123"/>
                          <a:gd name="T12" fmla="*/ 38 w 951"/>
                          <a:gd name="T13" fmla="*/ 516 h 1123"/>
                          <a:gd name="T14" fmla="*/ 42 w 951"/>
                          <a:gd name="T15" fmla="*/ 513 h 1123"/>
                          <a:gd name="T16" fmla="*/ 42 w 951"/>
                          <a:gd name="T17" fmla="*/ 505 h 1123"/>
                          <a:gd name="T18" fmla="*/ 47 w 951"/>
                          <a:gd name="T19" fmla="*/ 499 h 1123"/>
                          <a:gd name="T20" fmla="*/ 50 w 951"/>
                          <a:gd name="T21" fmla="*/ 491 h 1123"/>
                          <a:gd name="T22" fmla="*/ 51 w 951"/>
                          <a:gd name="T23" fmla="*/ 489 h 1123"/>
                          <a:gd name="T24" fmla="*/ 57 w 951"/>
                          <a:gd name="T25" fmla="*/ 485 h 1123"/>
                          <a:gd name="T26" fmla="*/ 62 w 951"/>
                          <a:gd name="T27" fmla="*/ 474 h 1123"/>
                          <a:gd name="T28" fmla="*/ 65 w 951"/>
                          <a:gd name="T29" fmla="*/ 471 h 1123"/>
                          <a:gd name="T30" fmla="*/ 65 w 951"/>
                          <a:gd name="T31" fmla="*/ 464 h 1123"/>
                          <a:gd name="T32" fmla="*/ 77 w 951"/>
                          <a:gd name="T33" fmla="*/ 457 h 1123"/>
                          <a:gd name="T34" fmla="*/ 82 w 951"/>
                          <a:gd name="T35" fmla="*/ 454 h 1123"/>
                          <a:gd name="T36" fmla="*/ 90 w 951"/>
                          <a:gd name="T37" fmla="*/ 447 h 1123"/>
                          <a:gd name="T38" fmla="*/ 95 w 951"/>
                          <a:gd name="T39" fmla="*/ 443 h 1123"/>
                          <a:gd name="T40" fmla="*/ 98 w 951"/>
                          <a:gd name="T41" fmla="*/ 436 h 1123"/>
                          <a:gd name="T42" fmla="*/ 106 w 951"/>
                          <a:gd name="T43" fmla="*/ 430 h 1123"/>
                          <a:gd name="T44" fmla="*/ 115 w 951"/>
                          <a:gd name="T45" fmla="*/ 419 h 1123"/>
                          <a:gd name="T46" fmla="*/ 136 w 951"/>
                          <a:gd name="T47" fmla="*/ 405 h 1123"/>
                          <a:gd name="T48" fmla="*/ 141 w 951"/>
                          <a:gd name="T49" fmla="*/ 390 h 1123"/>
                          <a:gd name="T50" fmla="*/ 172 w 951"/>
                          <a:gd name="T51" fmla="*/ 369 h 1123"/>
                          <a:gd name="T52" fmla="*/ 174 w 951"/>
                          <a:gd name="T53" fmla="*/ 363 h 1123"/>
                          <a:gd name="T54" fmla="*/ 182 w 951"/>
                          <a:gd name="T55" fmla="*/ 356 h 1123"/>
                          <a:gd name="T56" fmla="*/ 212 w 951"/>
                          <a:gd name="T57" fmla="*/ 332 h 1123"/>
                          <a:gd name="T58" fmla="*/ 220 w 951"/>
                          <a:gd name="T59" fmla="*/ 332 h 1123"/>
                          <a:gd name="T60" fmla="*/ 225 w 951"/>
                          <a:gd name="T61" fmla="*/ 322 h 1123"/>
                          <a:gd name="T62" fmla="*/ 231 w 951"/>
                          <a:gd name="T63" fmla="*/ 308 h 1123"/>
                          <a:gd name="T64" fmla="*/ 231 w 951"/>
                          <a:gd name="T65" fmla="*/ 283 h 1123"/>
                          <a:gd name="T66" fmla="*/ 237 w 951"/>
                          <a:gd name="T67" fmla="*/ 277 h 1123"/>
                          <a:gd name="T68" fmla="*/ 245 w 951"/>
                          <a:gd name="T69" fmla="*/ 262 h 1123"/>
                          <a:gd name="T70" fmla="*/ 251 w 951"/>
                          <a:gd name="T71" fmla="*/ 249 h 1123"/>
                          <a:gd name="T72" fmla="*/ 256 w 951"/>
                          <a:gd name="T73" fmla="*/ 242 h 1123"/>
                          <a:gd name="T74" fmla="*/ 267 w 951"/>
                          <a:gd name="T75" fmla="*/ 227 h 1123"/>
                          <a:gd name="T76" fmla="*/ 280 w 951"/>
                          <a:gd name="T77" fmla="*/ 213 h 1123"/>
                          <a:gd name="T78" fmla="*/ 305 w 951"/>
                          <a:gd name="T79" fmla="*/ 199 h 1123"/>
                          <a:gd name="T80" fmla="*/ 320 w 951"/>
                          <a:gd name="T81" fmla="*/ 178 h 1123"/>
                          <a:gd name="T82" fmla="*/ 338 w 951"/>
                          <a:gd name="T83" fmla="*/ 171 h 1123"/>
                          <a:gd name="T84" fmla="*/ 359 w 951"/>
                          <a:gd name="T85" fmla="*/ 161 h 1123"/>
                          <a:gd name="T86" fmla="*/ 373 w 951"/>
                          <a:gd name="T87" fmla="*/ 154 h 1123"/>
                          <a:gd name="T88" fmla="*/ 383 w 951"/>
                          <a:gd name="T89" fmla="*/ 144 h 1123"/>
                          <a:gd name="T90" fmla="*/ 399 w 951"/>
                          <a:gd name="T91" fmla="*/ 130 h 1123"/>
                          <a:gd name="T92" fmla="*/ 430 w 951"/>
                          <a:gd name="T93" fmla="*/ 84 h 1123"/>
                          <a:gd name="T94" fmla="*/ 444 w 951"/>
                          <a:gd name="T95" fmla="*/ 70 h 1123"/>
                          <a:gd name="T96" fmla="*/ 457 w 951"/>
                          <a:gd name="T97" fmla="*/ 45 h 1123"/>
                          <a:gd name="T98" fmla="*/ 468 w 951"/>
                          <a:gd name="T99" fmla="*/ 21 h 1123"/>
                          <a:gd name="T100" fmla="*/ 475 w 951"/>
                          <a:gd name="T101" fmla="*/ 0 h 11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51"/>
                          <a:gd name="T154" fmla="*/ 0 h 1123"/>
                          <a:gd name="T155" fmla="*/ 951 w 951"/>
                          <a:gd name="T156" fmla="*/ 1123 h 112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51" h="1123">
                            <a:moveTo>
                              <a:pt x="0" y="1123"/>
                            </a:moveTo>
                            <a:lnTo>
                              <a:pt x="17" y="1103"/>
                            </a:lnTo>
                            <a:lnTo>
                              <a:pt x="39" y="1090"/>
                            </a:lnTo>
                            <a:lnTo>
                              <a:pt x="55" y="1082"/>
                            </a:lnTo>
                            <a:lnTo>
                              <a:pt x="67" y="1062"/>
                            </a:lnTo>
                            <a:lnTo>
                              <a:pt x="73" y="1039"/>
                            </a:lnTo>
                            <a:lnTo>
                              <a:pt x="76" y="1033"/>
                            </a:lnTo>
                            <a:lnTo>
                              <a:pt x="84" y="1027"/>
                            </a:lnTo>
                            <a:lnTo>
                              <a:pt x="84" y="1011"/>
                            </a:lnTo>
                            <a:lnTo>
                              <a:pt x="94" y="998"/>
                            </a:lnTo>
                            <a:lnTo>
                              <a:pt x="100" y="983"/>
                            </a:lnTo>
                            <a:lnTo>
                              <a:pt x="103" y="979"/>
                            </a:lnTo>
                            <a:lnTo>
                              <a:pt x="114" y="970"/>
                            </a:lnTo>
                            <a:lnTo>
                              <a:pt x="125" y="949"/>
                            </a:lnTo>
                            <a:lnTo>
                              <a:pt x="130" y="942"/>
                            </a:lnTo>
                            <a:lnTo>
                              <a:pt x="130" y="928"/>
                            </a:lnTo>
                            <a:lnTo>
                              <a:pt x="154" y="915"/>
                            </a:lnTo>
                            <a:lnTo>
                              <a:pt x="165" y="908"/>
                            </a:lnTo>
                            <a:lnTo>
                              <a:pt x="180" y="894"/>
                            </a:lnTo>
                            <a:lnTo>
                              <a:pt x="191" y="887"/>
                            </a:lnTo>
                            <a:lnTo>
                              <a:pt x="197" y="872"/>
                            </a:lnTo>
                            <a:lnTo>
                              <a:pt x="213" y="860"/>
                            </a:lnTo>
                            <a:lnTo>
                              <a:pt x="230" y="838"/>
                            </a:lnTo>
                            <a:lnTo>
                              <a:pt x="272" y="810"/>
                            </a:lnTo>
                            <a:lnTo>
                              <a:pt x="282" y="781"/>
                            </a:lnTo>
                            <a:lnTo>
                              <a:pt x="344" y="739"/>
                            </a:lnTo>
                            <a:lnTo>
                              <a:pt x="349" y="726"/>
                            </a:lnTo>
                            <a:lnTo>
                              <a:pt x="365" y="712"/>
                            </a:lnTo>
                            <a:lnTo>
                              <a:pt x="425" y="665"/>
                            </a:lnTo>
                            <a:lnTo>
                              <a:pt x="441" y="665"/>
                            </a:lnTo>
                            <a:lnTo>
                              <a:pt x="451" y="644"/>
                            </a:lnTo>
                            <a:lnTo>
                              <a:pt x="462" y="616"/>
                            </a:lnTo>
                            <a:lnTo>
                              <a:pt x="462" y="566"/>
                            </a:lnTo>
                            <a:lnTo>
                              <a:pt x="474" y="554"/>
                            </a:lnTo>
                            <a:lnTo>
                              <a:pt x="490" y="525"/>
                            </a:lnTo>
                            <a:lnTo>
                              <a:pt x="502" y="498"/>
                            </a:lnTo>
                            <a:lnTo>
                              <a:pt x="513" y="484"/>
                            </a:lnTo>
                            <a:lnTo>
                              <a:pt x="534" y="454"/>
                            </a:lnTo>
                            <a:lnTo>
                              <a:pt x="561" y="427"/>
                            </a:lnTo>
                            <a:lnTo>
                              <a:pt x="610" y="399"/>
                            </a:lnTo>
                            <a:lnTo>
                              <a:pt x="641" y="357"/>
                            </a:lnTo>
                            <a:lnTo>
                              <a:pt x="676" y="343"/>
                            </a:lnTo>
                            <a:lnTo>
                              <a:pt x="718" y="322"/>
                            </a:lnTo>
                            <a:lnTo>
                              <a:pt x="747" y="308"/>
                            </a:lnTo>
                            <a:lnTo>
                              <a:pt x="767" y="289"/>
                            </a:lnTo>
                            <a:lnTo>
                              <a:pt x="799" y="261"/>
                            </a:lnTo>
                            <a:lnTo>
                              <a:pt x="861" y="168"/>
                            </a:lnTo>
                            <a:lnTo>
                              <a:pt x="888" y="141"/>
                            </a:lnTo>
                            <a:lnTo>
                              <a:pt x="915" y="91"/>
                            </a:lnTo>
                            <a:lnTo>
                              <a:pt x="936" y="43"/>
                            </a:lnTo>
                            <a:lnTo>
                              <a:pt x="951" y="0"/>
                            </a:lnTo>
                          </a:path>
                        </a:pathLst>
                      </a:custGeom>
                      <a:noFill/>
                      <a:ln w="19050" cmpd="sng">
                        <a:solidFill>
                          <a:srgbClr val="0000FF"/>
                        </a:solidFill>
                        <a:prstDash val="solid"/>
                        <a:round/>
                        <a:headEnd/>
                        <a:tailEnd/>
                      </a:ln>
                    </p:spPr>
                    <p:txBody>
                      <a:bodyPr/>
                      <a:lstStyle/>
                      <a:p>
                        <a:endParaRPr lang="en-US"/>
                      </a:p>
                    </p:txBody>
                  </p:sp>
                  <p:grpSp>
                    <p:nvGrpSpPr>
                      <p:cNvPr id="25784" name="Group 94"/>
                      <p:cNvGrpSpPr>
                        <a:grpSpLocks/>
                      </p:cNvGrpSpPr>
                      <p:nvPr/>
                    </p:nvGrpSpPr>
                    <p:grpSpPr bwMode="auto">
                      <a:xfrm>
                        <a:off x="2768" y="1743"/>
                        <a:ext cx="2197" cy="2357"/>
                        <a:chOff x="2768" y="1743"/>
                        <a:chExt cx="2197" cy="2357"/>
                      </a:xfrm>
                    </p:grpSpPr>
                    <p:sp>
                      <p:nvSpPr>
                        <p:cNvPr id="25785" name="Freeform 95"/>
                        <p:cNvSpPr>
                          <a:spLocks/>
                        </p:cNvSpPr>
                        <p:nvPr/>
                      </p:nvSpPr>
                      <p:spPr bwMode="auto">
                        <a:xfrm>
                          <a:off x="3226" y="1743"/>
                          <a:ext cx="2" cy="60"/>
                        </a:xfrm>
                        <a:custGeom>
                          <a:avLst/>
                          <a:gdLst>
                            <a:gd name="T0" fmla="*/ 0 w 3"/>
                            <a:gd name="T1" fmla="*/ 60 h 120"/>
                            <a:gd name="T2" fmla="*/ 1 w 3"/>
                            <a:gd name="T3" fmla="*/ 49 h 120"/>
                            <a:gd name="T4" fmla="*/ 1 w 3"/>
                            <a:gd name="T5" fmla="*/ 49 h 120"/>
                            <a:gd name="T6" fmla="*/ 1 w 3"/>
                            <a:gd name="T7" fmla="*/ 34 h 120"/>
                            <a:gd name="T8" fmla="*/ 1 w 3"/>
                            <a:gd name="T9" fmla="*/ 17 h 120"/>
                            <a:gd name="T10" fmla="*/ 2 w 3"/>
                            <a:gd name="T11" fmla="*/ 17 h 120"/>
                            <a:gd name="T12" fmla="*/ 2 w 3"/>
                            <a:gd name="T13" fmla="*/ 0 h 120"/>
                            <a:gd name="T14" fmla="*/ 0 60000 65536"/>
                            <a:gd name="T15" fmla="*/ 0 60000 65536"/>
                            <a:gd name="T16" fmla="*/ 0 60000 65536"/>
                            <a:gd name="T17" fmla="*/ 0 60000 65536"/>
                            <a:gd name="T18" fmla="*/ 0 60000 65536"/>
                            <a:gd name="T19" fmla="*/ 0 60000 65536"/>
                            <a:gd name="T20" fmla="*/ 0 60000 65536"/>
                            <a:gd name="T21" fmla="*/ 0 w 3"/>
                            <a:gd name="T22" fmla="*/ 0 h 120"/>
                            <a:gd name="T23" fmla="*/ 3 w 3"/>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20">
                              <a:moveTo>
                                <a:pt x="0" y="120"/>
                              </a:moveTo>
                              <a:lnTo>
                                <a:pt x="1" y="98"/>
                              </a:lnTo>
                              <a:lnTo>
                                <a:pt x="2" y="98"/>
                              </a:lnTo>
                              <a:lnTo>
                                <a:pt x="2" y="67"/>
                              </a:lnTo>
                              <a:lnTo>
                                <a:pt x="2" y="34"/>
                              </a:lnTo>
                              <a:lnTo>
                                <a:pt x="3" y="34"/>
                              </a:lnTo>
                              <a:lnTo>
                                <a:pt x="3" y="0"/>
                              </a:lnTo>
                            </a:path>
                          </a:pathLst>
                        </a:custGeom>
                        <a:noFill/>
                        <a:ln w="19050" cmpd="sng">
                          <a:solidFill>
                            <a:srgbClr val="0000FF"/>
                          </a:solidFill>
                          <a:prstDash val="solid"/>
                          <a:round/>
                          <a:headEnd/>
                          <a:tailEnd/>
                        </a:ln>
                      </p:spPr>
                      <p:txBody>
                        <a:bodyPr/>
                        <a:lstStyle/>
                        <a:p>
                          <a:endParaRPr lang="en-US"/>
                        </a:p>
                      </p:txBody>
                    </p:sp>
                    <p:sp>
                      <p:nvSpPr>
                        <p:cNvPr id="25786" name="Freeform 96"/>
                        <p:cNvSpPr>
                          <a:spLocks/>
                        </p:cNvSpPr>
                        <p:nvPr/>
                      </p:nvSpPr>
                      <p:spPr bwMode="auto">
                        <a:xfrm>
                          <a:off x="3104" y="1755"/>
                          <a:ext cx="74" cy="28"/>
                        </a:xfrm>
                        <a:custGeom>
                          <a:avLst/>
                          <a:gdLst>
                            <a:gd name="T0" fmla="*/ 74 w 148"/>
                            <a:gd name="T1" fmla="*/ 28 h 55"/>
                            <a:gd name="T2" fmla="*/ 65 w 148"/>
                            <a:gd name="T3" fmla="*/ 28 h 55"/>
                            <a:gd name="T4" fmla="*/ 57 w 148"/>
                            <a:gd name="T5" fmla="*/ 22 h 55"/>
                            <a:gd name="T6" fmla="*/ 54 w 148"/>
                            <a:gd name="T7" fmla="*/ 11 h 55"/>
                            <a:gd name="T8" fmla="*/ 39 w 148"/>
                            <a:gd name="T9" fmla="*/ 3 h 55"/>
                            <a:gd name="T10" fmla="*/ 20 w 148"/>
                            <a:gd name="T11" fmla="*/ 0 h 55"/>
                            <a:gd name="T12" fmla="*/ 6 w 148"/>
                            <a:gd name="T13" fmla="*/ 8 h 55"/>
                            <a:gd name="T14" fmla="*/ 0 w 148"/>
                            <a:gd name="T15" fmla="*/ 15 h 55"/>
                            <a:gd name="T16" fmla="*/ 0 60000 65536"/>
                            <a:gd name="T17" fmla="*/ 0 60000 65536"/>
                            <a:gd name="T18" fmla="*/ 0 60000 65536"/>
                            <a:gd name="T19" fmla="*/ 0 60000 65536"/>
                            <a:gd name="T20" fmla="*/ 0 60000 65536"/>
                            <a:gd name="T21" fmla="*/ 0 60000 65536"/>
                            <a:gd name="T22" fmla="*/ 0 60000 65536"/>
                            <a:gd name="T23" fmla="*/ 0 60000 65536"/>
                            <a:gd name="T24" fmla="*/ 0 w 148"/>
                            <a:gd name="T25" fmla="*/ 0 h 55"/>
                            <a:gd name="T26" fmla="*/ 148 w 148"/>
                            <a:gd name="T27" fmla="*/ 55 h 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 h="55">
                              <a:moveTo>
                                <a:pt x="148" y="55"/>
                              </a:moveTo>
                              <a:lnTo>
                                <a:pt x="130" y="55"/>
                              </a:lnTo>
                              <a:lnTo>
                                <a:pt x="114" y="43"/>
                              </a:lnTo>
                              <a:lnTo>
                                <a:pt x="108" y="21"/>
                              </a:lnTo>
                              <a:lnTo>
                                <a:pt x="79" y="5"/>
                              </a:lnTo>
                              <a:lnTo>
                                <a:pt x="41" y="0"/>
                              </a:lnTo>
                              <a:lnTo>
                                <a:pt x="13" y="15"/>
                              </a:lnTo>
                              <a:lnTo>
                                <a:pt x="0" y="30"/>
                              </a:lnTo>
                            </a:path>
                          </a:pathLst>
                        </a:custGeom>
                        <a:noFill/>
                        <a:ln w="19050" cmpd="sng">
                          <a:solidFill>
                            <a:srgbClr val="0000FF"/>
                          </a:solidFill>
                          <a:prstDash val="solid"/>
                          <a:round/>
                          <a:headEnd/>
                          <a:tailEnd/>
                        </a:ln>
                      </p:spPr>
                      <p:txBody>
                        <a:bodyPr/>
                        <a:lstStyle/>
                        <a:p>
                          <a:endParaRPr lang="en-US"/>
                        </a:p>
                      </p:txBody>
                    </p:sp>
                    <p:grpSp>
                      <p:nvGrpSpPr>
                        <p:cNvPr id="25787" name="Group 97"/>
                        <p:cNvGrpSpPr>
                          <a:grpSpLocks/>
                        </p:cNvGrpSpPr>
                        <p:nvPr/>
                      </p:nvGrpSpPr>
                      <p:grpSpPr bwMode="auto">
                        <a:xfrm>
                          <a:off x="2768" y="1783"/>
                          <a:ext cx="2197" cy="2317"/>
                          <a:chOff x="2768" y="1783"/>
                          <a:chExt cx="2197" cy="2317"/>
                        </a:xfrm>
                      </p:grpSpPr>
                      <p:sp>
                        <p:nvSpPr>
                          <p:cNvPr id="25788" name="Freeform 98"/>
                          <p:cNvSpPr>
                            <a:spLocks/>
                          </p:cNvSpPr>
                          <p:nvPr/>
                        </p:nvSpPr>
                        <p:spPr bwMode="auto">
                          <a:xfrm>
                            <a:off x="4741" y="2530"/>
                            <a:ext cx="99" cy="48"/>
                          </a:xfrm>
                          <a:custGeom>
                            <a:avLst/>
                            <a:gdLst>
                              <a:gd name="T0" fmla="*/ 99 w 198"/>
                              <a:gd name="T1" fmla="*/ 45 h 98"/>
                              <a:gd name="T2" fmla="*/ 93 w 198"/>
                              <a:gd name="T3" fmla="*/ 48 h 98"/>
                              <a:gd name="T4" fmla="*/ 73 w 198"/>
                              <a:gd name="T5" fmla="*/ 43 h 98"/>
                              <a:gd name="T6" fmla="*/ 64 w 198"/>
                              <a:gd name="T7" fmla="*/ 30 h 98"/>
                              <a:gd name="T8" fmla="*/ 48 w 198"/>
                              <a:gd name="T9" fmla="*/ 25 h 98"/>
                              <a:gd name="T10" fmla="*/ 39 w 198"/>
                              <a:gd name="T11" fmla="*/ 25 h 98"/>
                              <a:gd name="T12" fmla="*/ 35 w 198"/>
                              <a:gd name="T13" fmla="*/ 21 h 98"/>
                              <a:gd name="T14" fmla="*/ 26 w 198"/>
                              <a:gd name="T15" fmla="*/ 16 h 98"/>
                              <a:gd name="T16" fmla="*/ 16 w 198"/>
                              <a:gd name="T17" fmla="*/ 13 h 98"/>
                              <a:gd name="T18" fmla="*/ 13 w 198"/>
                              <a:gd name="T19" fmla="*/ 13 h 98"/>
                              <a:gd name="T20" fmla="*/ 11 w 198"/>
                              <a:gd name="T21" fmla="*/ 6 h 98"/>
                              <a:gd name="T22" fmla="*/ 6 w 198"/>
                              <a:gd name="T23" fmla="*/ 6 h 98"/>
                              <a:gd name="T24" fmla="*/ 0 w 198"/>
                              <a:gd name="T25" fmla="*/ 0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8"/>
                              <a:gd name="T40" fmla="*/ 0 h 98"/>
                              <a:gd name="T41" fmla="*/ 198 w 198"/>
                              <a:gd name="T42" fmla="*/ 98 h 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8" h="98">
                                <a:moveTo>
                                  <a:pt x="198" y="91"/>
                                </a:moveTo>
                                <a:lnTo>
                                  <a:pt x="185" y="98"/>
                                </a:lnTo>
                                <a:lnTo>
                                  <a:pt x="145" y="87"/>
                                </a:lnTo>
                                <a:lnTo>
                                  <a:pt x="128" y="62"/>
                                </a:lnTo>
                                <a:lnTo>
                                  <a:pt x="95" y="52"/>
                                </a:lnTo>
                                <a:lnTo>
                                  <a:pt x="78" y="52"/>
                                </a:lnTo>
                                <a:lnTo>
                                  <a:pt x="70" y="42"/>
                                </a:lnTo>
                                <a:lnTo>
                                  <a:pt x="52" y="32"/>
                                </a:lnTo>
                                <a:lnTo>
                                  <a:pt x="32" y="27"/>
                                </a:lnTo>
                                <a:lnTo>
                                  <a:pt x="26" y="27"/>
                                </a:lnTo>
                                <a:lnTo>
                                  <a:pt x="21" y="12"/>
                                </a:lnTo>
                                <a:lnTo>
                                  <a:pt x="11" y="12"/>
                                </a:lnTo>
                                <a:lnTo>
                                  <a:pt x="0" y="0"/>
                                </a:lnTo>
                              </a:path>
                            </a:pathLst>
                          </a:custGeom>
                          <a:noFill/>
                          <a:ln w="19050" cmpd="sng">
                            <a:solidFill>
                              <a:srgbClr val="0000FF"/>
                            </a:solidFill>
                            <a:prstDash val="solid"/>
                            <a:round/>
                            <a:headEnd/>
                            <a:tailEnd/>
                          </a:ln>
                        </p:spPr>
                        <p:txBody>
                          <a:bodyPr/>
                          <a:lstStyle/>
                          <a:p>
                            <a:endParaRPr lang="en-US"/>
                          </a:p>
                        </p:txBody>
                      </p:sp>
                      <p:sp>
                        <p:nvSpPr>
                          <p:cNvPr id="25789" name="Freeform 99"/>
                          <p:cNvSpPr>
                            <a:spLocks/>
                          </p:cNvSpPr>
                          <p:nvPr/>
                        </p:nvSpPr>
                        <p:spPr bwMode="auto">
                          <a:xfrm>
                            <a:off x="4708" y="2365"/>
                            <a:ext cx="89" cy="79"/>
                          </a:xfrm>
                          <a:custGeom>
                            <a:avLst/>
                            <a:gdLst>
                              <a:gd name="T0" fmla="*/ 89 w 179"/>
                              <a:gd name="T1" fmla="*/ 79 h 159"/>
                              <a:gd name="T2" fmla="*/ 69 w 179"/>
                              <a:gd name="T3" fmla="*/ 69 h 159"/>
                              <a:gd name="T4" fmla="*/ 50 w 179"/>
                              <a:gd name="T5" fmla="*/ 67 h 159"/>
                              <a:gd name="T6" fmla="*/ 43 w 179"/>
                              <a:gd name="T7" fmla="*/ 67 h 159"/>
                              <a:gd name="T8" fmla="*/ 39 w 179"/>
                              <a:gd name="T9" fmla="*/ 67 h 159"/>
                              <a:gd name="T10" fmla="*/ 26 w 179"/>
                              <a:gd name="T11" fmla="*/ 54 h 159"/>
                              <a:gd name="T12" fmla="*/ 8 w 179"/>
                              <a:gd name="T13" fmla="*/ 64 h 159"/>
                              <a:gd name="T14" fmla="*/ 0 w 179"/>
                              <a:gd name="T15" fmla="*/ 44 h 159"/>
                              <a:gd name="T16" fmla="*/ 7 w 179"/>
                              <a:gd name="T17" fmla="*/ 35 h 159"/>
                              <a:gd name="T18" fmla="*/ 7 w 179"/>
                              <a:gd name="T19" fmla="*/ 33 h 159"/>
                              <a:gd name="T20" fmla="*/ 12 w 179"/>
                              <a:gd name="T21" fmla="*/ 28 h 159"/>
                              <a:gd name="T22" fmla="*/ 12 w 179"/>
                              <a:gd name="T23" fmla="*/ 25 h 159"/>
                              <a:gd name="T24" fmla="*/ 16 w 179"/>
                              <a:gd name="T25" fmla="*/ 18 h 159"/>
                              <a:gd name="T26" fmla="*/ 16 w 179"/>
                              <a:gd name="T27" fmla="*/ 0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9"/>
                              <a:gd name="T43" fmla="*/ 0 h 159"/>
                              <a:gd name="T44" fmla="*/ 179 w 179"/>
                              <a:gd name="T45" fmla="*/ 159 h 1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9" h="159">
                                <a:moveTo>
                                  <a:pt x="179" y="159"/>
                                </a:moveTo>
                                <a:lnTo>
                                  <a:pt x="139" y="139"/>
                                </a:lnTo>
                                <a:lnTo>
                                  <a:pt x="101" y="135"/>
                                </a:lnTo>
                                <a:lnTo>
                                  <a:pt x="86" y="135"/>
                                </a:lnTo>
                                <a:lnTo>
                                  <a:pt x="79" y="135"/>
                                </a:lnTo>
                                <a:lnTo>
                                  <a:pt x="53" y="109"/>
                                </a:lnTo>
                                <a:lnTo>
                                  <a:pt x="17" y="128"/>
                                </a:lnTo>
                                <a:lnTo>
                                  <a:pt x="0" y="89"/>
                                </a:lnTo>
                                <a:lnTo>
                                  <a:pt x="15" y="71"/>
                                </a:lnTo>
                                <a:lnTo>
                                  <a:pt x="15" y="66"/>
                                </a:lnTo>
                                <a:lnTo>
                                  <a:pt x="24" y="56"/>
                                </a:lnTo>
                                <a:lnTo>
                                  <a:pt x="24" y="50"/>
                                </a:lnTo>
                                <a:lnTo>
                                  <a:pt x="33" y="37"/>
                                </a:lnTo>
                                <a:lnTo>
                                  <a:pt x="33" y="0"/>
                                </a:lnTo>
                              </a:path>
                            </a:pathLst>
                          </a:custGeom>
                          <a:noFill/>
                          <a:ln w="19050" cmpd="sng">
                            <a:solidFill>
                              <a:srgbClr val="0000FF"/>
                            </a:solidFill>
                            <a:prstDash val="solid"/>
                            <a:round/>
                            <a:headEnd/>
                            <a:tailEnd/>
                          </a:ln>
                        </p:spPr>
                        <p:txBody>
                          <a:bodyPr/>
                          <a:lstStyle/>
                          <a:p>
                            <a:endParaRPr lang="en-US"/>
                          </a:p>
                        </p:txBody>
                      </p:sp>
                      <p:sp>
                        <p:nvSpPr>
                          <p:cNvPr id="25790" name="Freeform 100"/>
                          <p:cNvSpPr>
                            <a:spLocks/>
                          </p:cNvSpPr>
                          <p:nvPr/>
                        </p:nvSpPr>
                        <p:spPr bwMode="auto">
                          <a:xfrm>
                            <a:off x="4439" y="3451"/>
                            <a:ext cx="31" cy="93"/>
                          </a:xfrm>
                          <a:custGeom>
                            <a:avLst/>
                            <a:gdLst>
                              <a:gd name="T0" fmla="*/ 31 w 62"/>
                              <a:gd name="T1" fmla="*/ 0 h 187"/>
                              <a:gd name="T2" fmla="*/ 12 w 62"/>
                              <a:gd name="T3" fmla="*/ 3 h 187"/>
                              <a:gd name="T4" fmla="*/ 12 w 62"/>
                              <a:gd name="T5" fmla="*/ 10 h 187"/>
                              <a:gd name="T6" fmla="*/ 4 w 62"/>
                              <a:gd name="T7" fmla="*/ 10 h 187"/>
                              <a:gd name="T8" fmla="*/ 0 w 62"/>
                              <a:gd name="T9" fmla="*/ 13 h 187"/>
                              <a:gd name="T10" fmla="*/ 0 w 62"/>
                              <a:gd name="T11" fmla="*/ 24 h 187"/>
                              <a:gd name="T12" fmla="*/ 7 w 62"/>
                              <a:gd name="T13" fmla="*/ 38 h 187"/>
                              <a:gd name="T14" fmla="*/ 7 w 62"/>
                              <a:gd name="T15" fmla="*/ 53 h 187"/>
                              <a:gd name="T16" fmla="*/ 14 w 62"/>
                              <a:gd name="T17" fmla="*/ 56 h 187"/>
                              <a:gd name="T18" fmla="*/ 14 w 62"/>
                              <a:gd name="T19" fmla="*/ 74 h 187"/>
                              <a:gd name="T20" fmla="*/ 23 w 62"/>
                              <a:gd name="T21" fmla="*/ 86 h 187"/>
                              <a:gd name="T22" fmla="*/ 23 w 62"/>
                              <a:gd name="T23" fmla="*/ 93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187"/>
                              <a:gd name="T38" fmla="*/ 62 w 62"/>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187">
                                <a:moveTo>
                                  <a:pt x="62" y="0"/>
                                </a:moveTo>
                                <a:lnTo>
                                  <a:pt x="24" y="6"/>
                                </a:lnTo>
                                <a:lnTo>
                                  <a:pt x="24" y="21"/>
                                </a:lnTo>
                                <a:lnTo>
                                  <a:pt x="7" y="21"/>
                                </a:lnTo>
                                <a:lnTo>
                                  <a:pt x="0" y="27"/>
                                </a:lnTo>
                                <a:lnTo>
                                  <a:pt x="0" y="48"/>
                                </a:lnTo>
                                <a:lnTo>
                                  <a:pt x="13" y="77"/>
                                </a:lnTo>
                                <a:lnTo>
                                  <a:pt x="13" y="106"/>
                                </a:lnTo>
                                <a:lnTo>
                                  <a:pt x="28" y="112"/>
                                </a:lnTo>
                                <a:lnTo>
                                  <a:pt x="28" y="148"/>
                                </a:lnTo>
                                <a:lnTo>
                                  <a:pt x="45" y="173"/>
                                </a:lnTo>
                                <a:lnTo>
                                  <a:pt x="45" y="187"/>
                                </a:lnTo>
                              </a:path>
                            </a:pathLst>
                          </a:custGeom>
                          <a:noFill/>
                          <a:ln w="19050" cmpd="sng">
                            <a:solidFill>
                              <a:srgbClr val="0000FF"/>
                            </a:solidFill>
                            <a:prstDash val="solid"/>
                            <a:round/>
                            <a:headEnd/>
                            <a:tailEnd/>
                          </a:ln>
                        </p:spPr>
                        <p:txBody>
                          <a:bodyPr/>
                          <a:lstStyle/>
                          <a:p>
                            <a:endParaRPr lang="en-US"/>
                          </a:p>
                        </p:txBody>
                      </p:sp>
                      <p:sp>
                        <p:nvSpPr>
                          <p:cNvPr id="25791" name="Freeform 101"/>
                          <p:cNvSpPr>
                            <a:spLocks/>
                          </p:cNvSpPr>
                          <p:nvPr/>
                        </p:nvSpPr>
                        <p:spPr bwMode="auto">
                          <a:xfrm>
                            <a:off x="4707" y="2897"/>
                            <a:ext cx="43" cy="70"/>
                          </a:xfrm>
                          <a:custGeom>
                            <a:avLst/>
                            <a:gdLst>
                              <a:gd name="T0" fmla="*/ 43 w 86"/>
                              <a:gd name="T1" fmla="*/ 70 h 139"/>
                              <a:gd name="T2" fmla="*/ 38 w 86"/>
                              <a:gd name="T3" fmla="*/ 49 h 139"/>
                              <a:gd name="T4" fmla="*/ 32 w 86"/>
                              <a:gd name="T5" fmla="*/ 38 h 139"/>
                              <a:gd name="T6" fmla="*/ 32 w 86"/>
                              <a:gd name="T7" fmla="*/ 21 h 139"/>
                              <a:gd name="T8" fmla="*/ 26 w 86"/>
                              <a:gd name="T9" fmla="*/ 17 h 139"/>
                              <a:gd name="T10" fmla="*/ 18 w 86"/>
                              <a:gd name="T11" fmla="*/ 10 h 139"/>
                              <a:gd name="T12" fmla="*/ 0 w 86"/>
                              <a:gd name="T13" fmla="*/ 0 h 139"/>
                              <a:gd name="T14" fmla="*/ 0 60000 65536"/>
                              <a:gd name="T15" fmla="*/ 0 60000 65536"/>
                              <a:gd name="T16" fmla="*/ 0 60000 65536"/>
                              <a:gd name="T17" fmla="*/ 0 60000 65536"/>
                              <a:gd name="T18" fmla="*/ 0 60000 65536"/>
                              <a:gd name="T19" fmla="*/ 0 60000 65536"/>
                              <a:gd name="T20" fmla="*/ 0 60000 65536"/>
                              <a:gd name="T21" fmla="*/ 0 w 86"/>
                              <a:gd name="T22" fmla="*/ 0 h 139"/>
                              <a:gd name="T23" fmla="*/ 86 w 86"/>
                              <a:gd name="T24" fmla="*/ 139 h 1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139">
                                <a:moveTo>
                                  <a:pt x="86" y="139"/>
                                </a:moveTo>
                                <a:lnTo>
                                  <a:pt x="75" y="97"/>
                                </a:lnTo>
                                <a:lnTo>
                                  <a:pt x="64" y="75"/>
                                </a:lnTo>
                                <a:lnTo>
                                  <a:pt x="64" y="41"/>
                                </a:lnTo>
                                <a:lnTo>
                                  <a:pt x="52" y="34"/>
                                </a:lnTo>
                                <a:lnTo>
                                  <a:pt x="36" y="20"/>
                                </a:lnTo>
                                <a:lnTo>
                                  <a:pt x="0" y="0"/>
                                </a:lnTo>
                              </a:path>
                            </a:pathLst>
                          </a:custGeom>
                          <a:noFill/>
                          <a:ln w="19050" cmpd="sng">
                            <a:solidFill>
                              <a:srgbClr val="0000FF"/>
                            </a:solidFill>
                            <a:prstDash val="solid"/>
                            <a:round/>
                            <a:headEnd/>
                            <a:tailEnd/>
                          </a:ln>
                        </p:spPr>
                        <p:txBody>
                          <a:bodyPr/>
                          <a:lstStyle/>
                          <a:p>
                            <a:endParaRPr lang="en-US"/>
                          </a:p>
                        </p:txBody>
                      </p:sp>
                      <p:sp>
                        <p:nvSpPr>
                          <p:cNvPr id="25792" name="Freeform 102"/>
                          <p:cNvSpPr>
                            <a:spLocks/>
                          </p:cNvSpPr>
                          <p:nvPr/>
                        </p:nvSpPr>
                        <p:spPr bwMode="auto">
                          <a:xfrm>
                            <a:off x="4845" y="2157"/>
                            <a:ext cx="59" cy="81"/>
                          </a:xfrm>
                          <a:custGeom>
                            <a:avLst/>
                            <a:gdLst>
                              <a:gd name="T0" fmla="*/ 0 w 119"/>
                              <a:gd name="T1" fmla="*/ 81 h 161"/>
                              <a:gd name="T2" fmla="*/ 4 w 119"/>
                              <a:gd name="T3" fmla="*/ 71 h 161"/>
                              <a:gd name="T4" fmla="*/ 4 w 119"/>
                              <a:gd name="T5" fmla="*/ 60 h 161"/>
                              <a:gd name="T6" fmla="*/ 21 w 119"/>
                              <a:gd name="T7" fmla="*/ 50 h 161"/>
                              <a:gd name="T8" fmla="*/ 24 w 119"/>
                              <a:gd name="T9" fmla="*/ 45 h 161"/>
                              <a:gd name="T10" fmla="*/ 27 w 119"/>
                              <a:gd name="T11" fmla="*/ 45 h 161"/>
                              <a:gd name="T12" fmla="*/ 29 w 119"/>
                              <a:gd name="T13" fmla="*/ 45 h 161"/>
                              <a:gd name="T14" fmla="*/ 35 w 119"/>
                              <a:gd name="T15" fmla="*/ 30 h 161"/>
                              <a:gd name="T16" fmla="*/ 38 w 119"/>
                              <a:gd name="T17" fmla="*/ 22 h 161"/>
                              <a:gd name="T18" fmla="*/ 44 w 119"/>
                              <a:gd name="T19" fmla="*/ 16 h 161"/>
                              <a:gd name="T20" fmla="*/ 45 w 119"/>
                              <a:gd name="T21" fmla="*/ 16 h 161"/>
                              <a:gd name="T22" fmla="*/ 51 w 119"/>
                              <a:gd name="T23" fmla="*/ 8 h 161"/>
                              <a:gd name="T24" fmla="*/ 56 w 119"/>
                              <a:gd name="T25" fmla="*/ 5 h 161"/>
                              <a:gd name="T26" fmla="*/ 59 w 119"/>
                              <a:gd name="T27" fmla="*/ 0 h 1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61"/>
                              <a:gd name="T44" fmla="*/ 119 w 119"/>
                              <a:gd name="T45" fmla="*/ 161 h 1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61">
                                <a:moveTo>
                                  <a:pt x="0" y="161"/>
                                </a:moveTo>
                                <a:lnTo>
                                  <a:pt x="9" y="141"/>
                                </a:lnTo>
                                <a:lnTo>
                                  <a:pt x="9" y="119"/>
                                </a:lnTo>
                                <a:lnTo>
                                  <a:pt x="42" y="100"/>
                                </a:lnTo>
                                <a:lnTo>
                                  <a:pt x="49" y="90"/>
                                </a:lnTo>
                                <a:lnTo>
                                  <a:pt x="54" y="90"/>
                                </a:lnTo>
                                <a:lnTo>
                                  <a:pt x="59" y="90"/>
                                </a:lnTo>
                                <a:lnTo>
                                  <a:pt x="70" y="59"/>
                                </a:lnTo>
                                <a:lnTo>
                                  <a:pt x="77" y="44"/>
                                </a:lnTo>
                                <a:lnTo>
                                  <a:pt x="88" y="31"/>
                                </a:lnTo>
                                <a:lnTo>
                                  <a:pt x="91" y="31"/>
                                </a:lnTo>
                                <a:lnTo>
                                  <a:pt x="103" y="15"/>
                                </a:lnTo>
                                <a:lnTo>
                                  <a:pt x="113" y="9"/>
                                </a:lnTo>
                                <a:lnTo>
                                  <a:pt x="119" y="0"/>
                                </a:lnTo>
                              </a:path>
                            </a:pathLst>
                          </a:custGeom>
                          <a:noFill/>
                          <a:ln w="19050" cmpd="sng">
                            <a:solidFill>
                              <a:srgbClr val="0000FF"/>
                            </a:solidFill>
                            <a:prstDash val="solid"/>
                            <a:round/>
                            <a:headEnd/>
                            <a:tailEnd/>
                          </a:ln>
                        </p:spPr>
                        <p:txBody>
                          <a:bodyPr/>
                          <a:lstStyle/>
                          <a:p>
                            <a:endParaRPr lang="en-US"/>
                          </a:p>
                        </p:txBody>
                      </p:sp>
                      <p:sp>
                        <p:nvSpPr>
                          <p:cNvPr id="25793" name="Freeform 103"/>
                          <p:cNvSpPr>
                            <a:spLocks/>
                          </p:cNvSpPr>
                          <p:nvPr/>
                        </p:nvSpPr>
                        <p:spPr bwMode="auto">
                          <a:xfrm>
                            <a:off x="4916" y="1830"/>
                            <a:ext cx="49" cy="230"/>
                          </a:xfrm>
                          <a:custGeom>
                            <a:avLst/>
                            <a:gdLst>
                              <a:gd name="T0" fmla="*/ 49 w 97"/>
                              <a:gd name="T1" fmla="*/ 230 h 462"/>
                              <a:gd name="T2" fmla="*/ 49 w 97"/>
                              <a:gd name="T3" fmla="*/ 222 h 462"/>
                              <a:gd name="T4" fmla="*/ 49 w 97"/>
                              <a:gd name="T5" fmla="*/ 206 h 462"/>
                              <a:gd name="T6" fmla="*/ 46 w 97"/>
                              <a:gd name="T7" fmla="*/ 185 h 462"/>
                              <a:gd name="T8" fmla="*/ 40 w 97"/>
                              <a:gd name="T9" fmla="*/ 167 h 462"/>
                              <a:gd name="T10" fmla="*/ 28 w 97"/>
                              <a:gd name="T11" fmla="*/ 125 h 462"/>
                              <a:gd name="T12" fmla="*/ 22 w 97"/>
                              <a:gd name="T13" fmla="*/ 98 h 462"/>
                              <a:gd name="T14" fmla="*/ 16 w 97"/>
                              <a:gd name="T15" fmla="*/ 70 h 462"/>
                              <a:gd name="T16" fmla="*/ 11 w 97"/>
                              <a:gd name="T17" fmla="*/ 59 h 462"/>
                              <a:gd name="T18" fmla="*/ 11 w 97"/>
                              <a:gd name="T19" fmla="*/ 38 h 462"/>
                              <a:gd name="T20" fmla="*/ 6 w 97"/>
                              <a:gd name="T21" fmla="*/ 25 h 462"/>
                              <a:gd name="T22" fmla="*/ 0 w 97"/>
                              <a:gd name="T23" fmla="*/ 15 h 462"/>
                              <a:gd name="T24" fmla="*/ 0 w 97"/>
                              <a:gd name="T25" fmla="*/ 0 h 4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7"/>
                              <a:gd name="T40" fmla="*/ 0 h 462"/>
                              <a:gd name="T41" fmla="*/ 97 w 97"/>
                              <a:gd name="T42" fmla="*/ 462 h 4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7" h="462">
                                <a:moveTo>
                                  <a:pt x="97" y="462"/>
                                </a:moveTo>
                                <a:lnTo>
                                  <a:pt x="97" y="446"/>
                                </a:lnTo>
                                <a:lnTo>
                                  <a:pt x="97" y="413"/>
                                </a:lnTo>
                                <a:lnTo>
                                  <a:pt x="92" y="371"/>
                                </a:lnTo>
                                <a:lnTo>
                                  <a:pt x="79" y="336"/>
                                </a:lnTo>
                                <a:lnTo>
                                  <a:pt x="55" y="252"/>
                                </a:lnTo>
                                <a:lnTo>
                                  <a:pt x="43" y="196"/>
                                </a:lnTo>
                                <a:lnTo>
                                  <a:pt x="31" y="140"/>
                                </a:lnTo>
                                <a:lnTo>
                                  <a:pt x="21" y="118"/>
                                </a:lnTo>
                                <a:lnTo>
                                  <a:pt x="21" y="76"/>
                                </a:lnTo>
                                <a:lnTo>
                                  <a:pt x="11" y="50"/>
                                </a:lnTo>
                                <a:lnTo>
                                  <a:pt x="0" y="30"/>
                                </a:lnTo>
                                <a:lnTo>
                                  <a:pt x="0" y="0"/>
                                </a:lnTo>
                              </a:path>
                            </a:pathLst>
                          </a:custGeom>
                          <a:noFill/>
                          <a:ln w="19050" cmpd="sng">
                            <a:solidFill>
                              <a:srgbClr val="0000FF"/>
                            </a:solidFill>
                            <a:prstDash val="solid"/>
                            <a:round/>
                            <a:headEnd/>
                            <a:tailEnd/>
                          </a:ln>
                        </p:spPr>
                        <p:txBody>
                          <a:bodyPr/>
                          <a:lstStyle/>
                          <a:p>
                            <a:endParaRPr lang="en-US"/>
                          </a:p>
                        </p:txBody>
                      </p:sp>
                      <p:sp>
                        <p:nvSpPr>
                          <p:cNvPr id="25794" name="Freeform 104"/>
                          <p:cNvSpPr>
                            <a:spLocks/>
                          </p:cNvSpPr>
                          <p:nvPr/>
                        </p:nvSpPr>
                        <p:spPr bwMode="auto">
                          <a:xfrm>
                            <a:off x="4111" y="2782"/>
                            <a:ext cx="34" cy="38"/>
                          </a:xfrm>
                          <a:custGeom>
                            <a:avLst/>
                            <a:gdLst>
                              <a:gd name="T0" fmla="*/ 0 w 67"/>
                              <a:gd name="T1" fmla="*/ 38 h 77"/>
                              <a:gd name="T2" fmla="*/ 0 w 67"/>
                              <a:gd name="T3" fmla="*/ 34 h 77"/>
                              <a:gd name="T4" fmla="*/ 3 w 67"/>
                              <a:gd name="T5" fmla="*/ 25 h 77"/>
                              <a:gd name="T6" fmla="*/ 10 w 67"/>
                              <a:gd name="T7" fmla="*/ 20 h 77"/>
                              <a:gd name="T8" fmla="*/ 21 w 67"/>
                              <a:gd name="T9" fmla="*/ 16 h 77"/>
                              <a:gd name="T10" fmla="*/ 28 w 67"/>
                              <a:gd name="T11" fmla="*/ 9 h 77"/>
                              <a:gd name="T12" fmla="*/ 29 w 67"/>
                              <a:gd name="T13" fmla="*/ 2 h 77"/>
                              <a:gd name="T14" fmla="*/ 32 w 67"/>
                              <a:gd name="T15" fmla="*/ 1 h 77"/>
                              <a:gd name="T16" fmla="*/ 34 w 67"/>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
                              <a:gd name="T28" fmla="*/ 0 h 77"/>
                              <a:gd name="T29" fmla="*/ 67 w 67"/>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 h="77">
                                <a:moveTo>
                                  <a:pt x="0" y="77"/>
                                </a:moveTo>
                                <a:lnTo>
                                  <a:pt x="0" y="68"/>
                                </a:lnTo>
                                <a:lnTo>
                                  <a:pt x="5" y="51"/>
                                </a:lnTo>
                                <a:lnTo>
                                  <a:pt x="20" y="41"/>
                                </a:lnTo>
                                <a:lnTo>
                                  <a:pt x="41" y="33"/>
                                </a:lnTo>
                                <a:lnTo>
                                  <a:pt x="55" y="18"/>
                                </a:lnTo>
                                <a:lnTo>
                                  <a:pt x="58" y="5"/>
                                </a:lnTo>
                                <a:lnTo>
                                  <a:pt x="63" y="3"/>
                                </a:lnTo>
                                <a:lnTo>
                                  <a:pt x="67" y="0"/>
                                </a:lnTo>
                              </a:path>
                            </a:pathLst>
                          </a:custGeom>
                          <a:noFill/>
                          <a:ln w="19050" cmpd="sng">
                            <a:solidFill>
                              <a:srgbClr val="0000FF"/>
                            </a:solidFill>
                            <a:prstDash val="solid"/>
                            <a:round/>
                            <a:headEnd/>
                            <a:tailEnd/>
                          </a:ln>
                        </p:spPr>
                        <p:txBody>
                          <a:bodyPr/>
                          <a:lstStyle/>
                          <a:p>
                            <a:endParaRPr lang="en-US"/>
                          </a:p>
                        </p:txBody>
                      </p:sp>
                      <p:grpSp>
                        <p:nvGrpSpPr>
                          <p:cNvPr id="25795" name="Group 105"/>
                          <p:cNvGrpSpPr>
                            <a:grpSpLocks/>
                          </p:cNvGrpSpPr>
                          <p:nvPr/>
                        </p:nvGrpSpPr>
                        <p:grpSpPr bwMode="auto">
                          <a:xfrm>
                            <a:off x="2768" y="1783"/>
                            <a:ext cx="2127" cy="2317"/>
                            <a:chOff x="2768" y="1783"/>
                            <a:chExt cx="2127" cy="2317"/>
                          </a:xfrm>
                        </p:grpSpPr>
                        <p:sp>
                          <p:nvSpPr>
                            <p:cNvPr id="25796" name="Freeform 106"/>
                            <p:cNvSpPr>
                              <a:spLocks/>
                            </p:cNvSpPr>
                            <p:nvPr/>
                          </p:nvSpPr>
                          <p:spPr bwMode="auto">
                            <a:xfrm>
                              <a:off x="4063" y="3263"/>
                              <a:ext cx="45" cy="328"/>
                            </a:xfrm>
                            <a:custGeom>
                              <a:avLst/>
                              <a:gdLst>
                                <a:gd name="T0" fmla="*/ 10 w 89"/>
                                <a:gd name="T1" fmla="*/ 0 h 656"/>
                                <a:gd name="T2" fmla="*/ 15 w 89"/>
                                <a:gd name="T3" fmla="*/ 12 h 656"/>
                                <a:gd name="T4" fmla="*/ 10 w 89"/>
                                <a:gd name="T5" fmla="*/ 25 h 656"/>
                                <a:gd name="T6" fmla="*/ 6 w 89"/>
                                <a:gd name="T7" fmla="*/ 38 h 656"/>
                                <a:gd name="T8" fmla="*/ 0 w 89"/>
                                <a:gd name="T9" fmla="*/ 52 h 656"/>
                                <a:gd name="T10" fmla="*/ 0 w 89"/>
                                <a:gd name="T11" fmla="*/ 64 h 656"/>
                                <a:gd name="T12" fmla="*/ 6 w 89"/>
                                <a:gd name="T13" fmla="*/ 84 h 656"/>
                                <a:gd name="T14" fmla="*/ 10 w 89"/>
                                <a:gd name="T15" fmla="*/ 102 h 656"/>
                                <a:gd name="T16" fmla="*/ 15 w 89"/>
                                <a:gd name="T17" fmla="*/ 121 h 656"/>
                                <a:gd name="T18" fmla="*/ 21 w 89"/>
                                <a:gd name="T19" fmla="*/ 142 h 656"/>
                                <a:gd name="T20" fmla="*/ 26 w 89"/>
                                <a:gd name="T21" fmla="*/ 162 h 656"/>
                                <a:gd name="T22" fmla="*/ 31 w 89"/>
                                <a:gd name="T23" fmla="*/ 181 h 656"/>
                                <a:gd name="T24" fmla="*/ 41 w 89"/>
                                <a:gd name="T25" fmla="*/ 192 h 656"/>
                                <a:gd name="T26" fmla="*/ 45 w 89"/>
                                <a:gd name="T27" fmla="*/ 206 h 656"/>
                                <a:gd name="T28" fmla="*/ 41 w 89"/>
                                <a:gd name="T29" fmla="*/ 225 h 656"/>
                                <a:gd name="T30" fmla="*/ 36 w 89"/>
                                <a:gd name="T31" fmla="*/ 245 h 656"/>
                                <a:gd name="T32" fmla="*/ 31 w 89"/>
                                <a:gd name="T33" fmla="*/ 264 h 656"/>
                                <a:gd name="T34" fmla="*/ 21 w 89"/>
                                <a:gd name="T35" fmla="*/ 277 h 656"/>
                                <a:gd name="T36" fmla="*/ 26 w 89"/>
                                <a:gd name="T37" fmla="*/ 297 h 656"/>
                                <a:gd name="T38" fmla="*/ 31 w 89"/>
                                <a:gd name="T39" fmla="*/ 308 h 656"/>
                                <a:gd name="T40" fmla="*/ 36 w 89"/>
                                <a:gd name="T41" fmla="*/ 322 h 656"/>
                                <a:gd name="T42" fmla="*/ 41 w 89"/>
                                <a:gd name="T43" fmla="*/ 328 h 6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9"/>
                                <a:gd name="T67" fmla="*/ 0 h 656"/>
                                <a:gd name="T68" fmla="*/ 89 w 89"/>
                                <a:gd name="T69" fmla="*/ 656 h 6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9" h="656">
                                  <a:moveTo>
                                    <a:pt x="19" y="0"/>
                                  </a:moveTo>
                                  <a:lnTo>
                                    <a:pt x="30" y="25"/>
                                  </a:lnTo>
                                  <a:lnTo>
                                    <a:pt x="19" y="51"/>
                                  </a:lnTo>
                                  <a:lnTo>
                                    <a:pt x="11" y="76"/>
                                  </a:lnTo>
                                  <a:lnTo>
                                    <a:pt x="0" y="105"/>
                                  </a:lnTo>
                                  <a:lnTo>
                                    <a:pt x="0" y="128"/>
                                  </a:lnTo>
                                  <a:lnTo>
                                    <a:pt x="11" y="168"/>
                                  </a:lnTo>
                                  <a:lnTo>
                                    <a:pt x="19" y="205"/>
                                  </a:lnTo>
                                  <a:lnTo>
                                    <a:pt x="30" y="243"/>
                                  </a:lnTo>
                                  <a:lnTo>
                                    <a:pt x="41" y="283"/>
                                  </a:lnTo>
                                  <a:lnTo>
                                    <a:pt x="51" y="323"/>
                                  </a:lnTo>
                                  <a:lnTo>
                                    <a:pt x="61" y="362"/>
                                  </a:lnTo>
                                  <a:lnTo>
                                    <a:pt x="82" y="385"/>
                                  </a:lnTo>
                                  <a:lnTo>
                                    <a:pt x="89" y="413"/>
                                  </a:lnTo>
                                  <a:lnTo>
                                    <a:pt x="82" y="450"/>
                                  </a:lnTo>
                                  <a:lnTo>
                                    <a:pt x="71" y="490"/>
                                  </a:lnTo>
                                  <a:lnTo>
                                    <a:pt x="61" y="527"/>
                                  </a:lnTo>
                                  <a:lnTo>
                                    <a:pt x="41" y="553"/>
                                  </a:lnTo>
                                  <a:lnTo>
                                    <a:pt x="51" y="593"/>
                                  </a:lnTo>
                                  <a:lnTo>
                                    <a:pt x="61" y="616"/>
                                  </a:lnTo>
                                  <a:lnTo>
                                    <a:pt x="71" y="643"/>
                                  </a:lnTo>
                                  <a:lnTo>
                                    <a:pt x="82" y="656"/>
                                  </a:lnTo>
                                </a:path>
                              </a:pathLst>
                            </a:custGeom>
                            <a:noFill/>
                            <a:ln w="19050" cmpd="sng">
                              <a:solidFill>
                                <a:srgbClr val="0000FF"/>
                              </a:solidFill>
                              <a:prstDash val="solid"/>
                              <a:round/>
                              <a:headEnd/>
                              <a:tailEnd/>
                            </a:ln>
                          </p:spPr>
                          <p:txBody>
                            <a:bodyPr/>
                            <a:lstStyle/>
                            <a:p>
                              <a:endParaRPr lang="en-US"/>
                            </a:p>
                          </p:txBody>
                        </p:sp>
                        <p:sp>
                          <p:nvSpPr>
                            <p:cNvPr id="25797" name="Freeform 107"/>
                            <p:cNvSpPr>
                              <a:spLocks/>
                            </p:cNvSpPr>
                            <p:nvPr/>
                          </p:nvSpPr>
                          <p:spPr bwMode="auto">
                            <a:xfrm>
                              <a:off x="4108" y="3418"/>
                              <a:ext cx="45" cy="51"/>
                            </a:xfrm>
                            <a:custGeom>
                              <a:avLst/>
                              <a:gdLst>
                                <a:gd name="T0" fmla="*/ 0 w 91"/>
                                <a:gd name="T1" fmla="*/ 51 h 103"/>
                                <a:gd name="T2" fmla="*/ 21 w 91"/>
                                <a:gd name="T3" fmla="*/ 30 h 103"/>
                                <a:gd name="T4" fmla="*/ 35 w 91"/>
                                <a:gd name="T5" fmla="*/ 26 h 103"/>
                                <a:gd name="T6" fmla="*/ 45 w 91"/>
                                <a:gd name="T7" fmla="*/ 0 h 103"/>
                                <a:gd name="T8" fmla="*/ 0 60000 65536"/>
                                <a:gd name="T9" fmla="*/ 0 60000 65536"/>
                                <a:gd name="T10" fmla="*/ 0 60000 65536"/>
                                <a:gd name="T11" fmla="*/ 0 60000 65536"/>
                                <a:gd name="T12" fmla="*/ 0 w 91"/>
                                <a:gd name="T13" fmla="*/ 0 h 103"/>
                                <a:gd name="T14" fmla="*/ 91 w 91"/>
                                <a:gd name="T15" fmla="*/ 103 h 103"/>
                              </a:gdLst>
                              <a:ahLst/>
                              <a:cxnLst>
                                <a:cxn ang="T8">
                                  <a:pos x="T0" y="T1"/>
                                </a:cxn>
                                <a:cxn ang="T9">
                                  <a:pos x="T2" y="T3"/>
                                </a:cxn>
                                <a:cxn ang="T10">
                                  <a:pos x="T4" y="T5"/>
                                </a:cxn>
                                <a:cxn ang="T11">
                                  <a:pos x="T6" y="T7"/>
                                </a:cxn>
                              </a:cxnLst>
                              <a:rect l="T12" t="T13" r="T14" b="T15"/>
                              <a:pathLst>
                                <a:path w="91" h="103">
                                  <a:moveTo>
                                    <a:pt x="0" y="103"/>
                                  </a:moveTo>
                                  <a:lnTo>
                                    <a:pt x="42" y="61"/>
                                  </a:lnTo>
                                  <a:lnTo>
                                    <a:pt x="71" y="52"/>
                                  </a:lnTo>
                                  <a:lnTo>
                                    <a:pt x="91" y="0"/>
                                  </a:lnTo>
                                </a:path>
                              </a:pathLst>
                            </a:custGeom>
                            <a:noFill/>
                            <a:ln w="19050" cmpd="sng">
                              <a:solidFill>
                                <a:srgbClr val="0000FF"/>
                              </a:solidFill>
                              <a:prstDash val="solid"/>
                              <a:round/>
                              <a:headEnd/>
                              <a:tailEnd/>
                            </a:ln>
                          </p:spPr>
                          <p:txBody>
                            <a:bodyPr/>
                            <a:lstStyle/>
                            <a:p>
                              <a:endParaRPr lang="en-US"/>
                            </a:p>
                          </p:txBody>
                        </p:sp>
                        <p:sp>
                          <p:nvSpPr>
                            <p:cNvPr id="25798" name="Freeform 108"/>
                            <p:cNvSpPr>
                              <a:spLocks/>
                            </p:cNvSpPr>
                            <p:nvPr/>
                          </p:nvSpPr>
                          <p:spPr bwMode="auto">
                            <a:xfrm>
                              <a:off x="3449" y="3565"/>
                              <a:ext cx="14" cy="117"/>
                            </a:xfrm>
                            <a:custGeom>
                              <a:avLst/>
                              <a:gdLst>
                                <a:gd name="T0" fmla="*/ 3 w 29"/>
                                <a:gd name="T1" fmla="*/ 117 h 233"/>
                                <a:gd name="T2" fmla="*/ 7 w 29"/>
                                <a:gd name="T3" fmla="*/ 104 h 233"/>
                                <a:gd name="T4" fmla="*/ 14 w 29"/>
                                <a:gd name="T5" fmla="*/ 78 h 233"/>
                                <a:gd name="T6" fmla="*/ 12 w 29"/>
                                <a:gd name="T7" fmla="*/ 55 h 233"/>
                                <a:gd name="T8" fmla="*/ 5 w 29"/>
                                <a:gd name="T9" fmla="*/ 40 h 233"/>
                                <a:gd name="T10" fmla="*/ 0 w 29"/>
                                <a:gd name="T11" fmla="*/ 26 h 233"/>
                                <a:gd name="T12" fmla="*/ 2 w 29"/>
                                <a:gd name="T13" fmla="*/ 10 h 233"/>
                                <a:gd name="T14" fmla="*/ 8 w 29"/>
                                <a:gd name="T15" fmla="*/ 0 h 233"/>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233"/>
                                <a:gd name="T26" fmla="*/ 29 w 29"/>
                                <a:gd name="T27" fmla="*/ 233 h 2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233">
                                  <a:moveTo>
                                    <a:pt x="6" y="233"/>
                                  </a:moveTo>
                                  <a:lnTo>
                                    <a:pt x="15" y="208"/>
                                  </a:lnTo>
                                  <a:lnTo>
                                    <a:pt x="29" y="155"/>
                                  </a:lnTo>
                                  <a:lnTo>
                                    <a:pt x="25" y="110"/>
                                  </a:lnTo>
                                  <a:lnTo>
                                    <a:pt x="11" y="79"/>
                                  </a:lnTo>
                                  <a:lnTo>
                                    <a:pt x="0" y="52"/>
                                  </a:lnTo>
                                  <a:lnTo>
                                    <a:pt x="5" y="20"/>
                                  </a:lnTo>
                                  <a:lnTo>
                                    <a:pt x="16" y="0"/>
                                  </a:lnTo>
                                </a:path>
                              </a:pathLst>
                            </a:custGeom>
                            <a:noFill/>
                            <a:ln w="19050" cmpd="sng">
                              <a:solidFill>
                                <a:srgbClr val="0000FF"/>
                              </a:solidFill>
                              <a:prstDash val="solid"/>
                              <a:round/>
                              <a:headEnd/>
                              <a:tailEnd/>
                            </a:ln>
                          </p:spPr>
                          <p:txBody>
                            <a:bodyPr/>
                            <a:lstStyle/>
                            <a:p>
                              <a:endParaRPr lang="en-US"/>
                            </a:p>
                          </p:txBody>
                        </p:sp>
                        <p:sp>
                          <p:nvSpPr>
                            <p:cNvPr id="25799" name="Freeform 109"/>
                            <p:cNvSpPr>
                              <a:spLocks/>
                            </p:cNvSpPr>
                            <p:nvPr/>
                          </p:nvSpPr>
                          <p:spPr bwMode="auto">
                            <a:xfrm>
                              <a:off x="3290" y="3449"/>
                              <a:ext cx="76" cy="52"/>
                            </a:xfrm>
                            <a:custGeom>
                              <a:avLst/>
                              <a:gdLst>
                                <a:gd name="T0" fmla="*/ 76 w 151"/>
                                <a:gd name="T1" fmla="*/ 52 h 105"/>
                                <a:gd name="T2" fmla="*/ 55 w 151"/>
                                <a:gd name="T3" fmla="*/ 26 h 105"/>
                                <a:gd name="T4" fmla="*/ 31 w 151"/>
                                <a:gd name="T5" fmla="*/ 39 h 105"/>
                                <a:gd name="T6" fmla="*/ 20 w 151"/>
                                <a:gd name="T7" fmla="*/ 32 h 105"/>
                                <a:gd name="T8" fmla="*/ 15 w 151"/>
                                <a:gd name="T9" fmla="*/ 14 h 105"/>
                                <a:gd name="T10" fmla="*/ 0 w 151"/>
                                <a:gd name="T11" fmla="*/ 0 h 105"/>
                                <a:gd name="T12" fmla="*/ 0 60000 65536"/>
                                <a:gd name="T13" fmla="*/ 0 60000 65536"/>
                                <a:gd name="T14" fmla="*/ 0 60000 65536"/>
                                <a:gd name="T15" fmla="*/ 0 60000 65536"/>
                                <a:gd name="T16" fmla="*/ 0 60000 65536"/>
                                <a:gd name="T17" fmla="*/ 0 60000 65536"/>
                                <a:gd name="T18" fmla="*/ 0 w 151"/>
                                <a:gd name="T19" fmla="*/ 0 h 105"/>
                                <a:gd name="T20" fmla="*/ 151 w 151"/>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151" h="105">
                                  <a:moveTo>
                                    <a:pt x="151" y="105"/>
                                  </a:moveTo>
                                  <a:lnTo>
                                    <a:pt x="110" y="53"/>
                                  </a:lnTo>
                                  <a:lnTo>
                                    <a:pt x="61" y="79"/>
                                  </a:lnTo>
                                  <a:lnTo>
                                    <a:pt x="40" y="65"/>
                                  </a:lnTo>
                                  <a:lnTo>
                                    <a:pt x="30" y="28"/>
                                  </a:lnTo>
                                  <a:lnTo>
                                    <a:pt x="0" y="0"/>
                                  </a:lnTo>
                                </a:path>
                              </a:pathLst>
                            </a:custGeom>
                            <a:noFill/>
                            <a:ln w="19050" cmpd="sng">
                              <a:solidFill>
                                <a:srgbClr val="0000FF"/>
                              </a:solidFill>
                              <a:prstDash val="solid"/>
                              <a:round/>
                              <a:headEnd/>
                              <a:tailEnd/>
                            </a:ln>
                          </p:spPr>
                          <p:txBody>
                            <a:bodyPr/>
                            <a:lstStyle/>
                            <a:p>
                              <a:endParaRPr lang="en-US"/>
                            </a:p>
                          </p:txBody>
                        </p:sp>
                        <p:sp>
                          <p:nvSpPr>
                            <p:cNvPr id="25800" name="Freeform 110"/>
                            <p:cNvSpPr>
                              <a:spLocks/>
                            </p:cNvSpPr>
                            <p:nvPr/>
                          </p:nvSpPr>
                          <p:spPr bwMode="auto">
                            <a:xfrm>
                              <a:off x="3671" y="2986"/>
                              <a:ext cx="116" cy="564"/>
                            </a:xfrm>
                            <a:custGeom>
                              <a:avLst/>
                              <a:gdLst>
                                <a:gd name="T0" fmla="*/ 42 w 232"/>
                                <a:gd name="T1" fmla="*/ 0 h 1128"/>
                                <a:gd name="T2" fmla="*/ 37 w 232"/>
                                <a:gd name="T3" fmla="*/ 12 h 1128"/>
                                <a:gd name="T4" fmla="*/ 37 w 232"/>
                                <a:gd name="T5" fmla="*/ 35 h 1128"/>
                                <a:gd name="T6" fmla="*/ 37 w 232"/>
                                <a:gd name="T7" fmla="*/ 54 h 1128"/>
                                <a:gd name="T8" fmla="*/ 24 w 232"/>
                                <a:gd name="T9" fmla="*/ 71 h 1128"/>
                                <a:gd name="T10" fmla="*/ 19 w 232"/>
                                <a:gd name="T11" fmla="*/ 90 h 1128"/>
                                <a:gd name="T12" fmla="*/ 19 w 232"/>
                                <a:gd name="T13" fmla="*/ 112 h 1128"/>
                                <a:gd name="T14" fmla="*/ 19 w 232"/>
                                <a:gd name="T15" fmla="*/ 135 h 1128"/>
                                <a:gd name="T16" fmla="*/ 27 w 232"/>
                                <a:gd name="T17" fmla="*/ 155 h 1128"/>
                                <a:gd name="T18" fmla="*/ 22 w 232"/>
                                <a:gd name="T19" fmla="*/ 170 h 1128"/>
                                <a:gd name="T20" fmla="*/ 5 w 232"/>
                                <a:gd name="T21" fmla="*/ 196 h 1128"/>
                                <a:gd name="T22" fmla="*/ 0 w 232"/>
                                <a:gd name="T23" fmla="*/ 211 h 1128"/>
                                <a:gd name="T24" fmla="*/ 7 w 232"/>
                                <a:gd name="T25" fmla="*/ 228 h 1128"/>
                                <a:gd name="T26" fmla="*/ 22 w 232"/>
                                <a:gd name="T27" fmla="*/ 254 h 1128"/>
                                <a:gd name="T28" fmla="*/ 44 w 232"/>
                                <a:gd name="T29" fmla="*/ 270 h 1128"/>
                                <a:gd name="T30" fmla="*/ 69 w 232"/>
                                <a:gd name="T31" fmla="*/ 286 h 1128"/>
                                <a:gd name="T32" fmla="*/ 79 w 232"/>
                                <a:gd name="T33" fmla="*/ 308 h 1128"/>
                                <a:gd name="T34" fmla="*/ 87 w 232"/>
                                <a:gd name="T35" fmla="*/ 327 h 1128"/>
                                <a:gd name="T36" fmla="*/ 104 w 232"/>
                                <a:gd name="T37" fmla="*/ 338 h 1128"/>
                                <a:gd name="T38" fmla="*/ 116 w 232"/>
                                <a:gd name="T39" fmla="*/ 347 h 1128"/>
                                <a:gd name="T40" fmla="*/ 112 w 232"/>
                                <a:gd name="T41" fmla="*/ 363 h 1128"/>
                                <a:gd name="T42" fmla="*/ 100 w 232"/>
                                <a:gd name="T43" fmla="*/ 378 h 1128"/>
                                <a:gd name="T44" fmla="*/ 97 w 232"/>
                                <a:gd name="T45" fmla="*/ 395 h 1128"/>
                                <a:gd name="T46" fmla="*/ 106 w 232"/>
                                <a:gd name="T47" fmla="*/ 411 h 1128"/>
                                <a:gd name="T48" fmla="*/ 110 w 232"/>
                                <a:gd name="T49" fmla="*/ 428 h 1128"/>
                                <a:gd name="T50" fmla="*/ 110 w 232"/>
                                <a:gd name="T51" fmla="*/ 448 h 1128"/>
                                <a:gd name="T52" fmla="*/ 110 w 232"/>
                                <a:gd name="T53" fmla="*/ 466 h 1128"/>
                                <a:gd name="T54" fmla="*/ 109 w 232"/>
                                <a:gd name="T55" fmla="*/ 483 h 1128"/>
                                <a:gd name="T56" fmla="*/ 109 w 232"/>
                                <a:gd name="T57" fmla="*/ 497 h 1128"/>
                                <a:gd name="T58" fmla="*/ 110 w 232"/>
                                <a:gd name="T59" fmla="*/ 520 h 1128"/>
                                <a:gd name="T60" fmla="*/ 112 w 232"/>
                                <a:gd name="T61" fmla="*/ 564 h 11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2"/>
                                <a:gd name="T94" fmla="*/ 0 h 1128"/>
                                <a:gd name="T95" fmla="*/ 232 w 232"/>
                                <a:gd name="T96" fmla="*/ 1128 h 112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2" h="1128">
                                  <a:moveTo>
                                    <a:pt x="83" y="0"/>
                                  </a:moveTo>
                                  <a:lnTo>
                                    <a:pt x="73" y="25"/>
                                  </a:lnTo>
                                  <a:lnTo>
                                    <a:pt x="73" y="70"/>
                                  </a:lnTo>
                                  <a:lnTo>
                                    <a:pt x="73" y="109"/>
                                  </a:lnTo>
                                  <a:lnTo>
                                    <a:pt x="48" y="141"/>
                                  </a:lnTo>
                                  <a:lnTo>
                                    <a:pt x="38" y="181"/>
                                  </a:lnTo>
                                  <a:lnTo>
                                    <a:pt x="38" y="225"/>
                                  </a:lnTo>
                                  <a:lnTo>
                                    <a:pt x="38" y="270"/>
                                  </a:lnTo>
                                  <a:lnTo>
                                    <a:pt x="53" y="310"/>
                                  </a:lnTo>
                                  <a:lnTo>
                                    <a:pt x="44" y="341"/>
                                  </a:lnTo>
                                  <a:lnTo>
                                    <a:pt x="9" y="392"/>
                                  </a:lnTo>
                                  <a:lnTo>
                                    <a:pt x="0" y="423"/>
                                  </a:lnTo>
                                  <a:lnTo>
                                    <a:pt x="13" y="457"/>
                                  </a:lnTo>
                                  <a:lnTo>
                                    <a:pt x="43" y="508"/>
                                  </a:lnTo>
                                  <a:lnTo>
                                    <a:pt x="87" y="540"/>
                                  </a:lnTo>
                                  <a:lnTo>
                                    <a:pt x="138" y="572"/>
                                  </a:lnTo>
                                  <a:lnTo>
                                    <a:pt x="158" y="617"/>
                                  </a:lnTo>
                                  <a:lnTo>
                                    <a:pt x="173" y="655"/>
                                  </a:lnTo>
                                  <a:lnTo>
                                    <a:pt x="207" y="676"/>
                                  </a:lnTo>
                                  <a:lnTo>
                                    <a:pt x="232" y="695"/>
                                  </a:lnTo>
                                  <a:lnTo>
                                    <a:pt x="223" y="726"/>
                                  </a:lnTo>
                                  <a:lnTo>
                                    <a:pt x="199" y="757"/>
                                  </a:lnTo>
                                  <a:lnTo>
                                    <a:pt x="193" y="791"/>
                                  </a:lnTo>
                                  <a:lnTo>
                                    <a:pt x="212" y="823"/>
                                  </a:lnTo>
                                  <a:lnTo>
                                    <a:pt x="219" y="856"/>
                                  </a:lnTo>
                                  <a:lnTo>
                                    <a:pt x="219" y="896"/>
                                  </a:lnTo>
                                  <a:lnTo>
                                    <a:pt x="219" y="933"/>
                                  </a:lnTo>
                                  <a:lnTo>
                                    <a:pt x="217" y="966"/>
                                  </a:lnTo>
                                  <a:lnTo>
                                    <a:pt x="217" y="995"/>
                                  </a:lnTo>
                                  <a:lnTo>
                                    <a:pt x="219" y="1040"/>
                                  </a:lnTo>
                                  <a:lnTo>
                                    <a:pt x="223" y="1128"/>
                                  </a:lnTo>
                                </a:path>
                              </a:pathLst>
                            </a:custGeom>
                            <a:noFill/>
                            <a:ln w="19050" cmpd="sng">
                              <a:solidFill>
                                <a:srgbClr val="0000FF"/>
                              </a:solidFill>
                              <a:prstDash val="solid"/>
                              <a:round/>
                              <a:headEnd/>
                              <a:tailEnd/>
                            </a:ln>
                          </p:spPr>
                          <p:txBody>
                            <a:bodyPr/>
                            <a:lstStyle/>
                            <a:p>
                              <a:endParaRPr lang="en-US"/>
                            </a:p>
                          </p:txBody>
                        </p:sp>
                        <p:sp>
                          <p:nvSpPr>
                            <p:cNvPr id="25801" name="Freeform 111"/>
                            <p:cNvSpPr>
                              <a:spLocks/>
                            </p:cNvSpPr>
                            <p:nvPr/>
                          </p:nvSpPr>
                          <p:spPr bwMode="auto">
                            <a:xfrm>
                              <a:off x="3787" y="3128"/>
                              <a:ext cx="75" cy="199"/>
                            </a:xfrm>
                            <a:custGeom>
                              <a:avLst/>
                              <a:gdLst>
                                <a:gd name="T0" fmla="*/ 0 w 152"/>
                                <a:gd name="T1" fmla="*/ 199 h 399"/>
                                <a:gd name="T2" fmla="*/ 7 w 152"/>
                                <a:gd name="T3" fmla="*/ 197 h 399"/>
                                <a:gd name="T4" fmla="*/ 21 w 152"/>
                                <a:gd name="T5" fmla="*/ 180 h 399"/>
                                <a:gd name="T6" fmla="*/ 18 w 152"/>
                                <a:gd name="T7" fmla="*/ 161 h 399"/>
                                <a:gd name="T8" fmla="*/ 8 w 152"/>
                                <a:gd name="T9" fmla="*/ 145 h 399"/>
                                <a:gd name="T10" fmla="*/ 16 w 152"/>
                                <a:gd name="T11" fmla="*/ 122 h 399"/>
                                <a:gd name="T12" fmla="*/ 31 w 152"/>
                                <a:gd name="T13" fmla="*/ 100 h 399"/>
                                <a:gd name="T14" fmla="*/ 38 w 152"/>
                                <a:gd name="T15" fmla="*/ 80 h 399"/>
                                <a:gd name="T16" fmla="*/ 40 w 152"/>
                                <a:gd name="T17" fmla="*/ 64 h 399"/>
                                <a:gd name="T18" fmla="*/ 35 w 152"/>
                                <a:gd name="T19" fmla="*/ 55 h 399"/>
                                <a:gd name="T20" fmla="*/ 42 w 152"/>
                                <a:gd name="T21" fmla="*/ 45 h 399"/>
                                <a:gd name="T22" fmla="*/ 55 w 152"/>
                                <a:gd name="T23" fmla="*/ 36 h 399"/>
                                <a:gd name="T24" fmla="*/ 58 w 152"/>
                                <a:gd name="T25" fmla="*/ 19 h 399"/>
                                <a:gd name="T26" fmla="*/ 68 w 152"/>
                                <a:gd name="T27" fmla="*/ 4 h 399"/>
                                <a:gd name="T28" fmla="*/ 75 w 152"/>
                                <a:gd name="T29" fmla="*/ 0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
                                <a:gd name="T46" fmla="*/ 0 h 399"/>
                                <a:gd name="T47" fmla="*/ 152 w 152"/>
                                <a:gd name="T48" fmla="*/ 399 h 3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 h="399">
                                  <a:moveTo>
                                    <a:pt x="0" y="399"/>
                                  </a:moveTo>
                                  <a:lnTo>
                                    <a:pt x="15" y="394"/>
                                  </a:lnTo>
                                  <a:lnTo>
                                    <a:pt x="43" y="361"/>
                                  </a:lnTo>
                                  <a:lnTo>
                                    <a:pt x="37" y="322"/>
                                  </a:lnTo>
                                  <a:lnTo>
                                    <a:pt x="16" y="290"/>
                                  </a:lnTo>
                                  <a:lnTo>
                                    <a:pt x="32" y="245"/>
                                  </a:lnTo>
                                  <a:lnTo>
                                    <a:pt x="62" y="200"/>
                                  </a:lnTo>
                                  <a:lnTo>
                                    <a:pt x="76" y="161"/>
                                  </a:lnTo>
                                  <a:lnTo>
                                    <a:pt x="82" y="129"/>
                                  </a:lnTo>
                                  <a:lnTo>
                                    <a:pt x="70" y="110"/>
                                  </a:lnTo>
                                  <a:lnTo>
                                    <a:pt x="86" y="91"/>
                                  </a:lnTo>
                                  <a:lnTo>
                                    <a:pt x="112" y="72"/>
                                  </a:lnTo>
                                  <a:lnTo>
                                    <a:pt x="117" y="39"/>
                                  </a:lnTo>
                                  <a:lnTo>
                                    <a:pt x="138" y="8"/>
                                  </a:lnTo>
                                  <a:lnTo>
                                    <a:pt x="152" y="0"/>
                                  </a:lnTo>
                                </a:path>
                              </a:pathLst>
                            </a:custGeom>
                            <a:noFill/>
                            <a:ln w="19050" cmpd="sng">
                              <a:solidFill>
                                <a:srgbClr val="0000FF"/>
                              </a:solidFill>
                              <a:prstDash val="solid"/>
                              <a:round/>
                              <a:headEnd/>
                              <a:tailEnd/>
                            </a:ln>
                          </p:spPr>
                          <p:txBody>
                            <a:bodyPr/>
                            <a:lstStyle/>
                            <a:p>
                              <a:endParaRPr lang="en-US"/>
                            </a:p>
                          </p:txBody>
                        </p:sp>
                        <p:sp>
                          <p:nvSpPr>
                            <p:cNvPr id="25802" name="Freeform 112"/>
                            <p:cNvSpPr>
                              <a:spLocks/>
                            </p:cNvSpPr>
                            <p:nvPr/>
                          </p:nvSpPr>
                          <p:spPr bwMode="auto">
                            <a:xfrm>
                              <a:off x="3779" y="3263"/>
                              <a:ext cx="184" cy="212"/>
                            </a:xfrm>
                            <a:custGeom>
                              <a:avLst/>
                              <a:gdLst>
                                <a:gd name="T0" fmla="*/ 0 w 368"/>
                                <a:gd name="T1" fmla="*/ 212 h 423"/>
                                <a:gd name="T2" fmla="*/ 10 w 368"/>
                                <a:gd name="T3" fmla="*/ 197 h 423"/>
                                <a:gd name="T4" fmla="*/ 31 w 368"/>
                                <a:gd name="T5" fmla="*/ 174 h 423"/>
                                <a:gd name="T6" fmla="*/ 46 w 368"/>
                                <a:gd name="T7" fmla="*/ 152 h 423"/>
                                <a:gd name="T8" fmla="*/ 53 w 368"/>
                                <a:gd name="T9" fmla="*/ 132 h 423"/>
                                <a:gd name="T10" fmla="*/ 61 w 368"/>
                                <a:gd name="T11" fmla="*/ 119 h 423"/>
                                <a:gd name="T12" fmla="*/ 71 w 368"/>
                                <a:gd name="T13" fmla="*/ 102 h 423"/>
                                <a:gd name="T14" fmla="*/ 79 w 368"/>
                                <a:gd name="T15" fmla="*/ 94 h 423"/>
                                <a:gd name="T16" fmla="*/ 75 w 368"/>
                                <a:gd name="T17" fmla="*/ 91 h 423"/>
                                <a:gd name="T18" fmla="*/ 70 w 368"/>
                                <a:gd name="T19" fmla="*/ 84 h 423"/>
                                <a:gd name="T20" fmla="*/ 75 w 368"/>
                                <a:gd name="T21" fmla="*/ 77 h 423"/>
                                <a:gd name="T22" fmla="*/ 84 w 368"/>
                                <a:gd name="T23" fmla="*/ 74 h 423"/>
                                <a:gd name="T24" fmla="*/ 90 w 368"/>
                                <a:gd name="T25" fmla="*/ 65 h 423"/>
                                <a:gd name="T26" fmla="*/ 94 w 368"/>
                                <a:gd name="T27" fmla="*/ 58 h 423"/>
                                <a:gd name="T28" fmla="*/ 101 w 368"/>
                                <a:gd name="T29" fmla="*/ 55 h 423"/>
                                <a:gd name="T30" fmla="*/ 109 w 368"/>
                                <a:gd name="T31" fmla="*/ 53 h 423"/>
                                <a:gd name="T32" fmla="*/ 114 w 368"/>
                                <a:gd name="T33" fmla="*/ 46 h 423"/>
                                <a:gd name="T34" fmla="*/ 119 w 368"/>
                                <a:gd name="T35" fmla="*/ 32 h 423"/>
                                <a:gd name="T36" fmla="*/ 130 w 368"/>
                                <a:gd name="T37" fmla="*/ 22 h 423"/>
                                <a:gd name="T38" fmla="*/ 145 w 368"/>
                                <a:gd name="T39" fmla="*/ 17 h 423"/>
                                <a:gd name="T40" fmla="*/ 162 w 368"/>
                                <a:gd name="T41" fmla="*/ 7 h 423"/>
                                <a:gd name="T42" fmla="*/ 176 w 368"/>
                                <a:gd name="T43" fmla="*/ 0 h 423"/>
                                <a:gd name="T44" fmla="*/ 184 w 368"/>
                                <a:gd name="T45" fmla="*/ 0 h 4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8"/>
                                <a:gd name="T70" fmla="*/ 0 h 423"/>
                                <a:gd name="T71" fmla="*/ 368 w 368"/>
                                <a:gd name="T72" fmla="*/ 423 h 4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8" h="423">
                                  <a:moveTo>
                                    <a:pt x="0" y="423"/>
                                  </a:moveTo>
                                  <a:lnTo>
                                    <a:pt x="20" y="394"/>
                                  </a:lnTo>
                                  <a:lnTo>
                                    <a:pt x="62" y="348"/>
                                  </a:lnTo>
                                  <a:lnTo>
                                    <a:pt x="92" y="303"/>
                                  </a:lnTo>
                                  <a:lnTo>
                                    <a:pt x="107" y="264"/>
                                  </a:lnTo>
                                  <a:lnTo>
                                    <a:pt x="122" y="238"/>
                                  </a:lnTo>
                                  <a:lnTo>
                                    <a:pt x="142" y="204"/>
                                  </a:lnTo>
                                  <a:lnTo>
                                    <a:pt x="157" y="187"/>
                                  </a:lnTo>
                                  <a:lnTo>
                                    <a:pt x="149" y="182"/>
                                  </a:lnTo>
                                  <a:lnTo>
                                    <a:pt x="139" y="168"/>
                                  </a:lnTo>
                                  <a:lnTo>
                                    <a:pt x="149" y="153"/>
                                  </a:lnTo>
                                  <a:lnTo>
                                    <a:pt x="168" y="148"/>
                                  </a:lnTo>
                                  <a:lnTo>
                                    <a:pt x="179" y="130"/>
                                  </a:lnTo>
                                  <a:lnTo>
                                    <a:pt x="188" y="115"/>
                                  </a:lnTo>
                                  <a:lnTo>
                                    <a:pt x="203" y="110"/>
                                  </a:lnTo>
                                  <a:lnTo>
                                    <a:pt x="218" y="105"/>
                                  </a:lnTo>
                                  <a:lnTo>
                                    <a:pt x="228" y="91"/>
                                  </a:lnTo>
                                  <a:lnTo>
                                    <a:pt x="239" y="64"/>
                                  </a:lnTo>
                                  <a:lnTo>
                                    <a:pt x="259" y="43"/>
                                  </a:lnTo>
                                  <a:lnTo>
                                    <a:pt x="289" y="33"/>
                                  </a:lnTo>
                                  <a:lnTo>
                                    <a:pt x="324" y="13"/>
                                  </a:lnTo>
                                  <a:lnTo>
                                    <a:pt x="352" y="0"/>
                                  </a:lnTo>
                                  <a:lnTo>
                                    <a:pt x="368" y="0"/>
                                  </a:lnTo>
                                </a:path>
                              </a:pathLst>
                            </a:custGeom>
                            <a:noFill/>
                            <a:ln w="19050" cmpd="sng">
                              <a:solidFill>
                                <a:srgbClr val="0000FF"/>
                              </a:solidFill>
                              <a:prstDash val="solid"/>
                              <a:round/>
                              <a:headEnd/>
                              <a:tailEnd/>
                            </a:ln>
                          </p:spPr>
                          <p:txBody>
                            <a:bodyPr/>
                            <a:lstStyle/>
                            <a:p>
                              <a:endParaRPr lang="en-US"/>
                            </a:p>
                          </p:txBody>
                        </p:sp>
                        <p:sp>
                          <p:nvSpPr>
                            <p:cNvPr id="25803" name="Freeform 113"/>
                            <p:cNvSpPr>
                              <a:spLocks/>
                            </p:cNvSpPr>
                            <p:nvPr/>
                          </p:nvSpPr>
                          <p:spPr bwMode="auto">
                            <a:xfrm>
                              <a:off x="3589" y="3481"/>
                              <a:ext cx="23" cy="90"/>
                            </a:xfrm>
                            <a:custGeom>
                              <a:avLst/>
                              <a:gdLst>
                                <a:gd name="T0" fmla="*/ 23 w 48"/>
                                <a:gd name="T1" fmla="*/ 90 h 180"/>
                                <a:gd name="T2" fmla="*/ 20 w 48"/>
                                <a:gd name="T3" fmla="*/ 79 h 180"/>
                                <a:gd name="T4" fmla="*/ 12 w 48"/>
                                <a:gd name="T5" fmla="*/ 59 h 180"/>
                                <a:gd name="T6" fmla="*/ 3 w 48"/>
                                <a:gd name="T7" fmla="*/ 46 h 180"/>
                                <a:gd name="T8" fmla="*/ 0 w 48"/>
                                <a:gd name="T9" fmla="*/ 29 h 180"/>
                                <a:gd name="T10" fmla="*/ 5 w 48"/>
                                <a:gd name="T11" fmla="*/ 10 h 180"/>
                                <a:gd name="T12" fmla="*/ 8 w 48"/>
                                <a:gd name="T13" fmla="*/ 0 h 180"/>
                                <a:gd name="T14" fmla="*/ 0 60000 65536"/>
                                <a:gd name="T15" fmla="*/ 0 60000 65536"/>
                                <a:gd name="T16" fmla="*/ 0 60000 65536"/>
                                <a:gd name="T17" fmla="*/ 0 60000 65536"/>
                                <a:gd name="T18" fmla="*/ 0 60000 65536"/>
                                <a:gd name="T19" fmla="*/ 0 60000 65536"/>
                                <a:gd name="T20" fmla="*/ 0 60000 65536"/>
                                <a:gd name="T21" fmla="*/ 0 w 48"/>
                                <a:gd name="T22" fmla="*/ 0 h 180"/>
                                <a:gd name="T23" fmla="*/ 48 w 48"/>
                                <a:gd name="T24" fmla="*/ 180 h 1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80">
                                  <a:moveTo>
                                    <a:pt x="48" y="180"/>
                                  </a:moveTo>
                                  <a:lnTo>
                                    <a:pt x="41" y="157"/>
                                  </a:lnTo>
                                  <a:lnTo>
                                    <a:pt x="26" y="119"/>
                                  </a:lnTo>
                                  <a:lnTo>
                                    <a:pt x="6" y="92"/>
                                  </a:lnTo>
                                  <a:lnTo>
                                    <a:pt x="0" y="59"/>
                                  </a:lnTo>
                                  <a:lnTo>
                                    <a:pt x="11" y="20"/>
                                  </a:lnTo>
                                  <a:lnTo>
                                    <a:pt x="17" y="0"/>
                                  </a:lnTo>
                                </a:path>
                              </a:pathLst>
                            </a:custGeom>
                            <a:noFill/>
                            <a:ln w="19050" cmpd="sng">
                              <a:solidFill>
                                <a:srgbClr val="0000FF"/>
                              </a:solidFill>
                              <a:prstDash val="solid"/>
                              <a:round/>
                              <a:headEnd/>
                              <a:tailEnd/>
                            </a:ln>
                          </p:spPr>
                          <p:txBody>
                            <a:bodyPr/>
                            <a:lstStyle/>
                            <a:p>
                              <a:endParaRPr lang="en-US"/>
                            </a:p>
                          </p:txBody>
                        </p:sp>
                        <p:sp>
                          <p:nvSpPr>
                            <p:cNvPr id="25804" name="Freeform 114"/>
                            <p:cNvSpPr>
                              <a:spLocks/>
                            </p:cNvSpPr>
                            <p:nvPr/>
                          </p:nvSpPr>
                          <p:spPr bwMode="auto">
                            <a:xfrm>
                              <a:off x="4385" y="3768"/>
                              <a:ext cx="278" cy="171"/>
                            </a:xfrm>
                            <a:custGeom>
                              <a:avLst/>
                              <a:gdLst>
                                <a:gd name="T0" fmla="*/ 0 w 556"/>
                                <a:gd name="T1" fmla="*/ 0 h 342"/>
                                <a:gd name="T2" fmla="*/ 14 w 556"/>
                                <a:gd name="T3" fmla="*/ 17 h 342"/>
                                <a:gd name="T4" fmla="*/ 9 w 556"/>
                                <a:gd name="T5" fmla="*/ 34 h 342"/>
                                <a:gd name="T6" fmla="*/ 0 w 556"/>
                                <a:gd name="T7" fmla="*/ 45 h 342"/>
                                <a:gd name="T8" fmla="*/ 9 w 556"/>
                                <a:gd name="T9" fmla="*/ 69 h 342"/>
                                <a:gd name="T10" fmla="*/ 28 w 556"/>
                                <a:gd name="T11" fmla="*/ 86 h 342"/>
                                <a:gd name="T12" fmla="*/ 41 w 556"/>
                                <a:gd name="T13" fmla="*/ 107 h 342"/>
                                <a:gd name="T14" fmla="*/ 50 w 556"/>
                                <a:gd name="T15" fmla="*/ 120 h 342"/>
                                <a:gd name="T16" fmla="*/ 63 w 556"/>
                                <a:gd name="T17" fmla="*/ 125 h 342"/>
                                <a:gd name="T18" fmla="*/ 76 w 556"/>
                                <a:gd name="T19" fmla="*/ 137 h 342"/>
                                <a:gd name="T20" fmla="*/ 81 w 556"/>
                                <a:gd name="T21" fmla="*/ 149 h 342"/>
                                <a:gd name="T22" fmla="*/ 86 w 556"/>
                                <a:gd name="T23" fmla="*/ 166 h 342"/>
                                <a:gd name="T24" fmla="*/ 103 w 556"/>
                                <a:gd name="T25" fmla="*/ 171 h 342"/>
                                <a:gd name="T26" fmla="*/ 121 w 556"/>
                                <a:gd name="T27" fmla="*/ 160 h 342"/>
                                <a:gd name="T28" fmla="*/ 153 w 556"/>
                                <a:gd name="T29" fmla="*/ 149 h 342"/>
                                <a:gd name="T30" fmla="*/ 175 w 556"/>
                                <a:gd name="T31" fmla="*/ 137 h 342"/>
                                <a:gd name="T32" fmla="*/ 192 w 556"/>
                                <a:gd name="T33" fmla="*/ 125 h 342"/>
                                <a:gd name="T34" fmla="*/ 210 w 556"/>
                                <a:gd name="T35" fmla="*/ 132 h 342"/>
                                <a:gd name="T36" fmla="*/ 228 w 556"/>
                                <a:gd name="T37" fmla="*/ 125 h 342"/>
                                <a:gd name="T38" fmla="*/ 241 w 556"/>
                                <a:gd name="T39" fmla="*/ 114 h 342"/>
                                <a:gd name="T40" fmla="*/ 259 w 556"/>
                                <a:gd name="T41" fmla="*/ 92 h 342"/>
                                <a:gd name="T42" fmla="*/ 273 w 556"/>
                                <a:gd name="T43" fmla="*/ 80 h 342"/>
                                <a:gd name="T44" fmla="*/ 278 w 556"/>
                                <a:gd name="T45" fmla="*/ 57 h 3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6"/>
                                <a:gd name="T70" fmla="*/ 0 h 342"/>
                                <a:gd name="T71" fmla="*/ 556 w 556"/>
                                <a:gd name="T72" fmla="*/ 342 h 3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6" h="342">
                                  <a:moveTo>
                                    <a:pt x="0" y="0"/>
                                  </a:moveTo>
                                  <a:lnTo>
                                    <a:pt x="28" y="34"/>
                                  </a:lnTo>
                                  <a:lnTo>
                                    <a:pt x="19" y="67"/>
                                  </a:lnTo>
                                  <a:lnTo>
                                    <a:pt x="0" y="91"/>
                                  </a:lnTo>
                                  <a:lnTo>
                                    <a:pt x="19" y="137"/>
                                  </a:lnTo>
                                  <a:lnTo>
                                    <a:pt x="56" y="171"/>
                                  </a:lnTo>
                                  <a:lnTo>
                                    <a:pt x="82" y="215"/>
                                  </a:lnTo>
                                  <a:lnTo>
                                    <a:pt x="100" y="240"/>
                                  </a:lnTo>
                                  <a:lnTo>
                                    <a:pt x="126" y="251"/>
                                  </a:lnTo>
                                  <a:lnTo>
                                    <a:pt x="153" y="273"/>
                                  </a:lnTo>
                                  <a:lnTo>
                                    <a:pt x="163" y="298"/>
                                  </a:lnTo>
                                  <a:lnTo>
                                    <a:pt x="172" y="332"/>
                                  </a:lnTo>
                                  <a:lnTo>
                                    <a:pt x="207" y="342"/>
                                  </a:lnTo>
                                  <a:lnTo>
                                    <a:pt x="243" y="320"/>
                                  </a:lnTo>
                                  <a:lnTo>
                                    <a:pt x="306" y="298"/>
                                  </a:lnTo>
                                  <a:lnTo>
                                    <a:pt x="350" y="273"/>
                                  </a:lnTo>
                                  <a:lnTo>
                                    <a:pt x="385" y="251"/>
                                  </a:lnTo>
                                  <a:lnTo>
                                    <a:pt x="421" y="263"/>
                                  </a:lnTo>
                                  <a:lnTo>
                                    <a:pt x="457" y="251"/>
                                  </a:lnTo>
                                  <a:lnTo>
                                    <a:pt x="483" y="229"/>
                                  </a:lnTo>
                                  <a:lnTo>
                                    <a:pt x="518" y="184"/>
                                  </a:lnTo>
                                  <a:lnTo>
                                    <a:pt x="546" y="159"/>
                                  </a:lnTo>
                                  <a:lnTo>
                                    <a:pt x="556" y="114"/>
                                  </a:lnTo>
                                </a:path>
                              </a:pathLst>
                            </a:custGeom>
                            <a:noFill/>
                            <a:ln w="19050" cmpd="sng">
                              <a:solidFill>
                                <a:srgbClr val="0000FF"/>
                              </a:solidFill>
                              <a:prstDash val="solid"/>
                              <a:round/>
                              <a:headEnd/>
                              <a:tailEnd/>
                            </a:ln>
                          </p:spPr>
                          <p:txBody>
                            <a:bodyPr/>
                            <a:lstStyle/>
                            <a:p>
                              <a:endParaRPr lang="en-US"/>
                            </a:p>
                          </p:txBody>
                        </p:sp>
                        <p:sp>
                          <p:nvSpPr>
                            <p:cNvPr id="25805" name="Freeform 115"/>
                            <p:cNvSpPr>
                              <a:spLocks/>
                            </p:cNvSpPr>
                            <p:nvPr/>
                          </p:nvSpPr>
                          <p:spPr bwMode="auto">
                            <a:xfrm>
                              <a:off x="4457" y="2577"/>
                              <a:ext cx="438" cy="1465"/>
                            </a:xfrm>
                            <a:custGeom>
                              <a:avLst/>
                              <a:gdLst>
                                <a:gd name="T0" fmla="*/ 232 w 876"/>
                                <a:gd name="T1" fmla="*/ 1437 h 2929"/>
                                <a:gd name="T2" fmla="*/ 232 w 876"/>
                                <a:gd name="T3" fmla="*/ 1408 h 2929"/>
                                <a:gd name="T4" fmla="*/ 232 w 876"/>
                                <a:gd name="T5" fmla="*/ 1327 h 2929"/>
                                <a:gd name="T6" fmla="*/ 227 w 876"/>
                                <a:gd name="T7" fmla="*/ 1287 h 2929"/>
                                <a:gd name="T8" fmla="*/ 206 w 876"/>
                                <a:gd name="T9" fmla="*/ 1242 h 2929"/>
                                <a:gd name="T10" fmla="*/ 162 w 876"/>
                                <a:gd name="T11" fmla="*/ 1173 h 2929"/>
                                <a:gd name="T12" fmla="*/ 148 w 876"/>
                                <a:gd name="T13" fmla="*/ 1151 h 2929"/>
                                <a:gd name="T14" fmla="*/ 103 w 876"/>
                                <a:gd name="T15" fmla="*/ 1070 h 2929"/>
                                <a:gd name="T16" fmla="*/ 112 w 876"/>
                                <a:gd name="T17" fmla="*/ 1059 h 2929"/>
                                <a:gd name="T18" fmla="*/ 85 w 876"/>
                                <a:gd name="T19" fmla="*/ 1019 h 2929"/>
                                <a:gd name="T20" fmla="*/ 67 w 876"/>
                                <a:gd name="T21" fmla="*/ 978 h 2929"/>
                                <a:gd name="T22" fmla="*/ 36 w 876"/>
                                <a:gd name="T23" fmla="*/ 932 h 2929"/>
                                <a:gd name="T24" fmla="*/ 23 w 876"/>
                                <a:gd name="T25" fmla="*/ 899 h 2929"/>
                                <a:gd name="T26" fmla="*/ 10 w 876"/>
                                <a:gd name="T27" fmla="*/ 864 h 2929"/>
                                <a:gd name="T28" fmla="*/ 0 w 876"/>
                                <a:gd name="T29" fmla="*/ 836 h 2929"/>
                                <a:gd name="T30" fmla="*/ 5 w 876"/>
                                <a:gd name="T31" fmla="*/ 779 h 2929"/>
                                <a:gd name="T32" fmla="*/ 18 w 876"/>
                                <a:gd name="T33" fmla="*/ 721 h 2929"/>
                                <a:gd name="T34" fmla="*/ 36 w 876"/>
                                <a:gd name="T35" fmla="*/ 681 h 2929"/>
                                <a:gd name="T36" fmla="*/ 53 w 876"/>
                                <a:gd name="T37" fmla="*/ 647 h 2929"/>
                                <a:gd name="T38" fmla="*/ 76 w 876"/>
                                <a:gd name="T39" fmla="*/ 606 h 2929"/>
                                <a:gd name="T40" fmla="*/ 120 w 876"/>
                                <a:gd name="T41" fmla="*/ 561 h 2929"/>
                                <a:gd name="T42" fmla="*/ 144 w 876"/>
                                <a:gd name="T43" fmla="*/ 533 h 2929"/>
                                <a:gd name="T44" fmla="*/ 165 w 876"/>
                                <a:gd name="T45" fmla="*/ 510 h 2929"/>
                                <a:gd name="T46" fmla="*/ 184 w 876"/>
                                <a:gd name="T47" fmla="*/ 498 h 2929"/>
                                <a:gd name="T48" fmla="*/ 197 w 876"/>
                                <a:gd name="T49" fmla="*/ 464 h 2929"/>
                                <a:gd name="T50" fmla="*/ 223 w 876"/>
                                <a:gd name="T51" fmla="*/ 430 h 2929"/>
                                <a:gd name="T52" fmla="*/ 245 w 876"/>
                                <a:gd name="T53" fmla="*/ 407 h 2929"/>
                                <a:gd name="T54" fmla="*/ 268 w 876"/>
                                <a:gd name="T55" fmla="*/ 395 h 2929"/>
                                <a:gd name="T56" fmla="*/ 294 w 876"/>
                                <a:gd name="T57" fmla="*/ 367 h 2929"/>
                                <a:gd name="T58" fmla="*/ 312 w 876"/>
                                <a:gd name="T59" fmla="*/ 315 h 2929"/>
                                <a:gd name="T60" fmla="*/ 349 w 876"/>
                                <a:gd name="T61" fmla="*/ 286 h 2929"/>
                                <a:gd name="T62" fmla="*/ 379 w 876"/>
                                <a:gd name="T63" fmla="*/ 264 h 2929"/>
                                <a:gd name="T64" fmla="*/ 398 w 876"/>
                                <a:gd name="T65" fmla="*/ 241 h 2929"/>
                                <a:gd name="T66" fmla="*/ 415 w 876"/>
                                <a:gd name="T67" fmla="*/ 219 h 2929"/>
                                <a:gd name="T68" fmla="*/ 407 w 876"/>
                                <a:gd name="T69" fmla="*/ 189 h 2929"/>
                                <a:gd name="T70" fmla="*/ 410 w 876"/>
                                <a:gd name="T71" fmla="*/ 161 h 2929"/>
                                <a:gd name="T72" fmla="*/ 438 w 876"/>
                                <a:gd name="T73" fmla="*/ 149 h 2929"/>
                                <a:gd name="T74" fmla="*/ 438 w 876"/>
                                <a:gd name="T75" fmla="*/ 114 h 2929"/>
                                <a:gd name="T76" fmla="*/ 425 w 876"/>
                                <a:gd name="T77" fmla="*/ 93 h 2929"/>
                                <a:gd name="T78" fmla="*/ 402 w 876"/>
                                <a:gd name="T79" fmla="*/ 52 h 2929"/>
                                <a:gd name="T80" fmla="*/ 398 w 876"/>
                                <a:gd name="T81" fmla="*/ 6 h 29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76"/>
                                <a:gd name="T124" fmla="*/ 0 h 2929"/>
                                <a:gd name="T125" fmla="*/ 876 w 876"/>
                                <a:gd name="T126" fmla="*/ 2929 h 29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76" h="2929">
                                  <a:moveTo>
                                    <a:pt x="474" y="2929"/>
                                  </a:moveTo>
                                  <a:lnTo>
                                    <a:pt x="464" y="2874"/>
                                  </a:lnTo>
                                  <a:lnTo>
                                    <a:pt x="474" y="2839"/>
                                  </a:lnTo>
                                  <a:lnTo>
                                    <a:pt x="464" y="2816"/>
                                  </a:lnTo>
                                  <a:lnTo>
                                    <a:pt x="474" y="2713"/>
                                  </a:lnTo>
                                  <a:lnTo>
                                    <a:pt x="464" y="2654"/>
                                  </a:lnTo>
                                  <a:lnTo>
                                    <a:pt x="464" y="2610"/>
                                  </a:lnTo>
                                  <a:lnTo>
                                    <a:pt x="455" y="2574"/>
                                  </a:lnTo>
                                  <a:lnTo>
                                    <a:pt x="439" y="2529"/>
                                  </a:lnTo>
                                  <a:lnTo>
                                    <a:pt x="412" y="2483"/>
                                  </a:lnTo>
                                  <a:lnTo>
                                    <a:pt x="367" y="2427"/>
                                  </a:lnTo>
                                  <a:lnTo>
                                    <a:pt x="323" y="2346"/>
                                  </a:lnTo>
                                  <a:lnTo>
                                    <a:pt x="303" y="2323"/>
                                  </a:lnTo>
                                  <a:lnTo>
                                    <a:pt x="296" y="2301"/>
                                  </a:lnTo>
                                  <a:lnTo>
                                    <a:pt x="249" y="2232"/>
                                  </a:lnTo>
                                  <a:lnTo>
                                    <a:pt x="206" y="2140"/>
                                  </a:lnTo>
                                  <a:lnTo>
                                    <a:pt x="214" y="2128"/>
                                  </a:lnTo>
                                  <a:lnTo>
                                    <a:pt x="224" y="2118"/>
                                  </a:lnTo>
                                  <a:lnTo>
                                    <a:pt x="206" y="2096"/>
                                  </a:lnTo>
                                  <a:lnTo>
                                    <a:pt x="170" y="2037"/>
                                  </a:lnTo>
                                  <a:lnTo>
                                    <a:pt x="144" y="2003"/>
                                  </a:lnTo>
                                  <a:lnTo>
                                    <a:pt x="134" y="1956"/>
                                  </a:lnTo>
                                  <a:lnTo>
                                    <a:pt x="99" y="1912"/>
                                  </a:lnTo>
                                  <a:lnTo>
                                    <a:pt x="71" y="1864"/>
                                  </a:lnTo>
                                  <a:lnTo>
                                    <a:pt x="63" y="1830"/>
                                  </a:lnTo>
                                  <a:lnTo>
                                    <a:pt x="46" y="1797"/>
                                  </a:lnTo>
                                  <a:lnTo>
                                    <a:pt x="28" y="1764"/>
                                  </a:lnTo>
                                  <a:lnTo>
                                    <a:pt x="19" y="1728"/>
                                  </a:lnTo>
                                  <a:lnTo>
                                    <a:pt x="9" y="1696"/>
                                  </a:lnTo>
                                  <a:lnTo>
                                    <a:pt x="0" y="1671"/>
                                  </a:lnTo>
                                  <a:lnTo>
                                    <a:pt x="0" y="1604"/>
                                  </a:lnTo>
                                  <a:lnTo>
                                    <a:pt x="9" y="1557"/>
                                  </a:lnTo>
                                  <a:lnTo>
                                    <a:pt x="28" y="1499"/>
                                  </a:lnTo>
                                  <a:lnTo>
                                    <a:pt x="35" y="1442"/>
                                  </a:lnTo>
                                  <a:lnTo>
                                    <a:pt x="55" y="1407"/>
                                  </a:lnTo>
                                  <a:lnTo>
                                    <a:pt x="71" y="1361"/>
                                  </a:lnTo>
                                  <a:lnTo>
                                    <a:pt x="99" y="1339"/>
                                  </a:lnTo>
                                  <a:lnTo>
                                    <a:pt x="106" y="1293"/>
                                  </a:lnTo>
                                  <a:lnTo>
                                    <a:pt x="134" y="1258"/>
                                  </a:lnTo>
                                  <a:lnTo>
                                    <a:pt x="152" y="1212"/>
                                  </a:lnTo>
                                  <a:lnTo>
                                    <a:pt x="177" y="1179"/>
                                  </a:lnTo>
                                  <a:lnTo>
                                    <a:pt x="241" y="1121"/>
                                  </a:lnTo>
                                  <a:lnTo>
                                    <a:pt x="260" y="1086"/>
                                  </a:lnTo>
                                  <a:lnTo>
                                    <a:pt x="287" y="1065"/>
                                  </a:lnTo>
                                  <a:lnTo>
                                    <a:pt x="313" y="1042"/>
                                  </a:lnTo>
                                  <a:lnTo>
                                    <a:pt x="330" y="1019"/>
                                  </a:lnTo>
                                  <a:lnTo>
                                    <a:pt x="349" y="1006"/>
                                  </a:lnTo>
                                  <a:lnTo>
                                    <a:pt x="367" y="995"/>
                                  </a:lnTo>
                                  <a:lnTo>
                                    <a:pt x="374" y="963"/>
                                  </a:lnTo>
                                  <a:lnTo>
                                    <a:pt x="394" y="928"/>
                                  </a:lnTo>
                                  <a:lnTo>
                                    <a:pt x="412" y="893"/>
                                  </a:lnTo>
                                  <a:lnTo>
                                    <a:pt x="446" y="859"/>
                                  </a:lnTo>
                                  <a:lnTo>
                                    <a:pt x="464" y="837"/>
                                  </a:lnTo>
                                  <a:lnTo>
                                    <a:pt x="491" y="813"/>
                                  </a:lnTo>
                                  <a:lnTo>
                                    <a:pt x="508" y="790"/>
                                  </a:lnTo>
                                  <a:lnTo>
                                    <a:pt x="535" y="790"/>
                                  </a:lnTo>
                                  <a:lnTo>
                                    <a:pt x="563" y="767"/>
                                  </a:lnTo>
                                  <a:lnTo>
                                    <a:pt x="588" y="734"/>
                                  </a:lnTo>
                                  <a:lnTo>
                                    <a:pt x="606" y="674"/>
                                  </a:lnTo>
                                  <a:lnTo>
                                    <a:pt x="624" y="629"/>
                                  </a:lnTo>
                                  <a:lnTo>
                                    <a:pt x="678" y="607"/>
                                  </a:lnTo>
                                  <a:lnTo>
                                    <a:pt x="698" y="572"/>
                                  </a:lnTo>
                                  <a:lnTo>
                                    <a:pt x="706" y="537"/>
                                  </a:lnTo>
                                  <a:lnTo>
                                    <a:pt x="758" y="528"/>
                                  </a:lnTo>
                                  <a:lnTo>
                                    <a:pt x="777" y="505"/>
                                  </a:lnTo>
                                  <a:lnTo>
                                    <a:pt x="796" y="481"/>
                                  </a:lnTo>
                                  <a:lnTo>
                                    <a:pt x="813" y="459"/>
                                  </a:lnTo>
                                  <a:lnTo>
                                    <a:pt x="830" y="437"/>
                                  </a:lnTo>
                                  <a:lnTo>
                                    <a:pt x="830" y="402"/>
                                  </a:lnTo>
                                  <a:lnTo>
                                    <a:pt x="813" y="378"/>
                                  </a:lnTo>
                                  <a:lnTo>
                                    <a:pt x="803" y="356"/>
                                  </a:lnTo>
                                  <a:lnTo>
                                    <a:pt x="820" y="321"/>
                                  </a:lnTo>
                                  <a:lnTo>
                                    <a:pt x="849" y="297"/>
                                  </a:lnTo>
                                  <a:lnTo>
                                    <a:pt x="876" y="297"/>
                                  </a:lnTo>
                                  <a:lnTo>
                                    <a:pt x="876" y="275"/>
                                  </a:lnTo>
                                  <a:lnTo>
                                    <a:pt x="876" y="228"/>
                                  </a:lnTo>
                                  <a:lnTo>
                                    <a:pt x="856" y="207"/>
                                  </a:lnTo>
                                  <a:lnTo>
                                    <a:pt x="849" y="185"/>
                                  </a:lnTo>
                                  <a:lnTo>
                                    <a:pt x="830" y="137"/>
                                  </a:lnTo>
                                  <a:lnTo>
                                    <a:pt x="803" y="103"/>
                                  </a:lnTo>
                                  <a:lnTo>
                                    <a:pt x="785" y="59"/>
                                  </a:lnTo>
                                  <a:lnTo>
                                    <a:pt x="796" y="12"/>
                                  </a:lnTo>
                                  <a:lnTo>
                                    <a:pt x="796" y="0"/>
                                  </a:lnTo>
                                </a:path>
                              </a:pathLst>
                            </a:custGeom>
                            <a:noFill/>
                            <a:ln w="19050" cmpd="sng">
                              <a:solidFill>
                                <a:srgbClr val="0000FF"/>
                              </a:solidFill>
                              <a:prstDash val="solid"/>
                              <a:round/>
                              <a:headEnd/>
                              <a:tailEnd/>
                            </a:ln>
                          </p:spPr>
                          <p:txBody>
                            <a:bodyPr/>
                            <a:lstStyle/>
                            <a:p>
                              <a:endParaRPr lang="en-US"/>
                            </a:p>
                          </p:txBody>
                        </p:sp>
                        <p:sp>
                          <p:nvSpPr>
                            <p:cNvPr id="25806" name="Freeform 116"/>
                            <p:cNvSpPr>
                              <a:spLocks/>
                            </p:cNvSpPr>
                            <p:nvPr/>
                          </p:nvSpPr>
                          <p:spPr bwMode="auto">
                            <a:xfrm>
                              <a:off x="3597" y="3592"/>
                              <a:ext cx="92" cy="21"/>
                            </a:xfrm>
                            <a:custGeom>
                              <a:avLst/>
                              <a:gdLst>
                                <a:gd name="T0" fmla="*/ 0 w 184"/>
                                <a:gd name="T1" fmla="*/ 0 h 43"/>
                                <a:gd name="T2" fmla="*/ 12 w 184"/>
                                <a:gd name="T3" fmla="*/ 0 h 43"/>
                                <a:gd name="T4" fmla="*/ 31 w 184"/>
                                <a:gd name="T5" fmla="*/ 5 h 43"/>
                                <a:gd name="T6" fmla="*/ 65 w 184"/>
                                <a:gd name="T7" fmla="*/ 15 h 43"/>
                                <a:gd name="T8" fmla="*/ 90 w 184"/>
                                <a:gd name="T9" fmla="*/ 21 h 43"/>
                                <a:gd name="T10" fmla="*/ 92 w 184"/>
                                <a:gd name="T11" fmla="*/ 21 h 43"/>
                                <a:gd name="T12" fmla="*/ 0 60000 65536"/>
                                <a:gd name="T13" fmla="*/ 0 60000 65536"/>
                                <a:gd name="T14" fmla="*/ 0 60000 65536"/>
                                <a:gd name="T15" fmla="*/ 0 60000 65536"/>
                                <a:gd name="T16" fmla="*/ 0 60000 65536"/>
                                <a:gd name="T17" fmla="*/ 0 60000 65536"/>
                                <a:gd name="T18" fmla="*/ 0 w 184"/>
                                <a:gd name="T19" fmla="*/ 0 h 43"/>
                                <a:gd name="T20" fmla="*/ 184 w 184"/>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184" h="43">
                                  <a:moveTo>
                                    <a:pt x="0" y="0"/>
                                  </a:moveTo>
                                  <a:lnTo>
                                    <a:pt x="23" y="0"/>
                                  </a:lnTo>
                                  <a:lnTo>
                                    <a:pt x="63" y="10"/>
                                  </a:lnTo>
                                  <a:lnTo>
                                    <a:pt x="130" y="31"/>
                                  </a:lnTo>
                                  <a:lnTo>
                                    <a:pt x="180" y="43"/>
                                  </a:lnTo>
                                  <a:lnTo>
                                    <a:pt x="184" y="43"/>
                                  </a:lnTo>
                                </a:path>
                              </a:pathLst>
                            </a:custGeom>
                            <a:noFill/>
                            <a:ln w="19050" cmpd="sng">
                              <a:solidFill>
                                <a:srgbClr val="0000FF"/>
                              </a:solidFill>
                              <a:prstDash val="solid"/>
                              <a:round/>
                              <a:headEnd/>
                              <a:tailEnd/>
                            </a:ln>
                          </p:spPr>
                          <p:txBody>
                            <a:bodyPr/>
                            <a:lstStyle/>
                            <a:p>
                              <a:endParaRPr lang="en-US"/>
                            </a:p>
                          </p:txBody>
                        </p:sp>
                        <p:grpSp>
                          <p:nvGrpSpPr>
                            <p:cNvPr id="25807" name="Group 117"/>
                            <p:cNvGrpSpPr>
                              <a:grpSpLocks/>
                            </p:cNvGrpSpPr>
                            <p:nvPr/>
                          </p:nvGrpSpPr>
                          <p:grpSpPr bwMode="auto">
                            <a:xfrm>
                              <a:off x="2768" y="1783"/>
                              <a:ext cx="1686" cy="2317"/>
                              <a:chOff x="2768" y="1783"/>
                              <a:chExt cx="1686" cy="2317"/>
                            </a:xfrm>
                          </p:grpSpPr>
                          <p:sp>
                            <p:nvSpPr>
                              <p:cNvPr id="25808" name="Freeform 118"/>
                              <p:cNvSpPr>
                                <a:spLocks/>
                              </p:cNvSpPr>
                              <p:nvPr/>
                            </p:nvSpPr>
                            <p:spPr bwMode="auto">
                              <a:xfrm>
                                <a:off x="3373" y="3488"/>
                                <a:ext cx="68" cy="127"/>
                              </a:xfrm>
                              <a:custGeom>
                                <a:avLst/>
                                <a:gdLst>
                                  <a:gd name="T0" fmla="*/ 17 w 137"/>
                                  <a:gd name="T1" fmla="*/ 0 h 255"/>
                                  <a:gd name="T2" fmla="*/ 4 w 137"/>
                                  <a:gd name="T3" fmla="*/ 3 h 255"/>
                                  <a:gd name="T4" fmla="*/ 0 w 137"/>
                                  <a:gd name="T5" fmla="*/ 26 h 255"/>
                                  <a:gd name="T6" fmla="*/ 10 w 137"/>
                                  <a:gd name="T7" fmla="*/ 62 h 255"/>
                                  <a:gd name="T8" fmla="*/ 20 w 137"/>
                                  <a:gd name="T9" fmla="*/ 84 h 255"/>
                                  <a:gd name="T10" fmla="*/ 35 w 137"/>
                                  <a:gd name="T11" fmla="*/ 107 h 255"/>
                                  <a:gd name="T12" fmla="*/ 56 w 137"/>
                                  <a:gd name="T13" fmla="*/ 125 h 255"/>
                                  <a:gd name="T14" fmla="*/ 68 w 137"/>
                                  <a:gd name="T15" fmla="*/ 127 h 255"/>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255"/>
                                  <a:gd name="T26" fmla="*/ 137 w 137"/>
                                  <a:gd name="T27" fmla="*/ 255 h 2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255">
                                    <a:moveTo>
                                      <a:pt x="34" y="0"/>
                                    </a:moveTo>
                                    <a:lnTo>
                                      <a:pt x="9" y="6"/>
                                    </a:lnTo>
                                    <a:lnTo>
                                      <a:pt x="0" y="53"/>
                                    </a:lnTo>
                                    <a:lnTo>
                                      <a:pt x="20" y="124"/>
                                    </a:lnTo>
                                    <a:lnTo>
                                      <a:pt x="41" y="168"/>
                                    </a:lnTo>
                                    <a:lnTo>
                                      <a:pt x="71" y="214"/>
                                    </a:lnTo>
                                    <a:lnTo>
                                      <a:pt x="112" y="251"/>
                                    </a:lnTo>
                                    <a:lnTo>
                                      <a:pt x="137" y="255"/>
                                    </a:lnTo>
                                  </a:path>
                                </a:pathLst>
                              </a:custGeom>
                              <a:noFill/>
                              <a:ln w="19050" cmpd="sng">
                                <a:solidFill>
                                  <a:srgbClr val="0000FF"/>
                                </a:solidFill>
                                <a:prstDash val="solid"/>
                                <a:round/>
                                <a:headEnd/>
                                <a:tailEnd/>
                              </a:ln>
                            </p:spPr>
                            <p:txBody>
                              <a:bodyPr/>
                              <a:lstStyle/>
                              <a:p>
                                <a:endParaRPr lang="en-US"/>
                              </a:p>
                            </p:txBody>
                          </p:sp>
                          <p:sp>
                            <p:nvSpPr>
                              <p:cNvPr id="25809" name="Freeform 119"/>
                              <p:cNvSpPr>
                                <a:spLocks/>
                              </p:cNvSpPr>
                              <p:nvPr/>
                            </p:nvSpPr>
                            <p:spPr bwMode="auto">
                              <a:xfrm>
                                <a:off x="2768" y="3596"/>
                                <a:ext cx="409" cy="504"/>
                              </a:xfrm>
                              <a:custGeom>
                                <a:avLst/>
                                <a:gdLst>
                                  <a:gd name="T0" fmla="*/ 35 w 819"/>
                                  <a:gd name="T1" fmla="*/ 504 h 1007"/>
                                  <a:gd name="T2" fmla="*/ 30 w 819"/>
                                  <a:gd name="T3" fmla="*/ 492 h 1007"/>
                                  <a:gd name="T4" fmla="*/ 15 w 819"/>
                                  <a:gd name="T5" fmla="*/ 463 h 1007"/>
                                  <a:gd name="T6" fmla="*/ 5 w 819"/>
                                  <a:gd name="T7" fmla="*/ 429 h 1007"/>
                                  <a:gd name="T8" fmla="*/ 1 w 819"/>
                                  <a:gd name="T9" fmla="*/ 397 h 1007"/>
                                  <a:gd name="T10" fmla="*/ 0 w 819"/>
                                  <a:gd name="T11" fmla="*/ 384 h 1007"/>
                                  <a:gd name="T12" fmla="*/ 2 w 819"/>
                                  <a:gd name="T13" fmla="*/ 369 h 1007"/>
                                  <a:gd name="T14" fmla="*/ 11 w 819"/>
                                  <a:gd name="T15" fmla="*/ 336 h 1007"/>
                                  <a:gd name="T16" fmla="*/ 23 w 819"/>
                                  <a:gd name="T17" fmla="*/ 301 h 1007"/>
                                  <a:gd name="T18" fmla="*/ 41 w 819"/>
                                  <a:gd name="T19" fmla="*/ 276 h 1007"/>
                                  <a:gd name="T20" fmla="*/ 63 w 819"/>
                                  <a:gd name="T21" fmla="*/ 247 h 1007"/>
                                  <a:gd name="T22" fmla="*/ 90 w 819"/>
                                  <a:gd name="T23" fmla="*/ 221 h 1007"/>
                                  <a:gd name="T24" fmla="*/ 117 w 819"/>
                                  <a:gd name="T25" fmla="*/ 203 h 1007"/>
                                  <a:gd name="T26" fmla="*/ 143 w 819"/>
                                  <a:gd name="T27" fmla="*/ 186 h 1007"/>
                                  <a:gd name="T28" fmla="*/ 181 w 819"/>
                                  <a:gd name="T29" fmla="*/ 163 h 1007"/>
                                  <a:gd name="T30" fmla="*/ 217 w 819"/>
                                  <a:gd name="T31" fmla="*/ 140 h 1007"/>
                                  <a:gd name="T32" fmla="*/ 243 w 819"/>
                                  <a:gd name="T33" fmla="*/ 124 h 1007"/>
                                  <a:gd name="T34" fmla="*/ 264 w 819"/>
                                  <a:gd name="T35" fmla="*/ 110 h 1007"/>
                                  <a:gd name="T36" fmla="*/ 278 w 819"/>
                                  <a:gd name="T37" fmla="*/ 98 h 1007"/>
                                  <a:gd name="T38" fmla="*/ 291 w 819"/>
                                  <a:gd name="T39" fmla="*/ 86 h 1007"/>
                                  <a:gd name="T40" fmla="*/ 329 w 819"/>
                                  <a:gd name="T41" fmla="*/ 55 h 1007"/>
                                  <a:gd name="T42" fmla="*/ 385 w 819"/>
                                  <a:gd name="T43" fmla="*/ 15 h 1007"/>
                                  <a:gd name="T44" fmla="*/ 409 w 819"/>
                                  <a:gd name="T45" fmla="*/ 0 h 10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9"/>
                                  <a:gd name="T70" fmla="*/ 0 h 1007"/>
                                  <a:gd name="T71" fmla="*/ 819 w 819"/>
                                  <a:gd name="T72" fmla="*/ 1007 h 10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9" h="1007">
                                    <a:moveTo>
                                      <a:pt x="70" y="1007"/>
                                    </a:moveTo>
                                    <a:lnTo>
                                      <a:pt x="60" y="984"/>
                                    </a:lnTo>
                                    <a:lnTo>
                                      <a:pt x="31" y="926"/>
                                    </a:lnTo>
                                    <a:lnTo>
                                      <a:pt x="11" y="858"/>
                                    </a:lnTo>
                                    <a:lnTo>
                                      <a:pt x="2" y="794"/>
                                    </a:lnTo>
                                    <a:lnTo>
                                      <a:pt x="0" y="768"/>
                                    </a:lnTo>
                                    <a:lnTo>
                                      <a:pt x="5" y="738"/>
                                    </a:lnTo>
                                    <a:lnTo>
                                      <a:pt x="23" y="671"/>
                                    </a:lnTo>
                                    <a:lnTo>
                                      <a:pt x="47" y="601"/>
                                    </a:lnTo>
                                    <a:lnTo>
                                      <a:pt x="82" y="551"/>
                                    </a:lnTo>
                                    <a:lnTo>
                                      <a:pt x="126" y="494"/>
                                    </a:lnTo>
                                    <a:lnTo>
                                      <a:pt x="180" y="441"/>
                                    </a:lnTo>
                                    <a:lnTo>
                                      <a:pt x="234" y="406"/>
                                    </a:lnTo>
                                    <a:lnTo>
                                      <a:pt x="287" y="372"/>
                                    </a:lnTo>
                                    <a:lnTo>
                                      <a:pt x="363" y="326"/>
                                    </a:lnTo>
                                    <a:lnTo>
                                      <a:pt x="434" y="280"/>
                                    </a:lnTo>
                                    <a:lnTo>
                                      <a:pt x="487" y="247"/>
                                    </a:lnTo>
                                    <a:lnTo>
                                      <a:pt x="528" y="219"/>
                                    </a:lnTo>
                                    <a:lnTo>
                                      <a:pt x="556" y="195"/>
                                    </a:lnTo>
                                    <a:lnTo>
                                      <a:pt x="583" y="171"/>
                                    </a:lnTo>
                                    <a:lnTo>
                                      <a:pt x="658" y="110"/>
                                    </a:lnTo>
                                    <a:lnTo>
                                      <a:pt x="770" y="30"/>
                                    </a:lnTo>
                                    <a:lnTo>
                                      <a:pt x="819" y="0"/>
                                    </a:lnTo>
                                  </a:path>
                                </a:pathLst>
                              </a:custGeom>
                              <a:noFill/>
                              <a:ln w="19050" cmpd="sng">
                                <a:solidFill>
                                  <a:srgbClr val="0000FF"/>
                                </a:solidFill>
                                <a:prstDash val="solid"/>
                                <a:round/>
                                <a:headEnd/>
                                <a:tailEnd/>
                              </a:ln>
                            </p:spPr>
                            <p:txBody>
                              <a:bodyPr/>
                              <a:lstStyle/>
                              <a:p>
                                <a:endParaRPr lang="en-US"/>
                              </a:p>
                            </p:txBody>
                          </p:sp>
                          <p:sp>
                            <p:nvSpPr>
                              <p:cNvPr id="25810" name="Freeform 120"/>
                              <p:cNvSpPr>
                                <a:spLocks/>
                              </p:cNvSpPr>
                              <p:nvPr/>
                            </p:nvSpPr>
                            <p:spPr bwMode="auto">
                              <a:xfrm>
                                <a:off x="3177" y="3522"/>
                                <a:ext cx="982" cy="140"/>
                              </a:xfrm>
                              <a:custGeom>
                                <a:avLst/>
                                <a:gdLst>
                                  <a:gd name="T0" fmla="*/ 0 w 1963"/>
                                  <a:gd name="T1" fmla="*/ 73 h 280"/>
                                  <a:gd name="T2" fmla="*/ 25 w 1963"/>
                                  <a:gd name="T3" fmla="*/ 68 h 280"/>
                                  <a:gd name="T4" fmla="*/ 66 w 1963"/>
                                  <a:gd name="T5" fmla="*/ 62 h 280"/>
                                  <a:gd name="T6" fmla="*/ 87 w 1963"/>
                                  <a:gd name="T7" fmla="*/ 66 h 280"/>
                                  <a:gd name="T8" fmla="*/ 103 w 1963"/>
                                  <a:gd name="T9" fmla="*/ 74 h 280"/>
                                  <a:gd name="T10" fmla="*/ 127 w 1963"/>
                                  <a:gd name="T11" fmla="*/ 85 h 280"/>
                                  <a:gd name="T12" fmla="*/ 141 w 1963"/>
                                  <a:gd name="T13" fmla="*/ 99 h 280"/>
                                  <a:gd name="T14" fmla="*/ 166 w 1963"/>
                                  <a:gd name="T15" fmla="*/ 102 h 280"/>
                                  <a:gd name="T16" fmla="*/ 185 w 1963"/>
                                  <a:gd name="T17" fmla="*/ 98 h 280"/>
                                  <a:gd name="T18" fmla="*/ 201 w 1963"/>
                                  <a:gd name="T19" fmla="*/ 100 h 280"/>
                                  <a:gd name="T20" fmla="*/ 225 w 1963"/>
                                  <a:gd name="T21" fmla="*/ 105 h 280"/>
                                  <a:gd name="T22" fmla="*/ 249 w 1963"/>
                                  <a:gd name="T23" fmla="*/ 113 h 280"/>
                                  <a:gd name="T24" fmla="*/ 272 w 1963"/>
                                  <a:gd name="T25" fmla="*/ 125 h 280"/>
                                  <a:gd name="T26" fmla="*/ 290 w 1963"/>
                                  <a:gd name="T27" fmla="*/ 137 h 280"/>
                                  <a:gd name="T28" fmla="*/ 298 w 1963"/>
                                  <a:gd name="T29" fmla="*/ 140 h 280"/>
                                  <a:gd name="T30" fmla="*/ 312 w 1963"/>
                                  <a:gd name="T31" fmla="*/ 140 h 280"/>
                                  <a:gd name="T32" fmla="*/ 339 w 1963"/>
                                  <a:gd name="T33" fmla="*/ 131 h 280"/>
                                  <a:gd name="T34" fmla="*/ 361 w 1963"/>
                                  <a:gd name="T35" fmla="*/ 125 h 280"/>
                                  <a:gd name="T36" fmla="*/ 375 w 1963"/>
                                  <a:gd name="T37" fmla="*/ 129 h 280"/>
                                  <a:gd name="T38" fmla="*/ 384 w 1963"/>
                                  <a:gd name="T39" fmla="*/ 129 h 280"/>
                                  <a:gd name="T40" fmla="*/ 395 w 1963"/>
                                  <a:gd name="T41" fmla="*/ 116 h 280"/>
                                  <a:gd name="T42" fmla="*/ 404 w 1963"/>
                                  <a:gd name="T43" fmla="*/ 102 h 280"/>
                                  <a:gd name="T44" fmla="*/ 408 w 1963"/>
                                  <a:gd name="T45" fmla="*/ 91 h 280"/>
                                  <a:gd name="T46" fmla="*/ 415 w 1963"/>
                                  <a:gd name="T47" fmla="*/ 82 h 280"/>
                                  <a:gd name="T48" fmla="*/ 420 w 1963"/>
                                  <a:gd name="T49" fmla="*/ 70 h 280"/>
                                  <a:gd name="T50" fmla="*/ 424 w 1963"/>
                                  <a:gd name="T51" fmla="*/ 59 h 280"/>
                                  <a:gd name="T52" fmla="*/ 435 w 1963"/>
                                  <a:gd name="T53" fmla="*/ 53 h 280"/>
                                  <a:gd name="T54" fmla="*/ 449 w 1963"/>
                                  <a:gd name="T55" fmla="*/ 45 h 280"/>
                                  <a:gd name="T56" fmla="*/ 468 w 1963"/>
                                  <a:gd name="T57" fmla="*/ 37 h 280"/>
                                  <a:gd name="T58" fmla="*/ 492 w 1963"/>
                                  <a:gd name="T59" fmla="*/ 30 h 280"/>
                                  <a:gd name="T60" fmla="*/ 519 w 1963"/>
                                  <a:gd name="T61" fmla="*/ 28 h 280"/>
                                  <a:gd name="T62" fmla="*/ 546 w 1963"/>
                                  <a:gd name="T63" fmla="*/ 24 h 280"/>
                                  <a:gd name="T64" fmla="*/ 569 w 1963"/>
                                  <a:gd name="T65" fmla="*/ 24 h 280"/>
                                  <a:gd name="T66" fmla="*/ 593 w 1963"/>
                                  <a:gd name="T67" fmla="*/ 28 h 280"/>
                                  <a:gd name="T68" fmla="*/ 618 w 1963"/>
                                  <a:gd name="T69" fmla="*/ 24 h 280"/>
                                  <a:gd name="T70" fmla="*/ 640 w 1963"/>
                                  <a:gd name="T71" fmla="*/ 19 h 280"/>
                                  <a:gd name="T72" fmla="*/ 667 w 1963"/>
                                  <a:gd name="T73" fmla="*/ 13 h 280"/>
                                  <a:gd name="T74" fmla="*/ 694 w 1963"/>
                                  <a:gd name="T75" fmla="*/ 7 h 280"/>
                                  <a:gd name="T76" fmla="*/ 713 w 1963"/>
                                  <a:gd name="T77" fmla="*/ 4 h 280"/>
                                  <a:gd name="T78" fmla="*/ 729 w 1963"/>
                                  <a:gd name="T79" fmla="*/ 2 h 280"/>
                                  <a:gd name="T80" fmla="*/ 749 w 1963"/>
                                  <a:gd name="T81" fmla="*/ 0 h 280"/>
                                  <a:gd name="T82" fmla="*/ 772 w 1963"/>
                                  <a:gd name="T83" fmla="*/ 0 h 280"/>
                                  <a:gd name="T84" fmla="*/ 789 w 1963"/>
                                  <a:gd name="T85" fmla="*/ 2 h 280"/>
                                  <a:gd name="T86" fmla="*/ 810 w 1963"/>
                                  <a:gd name="T87" fmla="*/ 7 h 280"/>
                                  <a:gd name="T88" fmla="*/ 829 w 1963"/>
                                  <a:gd name="T89" fmla="*/ 13 h 280"/>
                                  <a:gd name="T90" fmla="*/ 854 w 1963"/>
                                  <a:gd name="T91" fmla="*/ 19 h 280"/>
                                  <a:gd name="T92" fmla="*/ 879 w 1963"/>
                                  <a:gd name="T93" fmla="*/ 28 h 280"/>
                                  <a:gd name="T94" fmla="*/ 894 w 1963"/>
                                  <a:gd name="T95" fmla="*/ 37 h 280"/>
                                  <a:gd name="T96" fmla="*/ 909 w 1963"/>
                                  <a:gd name="T97" fmla="*/ 45 h 280"/>
                                  <a:gd name="T98" fmla="*/ 922 w 1963"/>
                                  <a:gd name="T99" fmla="*/ 59 h 280"/>
                                  <a:gd name="T100" fmla="*/ 939 w 1963"/>
                                  <a:gd name="T101" fmla="*/ 66 h 280"/>
                                  <a:gd name="T102" fmla="*/ 956 w 1963"/>
                                  <a:gd name="T103" fmla="*/ 56 h 280"/>
                                  <a:gd name="T104" fmla="*/ 973 w 1963"/>
                                  <a:gd name="T105" fmla="*/ 45 h 280"/>
                                  <a:gd name="T106" fmla="*/ 982 w 1963"/>
                                  <a:gd name="T107" fmla="*/ 39 h 28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63"/>
                                  <a:gd name="T163" fmla="*/ 0 h 280"/>
                                  <a:gd name="T164" fmla="*/ 1963 w 1963"/>
                                  <a:gd name="T165" fmla="*/ 280 h 28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63" h="280">
                                    <a:moveTo>
                                      <a:pt x="0" y="147"/>
                                    </a:moveTo>
                                    <a:lnTo>
                                      <a:pt x="49" y="135"/>
                                    </a:lnTo>
                                    <a:lnTo>
                                      <a:pt x="132" y="124"/>
                                    </a:lnTo>
                                    <a:lnTo>
                                      <a:pt x="174" y="131"/>
                                    </a:lnTo>
                                    <a:lnTo>
                                      <a:pt x="206" y="148"/>
                                    </a:lnTo>
                                    <a:lnTo>
                                      <a:pt x="254" y="170"/>
                                    </a:lnTo>
                                    <a:lnTo>
                                      <a:pt x="281" y="199"/>
                                    </a:lnTo>
                                    <a:lnTo>
                                      <a:pt x="331" y="205"/>
                                    </a:lnTo>
                                    <a:lnTo>
                                      <a:pt x="370" y="197"/>
                                    </a:lnTo>
                                    <a:lnTo>
                                      <a:pt x="401" y="200"/>
                                    </a:lnTo>
                                    <a:lnTo>
                                      <a:pt x="449" y="210"/>
                                    </a:lnTo>
                                    <a:lnTo>
                                      <a:pt x="498" y="227"/>
                                    </a:lnTo>
                                    <a:lnTo>
                                      <a:pt x="543" y="250"/>
                                    </a:lnTo>
                                    <a:lnTo>
                                      <a:pt x="579" y="274"/>
                                    </a:lnTo>
                                    <a:lnTo>
                                      <a:pt x="596" y="280"/>
                                    </a:lnTo>
                                    <a:lnTo>
                                      <a:pt x="623" y="279"/>
                                    </a:lnTo>
                                    <a:lnTo>
                                      <a:pt x="677" y="262"/>
                                    </a:lnTo>
                                    <a:lnTo>
                                      <a:pt x="722" y="250"/>
                                    </a:lnTo>
                                    <a:lnTo>
                                      <a:pt x="749" y="257"/>
                                    </a:lnTo>
                                    <a:lnTo>
                                      <a:pt x="767" y="257"/>
                                    </a:lnTo>
                                    <a:lnTo>
                                      <a:pt x="790" y="233"/>
                                    </a:lnTo>
                                    <a:lnTo>
                                      <a:pt x="807" y="205"/>
                                    </a:lnTo>
                                    <a:lnTo>
                                      <a:pt x="816" y="182"/>
                                    </a:lnTo>
                                    <a:lnTo>
                                      <a:pt x="829" y="165"/>
                                    </a:lnTo>
                                    <a:lnTo>
                                      <a:pt x="839" y="141"/>
                                    </a:lnTo>
                                    <a:lnTo>
                                      <a:pt x="847" y="118"/>
                                    </a:lnTo>
                                    <a:lnTo>
                                      <a:pt x="870" y="107"/>
                                    </a:lnTo>
                                    <a:lnTo>
                                      <a:pt x="897" y="91"/>
                                    </a:lnTo>
                                    <a:lnTo>
                                      <a:pt x="936" y="74"/>
                                    </a:lnTo>
                                    <a:lnTo>
                                      <a:pt x="984" y="61"/>
                                    </a:lnTo>
                                    <a:lnTo>
                                      <a:pt x="1038" y="56"/>
                                    </a:lnTo>
                                    <a:lnTo>
                                      <a:pt x="1091" y="49"/>
                                    </a:lnTo>
                                    <a:lnTo>
                                      <a:pt x="1138" y="49"/>
                                    </a:lnTo>
                                    <a:lnTo>
                                      <a:pt x="1186" y="56"/>
                                    </a:lnTo>
                                    <a:lnTo>
                                      <a:pt x="1235" y="49"/>
                                    </a:lnTo>
                                    <a:lnTo>
                                      <a:pt x="1280" y="39"/>
                                    </a:lnTo>
                                    <a:lnTo>
                                      <a:pt x="1334" y="27"/>
                                    </a:lnTo>
                                    <a:lnTo>
                                      <a:pt x="1388" y="15"/>
                                    </a:lnTo>
                                    <a:lnTo>
                                      <a:pt x="1426" y="9"/>
                                    </a:lnTo>
                                    <a:lnTo>
                                      <a:pt x="1458" y="5"/>
                                    </a:lnTo>
                                    <a:lnTo>
                                      <a:pt x="1498" y="0"/>
                                    </a:lnTo>
                                    <a:lnTo>
                                      <a:pt x="1543" y="0"/>
                                    </a:lnTo>
                                    <a:lnTo>
                                      <a:pt x="1578" y="5"/>
                                    </a:lnTo>
                                    <a:lnTo>
                                      <a:pt x="1619" y="15"/>
                                    </a:lnTo>
                                    <a:lnTo>
                                      <a:pt x="1658" y="27"/>
                                    </a:lnTo>
                                    <a:lnTo>
                                      <a:pt x="1708" y="39"/>
                                    </a:lnTo>
                                    <a:lnTo>
                                      <a:pt x="1757" y="56"/>
                                    </a:lnTo>
                                    <a:lnTo>
                                      <a:pt x="1788" y="74"/>
                                    </a:lnTo>
                                    <a:lnTo>
                                      <a:pt x="1817" y="91"/>
                                    </a:lnTo>
                                    <a:lnTo>
                                      <a:pt x="1843" y="118"/>
                                    </a:lnTo>
                                    <a:lnTo>
                                      <a:pt x="1878" y="131"/>
                                    </a:lnTo>
                                    <a:lnTo>
                                      <a:pt x="1912" y="113"/>
                                    </a:lnTo>
                                    <a:lnTo>
                                      <a:pt x="1945" y="91"/>
                                    </a:lnTo>
                                    <a:lnTo>
                                      <a:pt x="1963" y="79"/>
                                    </a:lnTo>
                                  </a:path>
                                </a:pathLst>
                              </a:custGeom>
                              <a:noFill/>
                              <a:ln w="19050" cmpd="sng">
                                <a:solidFill>
                                  <a:srgbClr val="0000FF"/>
                                </a:solidFill>
                                <a:prstDash val="solid"/>
                                <a:round/>
                                <a:headEnd/>
                                <a:tailEnd/>
                              </a:ln>
                            </p:spPr>
                            <p:txBody>
                              <a:bodyPr/>
                              <a:lstStyle/>
                              <a:p>
                                <a:endParaRPr lang="en-US"/>
                              </a:p>
                            </p:txBody>
                          </p:sp>
                          <p:sp>
                            <p:nvSpPr>
                              <p:cNvPr id="25811" name="Freeform 121"/>
                              <p:cNvSpPr>
                                <a:spLocks/>
                              </p:cNvSpPr>
                              <p:nvPr/>
                            </p:nvSpPr>
                            <p:spPr bwMode="auto">
                              <a:xfrm>
                                <a:off x="3260" y="2504"/>
                                <a:ext cx="236" cy="51"/>
                              </a:xfrm>
                              <a:custGeom>
                                <a:avLst/>
                                <a:gdLst>
                                  <a:gd name="T0" fmla="*/ 236 w 473"/>
                                  <a:gd name="T1" fmla="*/ 32 h 103"/>
                                  <a:gd name="T2" fmla="*/ 221 w 473"/>
                                  <a:gd name="T3" fmla="*/ 32 h 103"/>
                                  <a:gd name="T4" fmla="*/ 208 w 473"/>
                                  <a:gd name="T5" fmla="*/ 33 h 103"/>
                                  <a:gd name="T6" fmla="*/ 196 w 473"/>
                                  <a:gd name="T7" fmla="*/ 38 h 103"/>
                                  <a:gd name="T8" fmla="*/ 174 w 473"/>
                                  <a:gd name="T9" fmla="*/ 51 h 103"/>
                                  <a:gd name="T10" fmla="*/ 151 w 473"/>
                                  <a:gd name="T11" fmla="*/ 51 h 103"/>
                                  <a:gd name="T12" fmla="*/ 135 w 473"/>
                                  <a:gd name="T13" fmla="*/ 38 h 103"/>
                                  <a:gd name="T14" fmla="*/ 120 w 473"/>
                                  <a:gd name="T15" fmla="*/ 29 h 103"/>
                                  <a:gd name="T16" fmla="*/ 110 w 473"/>
                                  <a:gd name="T17" fmla="*/ 27 h 103"/>
                                  <a:gd name="T18" fmla="*/ 93 w 473"/>
                                  <a:gd name="T19" fmla="*/ 32 h 103"/>
                                  <a:gd name="T20" fmla="*/ 76 w 473"/>
                                  <a:gd name="T21" fmla="*/ 35 h 103"/>
                                  <a:gd name="T22" fmla="*/ 58 w 473"/>
                                  <a:gd name="T23" fmla="*/ 32 h 103"/>
                                  <a:gd name="T24" fmla="*/ 20 w 473"/>
                                  <a:gd name="T25" fmla="*/ 13 h 103"/>
                                  <a:gd name="T26" fmla="*/ 0 w 473"/>
                                  <a:gd name="T27" fmla="*/ 0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3"/>
                                  <a:gd name="T43" fmla="*/ 0 h 103"/>
                                  <a:gd name="T44" fmla="*/ 473 w 473"/>
                                  <a:gd name="T45" fmla="*/ 103 h 1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3" h="103">
                                    <a:moveTo>
                                      <a:pt x="473" y="65"/>
                                    </a:moveTo>
                                    <a:lnTo>
                                      <a:pt x="443" y="65"/>
                                    </a:lnTo>
                                    <a:lnTo>
                                      <a:pt x="417" y="66"/>
                                    </a:lnTo>
                                    <a:lnTo>
                                      <a:pt x="393" y="77"/>
                                    </a:lnTo>
                                    <a:lnTo>
                                      <a:pt x="348" y="103"/>
                                    </a:lnTo>
                                    <a:lnTo>
                                      <a:pt x="303" y="103"/>
                                    </a:lnTo>
                                    <a:lnTo>
                                      <a:pt x="271" y="77"/>
                                    </a:lnTo>
                                    <a:lnTo>
                                      <a:pt x="241" y="59"/>
                                    </a:lnTo>
                                    <a:lnTo>
                                      <a:pt x="220" y="55"/>
                                    </a:lnTo>
                                    <a:lnTo>
                                      <a:pt x="187" y="65"/>
                                    </a:lnTo>
                                    <a:lnTo>
                                      <a:pt x="153" y="71"/>
                                    </a:lnTo>
                                    <a:lnTo>
                                      <a:pt x="116" y="65"/>
                                    </a:lnTo>
                                    <a:lnTo>
                                      <a:pt x="41" y="27"/>
                                    </a:lnTo>
                                    <a:lnTo>
                                      <a:pt x="0" y="0"/>
                                    </a:lnTo>
                                  </a:path>
                                </a:pathLst>
                              </a:custGeom>
                              <a:noFill/>
                              <a:ln w="19050" cmpd="sng">
                                <a:solidFill>
                                  <a:srgbClr val="0000FF"/>
                                </a:solidFill>
                                <a:prstDash val="solid"/>
                                <a:round/>
                                <a:headEnd/>
                                <a:tailEnd/>
                              </a:ln>
                            </p:spPr>
                            <p:txBody>
                              <a:bodyPr/>
                              <a:lstStyle/>
                              <a:p>
                                <a:endParaRPr lang="en-US"/>
                              </a:p>
                            </p:txBody>
                          </p:sp>
                          <p:sp>
                            <p:nvSpPr>
                              <p:cNvPr id="25812" name="Freeform 122"/>
                              <p:cNvSpPr>
                                <a:spLocks/>
                              </p:cNvSpPr>
                              <p:nvPr/>
                            </p:nvSpPr>
                            <p:spPr bwMode="auto">
                              <a:xfrm>
                                <a:off x="2904" y="2079"/>
                                <a:ext cx="356" cy="425"/>
                              </a:xfrm>
                              <a:custGeom>
                                <a:avLst/>
                                <a:gdLst>
                                  <a:gd name="T0" fmla="*/ 356 w 711"/>
                                  <a:gd name="T1" fmla="*/ 425 h 849"/>
                                  <a:gd name="T2" fmla="*/ 338 w 711"/>
                                  <a:gd name="T3" fmla="*/ 406 h 849"/>
                                  <a:gd name="T4" fmla="*/ 320 w 711"/>
                                  <a:gd name="T5" fmla="*/ 392 h 849"/>
                                  <a:gd name="T6" fmla="*/ 298 w 711"/>
                                  <a:gd name="T7" fmla="*/ 393 h 849"/>
                                  <a:gd name="T8" fmla="*/ 279 w 711"/>
                                  <a:gd name="T9" fmla="*/ 396 h 849"/>
                                  <a:gd name="T10" fmla="*/ 263 w 711"/>
                                  <a:gd name="T11" fmla="*/ 396 h 849"/>
                                  <a:gd name="T12" fmla="*/ 236 w 711"/>
                                  <a:gd name="T13" fmla="*/ 386 h 849"/>
                                  <a:gd name="T14" fmla="*/ 223 w 711"/>
                                  <a:gd name="T15" fmla="*/ 383 h 849"/>
                                  <a:gd name="T16" fmla="*/ 211 w 711"/>
                                  <a:gd name="T17" fmla="*/ 386 h 849"/>
                                  <a:gd name="T18" fmla="*/ 188 w 711"/>
                                  <a:gd name="T19" fmla="*/ 399 h 849"/>
                                  <a:gd name="T20" fmla="*/ 176 w 711"/>
                                  <a:gd name="T21" fmla="*/ 402 h 849"/>
                                  <a:gd name="T22" fmla="*/ 160 w 711"/>
                                  <a:gd name="T23" fmla="*/ 399 h 849"/>
                                  <a:gd name="T24" fmla="*/ 141 w 711"/>
                                  <a:gd name="T25" fmla="*/ 386 h 849"/>
                                  <a:gd name="T26" fmla="*/ 130 w 711"/>
                                  <a:gd name="T27" fmla="*/ 373 h 849"/>
                                  <a:gd name="T28" fmla="*/ 133 w 711"/>
                                  <a:gd name="T29" fmla="*/ 354 h 849"/>
                                  <a:gd name="T30" fmla="*/ 143 w 711"/>
                                  <a:gd name="T31" fmla="*/ 341 h 849"/>
                                  <a:gd name="T32" fmla="*/ 146 w 711"/>
                                  <a:gd name="T33" fmla="*/ 335 h 849"/>
                                  <a:gd name="T34" fmla="*/ 141 w 711"/>
                                  <a:gd name="T35" fmla="*/ 322 h 849"/>
                                  <a:gd name="T36" fmla="*/ 126 w 711"/>
                                  <a:gd name="T37" fmla="*/ 315 h 849"/>
                                  <a:gd name="T38" fmla="*/ 108 w 711"/>
                                  <a:gd name="T39" fmla="*/ 309 h 849"/>
                                  <a:gd name="T40" fmla="*/ 88 w 711"/>
                                  <a:gd name="T41" fmla="*/ 277 h 849"/>
                                  <a:gd name="T42" fmla="*/ 72 w 711"/>
                                  <a:gd name="T43" fmla="*/ 245 h 849"/>
                                  <a:gd name="T44" fmla="*/ 70 w 711"/>
                                  <a:gd name="T45" fmla="*/ 236 h 849"/>
                                  <a:gd name="T46" fmla="*/ 65 w 711"/>
                                  <a:gd name="T47" fmla="*/ 229 h 849"/>
                                  <a:gd name="T48" fmla="*/ 58 w 711"/>
                                  <a:gd name="T49" fmla="*/ 222 h 849"/>
                                  <a:gd name="T50" fmla="*/ 56 w 711"/>
                                  <a:gd name="T51" fmla="*/ 215 h 849"/>
                                  <a:gd name="T52" fmla="*/ 58 w 711"/>
                                  <a:gd name="T53" fmla="*/ 209 h 849"/>
                                  <a:gd name="T54" fmla="*/ 61 w 711"/>
                                  <a:gd name="T55" fmla="*/ 200 h 849"/>
                                  <a:gd name="T56" fmla="*/ 58 w 711"/>
                                  <a:gd name="T57" fmla="*/ 190 h 849"/>
                                  <a:gd name="T58" fmla="*/ 56 w 711"/>
                                  <a:gd name="T59" fmla="*/ 177 h 849"/>
                                  <a:gd name="T60" fmla="*/ 53 w 711"/>
                                  <a:gd name="T61" fmla="*/ 158 h 849"/>
                                  <a:gd name="T62" fmla="*/ 47 w 711"/>
                                  <a:gd name="T63" fmla="*/ 141 h 849"/>
                                  <a:gd name="T64" fmla="*/ 40 w 711"/>
                                  <a:gd name="T65" fmla="*/ 126 h 849"/>
                                  <a:gd name="T66" fmla="*/ 33 w 711"/>
                                  <a:gd name="T67" fmla="*/ 110 h 849"/>
                                  <a:gd name="T68" fmla="*/ 30 w 711"/>
                                  <a:gd name="T69" fmla="*/ 93 h 849"/>
                                  <a:gd name="T70" fmla="*/ 27 w 711"/>
                                  <a:gd name="T71" fmla="*/ 77 h 849"/>
                                  <a:gd name="T72" fmla="*/ 23 w 711"/>
                                  <a:gd name="T73" fmla="*/ 65 h 849"/>
                                  <a:gd name="T74" fmla="*/ 17 w 711"/>
                                  <a:gd name="T75" fmla="*/ 51 h 849"/>
                                  <a:gd name="T76" fmla="*/ 12 w 711"/>
                                  <a:gd name="T77" fmla="*/ 36 h 849"/>
                                  <a:gd name="T78" fmla="*/ 7 w 711"/>
                                  <a:gd name="T79" fmla="*/ 20 h 849"/>
                                  <a:gd name="T80" fmla="*/ 3 w 711"/>
                                  <a:gd name="T81" fmla="*/ 6 h 849"/>
                                  <a:gd name="T82" fmla="*/ 0 w 711"/>
                                  <a:gd name="T83" fmla="*/ 0 h 8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1"/>
                                  <a:gd name="T127" fmla="*/ 0 h 849"/>
                                  <a:gd name="T128" fmla="*/ 711 w 711"/>
                                  <a:gd name="T129" fmla="*/ 849 h 8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1" h="849">
                                    <a:moveTo>
                                      <a:pt x="711" y="849"/>
                                    </a:moveTo>
                                    <a:lnTo>
                                      <a:pt x="676" y="811"/>
                                    </a:lnTo>
                                    <a:lnTo>
                                      <a:pt x="640" y="784"/>
                                    </a:lnTo>
                                    <a:lnTo>
                                      <a:pt x="596" y="785"/>
                                    </a:lnTo>
                                    <a:lnTo>
                                      <a:pt x="557" y="792"/>
                                    </a:lnTo>
                                    <a:lnTo>
                                      <a:pt x="526" y="791"/>
                                    </a:lnTo>
                                    <a:lnTo>
                                      <a:pt x="471" y="771"/>
                                    </a:lnTo>
                                    <a:lnTo>
                                      <a:pt x="445" y="765"/>
                                    </a:lnTo>
                                    <a:lnTo>
                                      <a:pt x="421" y="771"/>
                                    </a:lnTo>
                                    <a:lnTo>
                                      <a:pt x="375" y="797"/>
                                    </a:lnTo>
                                    <a:lnTo>
                                      <a:pt x="351" y="804"/>
                                    </a:lnTo>
                                    <a:lnTo>
                                      <a:pt x="320" y="797"/>
                                    </a:lnTo>
                                    <a:lnTo>
                                      <a:pt x="282" y="771"/>
                                    </a:lnTo>
                                    <a:lnTo>
                                      <a:pt x="260" y="746"/>
                                    </a:lnTo>
                                    <a:lnTo>
                                      <a:pt x="265" y="708"/>
                                    </a:lnTo>
                                    <a:lnTo>
                                      <a:pt x="285" y="682"/>
                                    </a:lnTo>
                                    <a:lnTo>
                                      <a:pt x="292" y="670"/>
                                    </a:lnTo>
                                    <a:lnTo>
                                      <a:pt x="282" y="644"/>
                                    </a:lnTo>
                                    <a:lnTo>
                                      <a:pt x="251" y="630"/>
                                    </a:lnTo>
                                    <a:lnTo>
                                      <a:pt x="215" y="617"/>
                                    </a:lnTo>
                                    <a:lnTo>
                                      <a:pt x="176" y="553"/>
                                    </a:lnTo>
                                    <a:lnTo>
                                      <a:pt x="144" y="490"/>
                                    </a:lnTo>
                                    <a:lnTo>
                                      <a:pt x="139" y="471"/>
                                    </a:lnTo>
                                    <a:lnTo>
                                      <a:pt x="130" y="457"/>
                                    </a:lnTo>
                                    <a:lnTo>
                                      <a:pt x="115" y="444"/>
                                    </a:lnTo>
                                    <a:lnTo>
                                      <a:pt x="111" y="430"/>
                                    </a:lnTo>
                                    <a:lnTo>
                                      <a:pt x="115" y="417"/>
                                    </a:lnTo>
                                    <a:lnTo>
                                      <a:pt x="122" y="399"/>
                                    </a:lnTo>
                                    <a:lnTo>
                                      <a:pt x="115" y="380"/>
                                    </a:lnTo>
                                    <a:lnTo>
                                      <a:pt x="111" y="353"/>
                                    </a:lnTo>
                                    <a:lnTo>
                                      <a:pt x="105" y="316"/>
                                    </a:lnTo>
                                    <a:lnTo>
                                      <a:pt x="94" y="282"/>
                                    </a:lnTo>
                                    <a:lnTo>
                                      <a:pt x="80" y="252"/>
                                    </a:lnTo>
                                    <a:lnTo>
                                      <a:pt x="65" y="219"/>
                                    </a:lnTo>
                                    <a:lnTo>
                                      <a:pt x="59" y="185"/>
                                    </a:lnTo>
                                    <a:lnTo>
                                      <a:pt x="54" y="154"/>
                                    </a:lnTo>
                                    <a:lnTo>
                                      <a:pt x="45" y="129"/>
                                    </a:lnTo>
                                    <a:lnTo>
                                      <a:pt x="34" y="102"/>
                                    </a:lnTo>
                                    <a:lnTo>
                                      <a:pt x="24" y="71"/>
                                    </a:lnTo>
                                    <a:lnTo>
                                      <a:pt x="14" y="39"/>
                                    </a:lnTo>
                                    <a:lnTo>
                                      <a:pt x="5" y="12"/>
                                    </a:lnTo>
                                    <a:lnTo>
                                      <a:pt x="0" y="0"/>
                                    </a:lnTo>
                                  </a:path>
                                </a:pathLst>
                              </a:custGeom>
                              <a:noFill/>
                              <a:ln w="19050" cmpd="sng">
                                <a:solidFill>
                                  <a:srgbClr val="0000FF"/>
                                </a:solidFill>
                                <a:prstDash val="solid"/>
                                <a:round/>
                                <a:headEnd/>
                                <a:tailEnd/>
                              </a:ln>
                            </p:spPr>
                            <p:txBody>
                              <a:bodyPr/>
                              <a:lstStyle/>
                              <a:p>
                                <a:endParaRPr lang="en-US"/>
                              </a:p>
                            </p:txBody>
                          </p:sp>
                          <p:sp>
                            <p:nvSpPr>
                              <p:cNvPr id="25813" name="Freeform 123"/>
                              <p:cNvSpPr>
                                <a:spLocks/>
                              </p:cNvSpPr>
                              <p:nvPr/>
                            </p:nvSpPr>
                            <p:spPr bwMode="auto">
                              <a:xfrm>
                                <a:off x="3393" y="2605"/>
                                <a:ext cx="274" cy="1096"/>
                              </a:xfrm>
                              <a:custGeom>
                                <a:avLst/>
                                <a:gdLst>
                                  <a:gd name="T0" fmla="*/ 274 w 549"/>
                                  <a:gd name="T1" fmla="*/ 1096 h 2192"/>
                                  <a:gd name="T2" fmla="*/ 234 w 549"/>
                                  <a:gd name="T3" fmla="*/ 1064 h 2192"/>
                                  <a:gd name="T4" fmla="*/ 202 w 549"/>
                                  <a:gd name="T5" fmla="*/ 1036 h 2192"/>
                                  <a:gd name="T6" fmla="*/ 193 w 549"/>
                                  <a:gd name="T7" fmla="*/ 1015 h 2192"/>
                                  <a:gd name="T8" fmla="*/ 187 w 549"/>
                                  <a:gd name="T9" fmla="*/ 1003 h 2192"/>
                                  <a:gd name="T10" fmla="*/ 166 w 549"/>
                                  <a:gd name="T11" fmla="*/ 1000 h 2192"/>
                                  <a:gd name="T12" fmla="*/ 105 w 549"/>
                                  <a:gd name="T13" fmla="*/ 983 h 2192"/>
                                  <a:gd name="T14" fmla="*/ 50 w 549"/>
                                  <a:gd name="T15" fmla="*/ 947 h 2192"/>
                                  <a:gd name="T16" fmla="*/ 12 w 549"/>
                                  <a:gd name="T17" fmla="*/ 909 h 2192"/>
                                  <a:gd name="T18" fmla="*/ 0 w 549"/>
                                  <a:gd name="T19" fmla="*/ 877 h 2192"/>
                                  <a:gd name="T20" fmla="*/ 13 w 549"/>
                                  <a:gd name="T21" fmla="*/ 839 h 2192"/>
                                  <a:gd name="T22" fmla="*/ 32 w 549"/>
                                  <a:gd name="T23" fmla="*/ 790 h 2192"/>
                                  <a:gd name="T24" fmla="*/ 48 w 549"/>
                                  <a:gd name="T25" fmla="*/ 758 h 2192"/>
                                  <a:gd name="T26" fmla="*/ 55 w 549"/>
                                  <a:gd name="T27" fmla="*/ 746 h 2192"/>
                                  <a:gd name="T28" fmla="*/ 57 w 549"/>
                                  <a:gd name="T29" fmla="*/ 715 h 2192"/>
                                  <a:gd name="T30" fmla="*/ 43 w 549"/>
                                  <a:gd name="T31" fmla="*/ 660 h 2192"/>
                                  <a:gd name="T32" fmla="*/ 32 w 549"/>
                                  <a:gd name="T33" fmla="*/ 609 h 2192"/>
                                  <a:gd name="T34" fmla="*/ 32 w 549"/>
                                  <a:gd name="T35" fmla="*/ 577 h 2192"/>
                                  <a:gd name="T36" fmla="*/ 40 w 549"/>
                                  <a:gd name="T37" fmla="*/ 546 h 2192"/>
                                  <a:gd name="T38" fmla="*/ 57 w 549"/>
                                  <a:gd name="T39" fmla="*/ 503 h 2192"/>
                                  <a:gd name="T40" fmla="*/ 77 w 549"/>
                                  <a:gd name="T41" fmla="*/ 468 h 2192"/>
                                  <a:gd name="T42" fmla="*/ 90 w 549"/>
                                  <a:gd name="T43" fmla="*/ 449 h 2192"/>
                                  <a:gd name="T44" fmla="*/ 98 w 549"/>
                                  <a:gd name="T45" fmla="*/ 433 h 2192"/>
                                  <a:gd name="T46" fmla="*/ 108 w 549"/>
                                  <a:gd name="T47" fmla="*/ 407 h 2192"/>
                                  <a:gd name="T48" fmla="*/ 115 w 549"/>
                                  <a:gd name="T49" fmla="*/ 391 h 2192"/>
                                  <a:gd name="T50" fmla="*/ 123 w 549"/>
                                  <a:gd name="T51" fmla="*/ 369 h 2192"/>
                                  <a:gd name="T52" fmla="*/ 129 w 549"/>
                                  <a:gd name="T53" fmla="*/ 340 h 2192"/>
                                  <a:gd name="T54" fmla="*/ 141 w 549"/>
                                  <a:gd name="T55" fmla="*/ 320 h 2192"/>
                                  <a:gd name="T56" fmla="*/ 158 w 549"/>
                                  <a:gd name="T57" fmla="*/ 301 h 2192"/>
                                  <a:gd name="T58" fmla="*/ 166 w 549"/>
                                  <a:gd name="T59" fmla="*/ 285 h 2192"/>
                                  <a:gd name="T60" fmla="*/ 171 w 549"/>
                                  <a:gd name="T61" fmla="*/ 269 h 2192"/>
                                  <a:gd name="T62" fmla="*/ 175 w 549"/>
                                  <a:gd name="T63" fmla="*/ 250 h 2192"/>
                                  <a:gd name="T64" fmla="*/ 180 w 549"/>
                                  <a:gd name="T65" fmla="*/ 227 h 2192"/>
                                  <a:gd name="T66" fmla="*/ 185 w 549"/>
                                  <a:gd name="T67" fmla="*/ 207 h 2192"/>
                                  <a:gd name="T68" fmla="*/ 191 w 549"/>
                                  <a:gd name="T69" fmla="*/ 194 h 2192"/>
                                  <a:gd name="T70" fmla="*/ 193 w 549"/>
                                  <a:gd name="T71" fmla="*/ 182 h 2192"/>
                                  <a:gd name="T72" fmla="*/ 203 w 549"/>
                                  <a:gd name="T73" fmla="*/ 175 h 2192"/>
                                  <a:gd name="T74" fmla="*/ 216 w 549"/>
                                  <a:gd name="T75" fmla="*/ 162 h 2192"/>
                                  <a:gd name="T76" fmla="*/ 219 w 549"/>
                                  <a:gd name="T77" fmla="*/ 142 h 2192"/>
                                  <a:gd name="T78" fmla="*/ 208 w 549"/>
                                  <a:gd name="T79" fmla="*/ 134 h 2192"/>
                                  <a:gd name="T80" fmla="*/ 190 w 549"/>
                                  <a:gd name="T81" fmla="*/ 117 h 2192"/>
                                  <a:gd name="T82" fmla="*/ 178 w 549"/>
                                  <a:gd name="T83" fmla="*/ 84 h 2192"/>
                                  <a:gd name="T84" fmla="*/ 166 w 549"/>
                                  <a:gd name="T85" fmla="*/ 51 h 2192"/>
                                  <a:gd name="T86" fmla="*/ 129 w 549"/>
                                  <a:gd name="T87" fmla="*/ 20 h 2192"/>
                                  <a:gd name="T88" fmla="*/ 98 w 549"/>
                                  <a:gd name="T89" fmla="*/ 0 h 21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49"/>
                                  <a:gd name="T136" fmla="*/ 0 h 2192"/>
                                  <a:gd name="T137" fmla="*/ 549 w 549"/>
                                  <a:gd name="T138" fmla="*/ 2192 h 21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49" h="2192">
                                    <a:moveTo>
                                      <a:pt x="549" y="2192"/>
                                    </a:moveTo>
                                    <a:lnTo>
                                      <a:pt x="468" y="2128"/>
                                    </a:lnTo>
                                    <a:lnTo>
                                      <a:pt x="405" y="2071"/>
                                    </a:lnTo>
                                    <a:lnTo>
                                      <a:pt x="387" y="2031"/>
                                    </a:lnTo>
                                    <a:lnTo>
                                      <a:pt x="375" y="2007"/>
                                    </a:lnTo>
                                    <a:lnTo>
                                      <a:pt x="332" y="2000"/>
                                    </a:lnTo>
                                    <a:lnTo>
                                      <a:pt x="211" y="1967"/>
                                    </a:lnTo>
                                    <a:lnTo>
                                      <a:pt x="101" y="1895"/>
                                    </a:lnTo>
                                    <a:lnTo>
                                      <a:pt x="25" y="1819"/>
                                    </a:lnTo>
                                    <a:lnTo>
                                      <a:pt x="0" y="1754"/>
                                    </a:lnTo>
                                    <a:lnTo>
                                      <a:pt x="27" y="1678"/>
                                    </a:lnTo>
                                    <a:lnTo>
                                      <a:pt x="65" y="1580"/>
                                    </a:lnTo>
                                    <a:lnTo>
                                      <a:pt x="96" y="1516"/>
                                    </a:lnTo>
                                    <a:lnTo>
                                      <a:pt x="111" y="1492"/>
                                    </a:lnTo>
                                    <a:lnTo>
                                      <a:pt x="114" y="1431"/>
                                    </a:lnTo>
                                    <a:lnTo>
                                      <a:pt x="87" y="1321"/>
                                    </a:lnTo>
                                    <a:lnTo>
                                      <a:pt x="64" y="1219"/>
                                    </a:lnTo>
                                    <a:lnTo>
                                      <a:pt x="64" y="1155"/>
                                    </a:lnTo>
                                    <a:lnTo>
                                      <a:pt x="80" y="1091"/>
                                    </a:lnTo>
                                    <a:lnTo>
                                      <a:pt x="115" y="1007"/>
                                    </a:lnTo>
                                    <a:lnTo>
                                      <a:pt x="155" y="937"/>
                                    </a:lnTo>
                                    <a:lnTo>
                                      <a:pt x="181" y="898"/>
                                    </a:lnTo>
                                    <a:lnTo>
                                      <a:pt x="196" y="866"/>
                                    </a:lnTo>
                                    <a:lnTo>
                                      <a:pt x="216" y="814"/>
                                    </a:lnTo>
                                    <a:lnTo>
                                      <a:pt x="231" y="783"/>
                                    </a:lnTo>
                                    <a:lnTo>
                                      <a:pt x="246" y="738"/>
                                    </a:lnTo>
                                    <a:lnTo>
                                      <a:pt x="258" y="680"/>
                                    </a:lnTo>
                                    <a:lnTo>
                                      <a:pt x="282" y="640"/>
                                    </a:lnTo>
                                    <a:lnTo>
                                      <a:pt x="316" y="603"/>
                                    </a:lnTo>
                                    <a:lnTo>
                                      <a:pt x="332" y="570"/>
                                    </a:lnTo>
                                    <a:lnTo>
                                      <a:pt x="342" y="538"/>
                                    </a:lnTo>
                                    <a:lnTo>
                                      <a:pt x="350" y="500"/>
                                    </a:lnTo>
                                    <a:lnTo>
                                      <a:pt x="361" y="455"/>
                                    </a:lnTo>
                                    <a:lnTo>
                                      <a:pt x="371" y="415"/>
                                    </a:lnTo>
                                    <a:lnTo>
                                      <a:pt x="382" y="389"/>
                                    </a:lnTo>
                                    <a:lnTo>
                                      <a:pt x="387" y="364"/>
                                    </a:lnTo>
                                    <a:lnTo>
                                      <a:pt x="406" y="351"/>
                                    </a:lnTo>
                                    <a:lnTo>
                                      <a:pt x="432" y="324"/>
                                    </a:lnTo>
                                    <a:lnTo>
                                      <a:pt x="439" y="285"/>
                                    </a:lnTo>
                                    <a:lnTo>
                                      <a:pt x="417" y="267"/>
                                    </a:lnTo>
                                    <a:lnTo>
                                      <a:pt x="381" y="235"/>
                                    </a:lnTo>
                                    <a:lnTo>
                                      <a:pt x="356" y="169"/>
                                    </a:lnTo>
                                    <a:lnTo>
                                      <a:pt x="332" y="102"/>
                                    </a:lnTo>
                                    <a:lnTo>
                                      <a:pt x="258" y="40"/>
                                    </a:lnTo>
                                    <a:lnTo>
                                      <a:pt x="197" y="0"/>
                                    </a:lnTo>
                                  </a:path>
                                </a:pathLst>
                              </a:custGeom>
                              <a:noFill/>
                              <a:ln w="19050" cmpd="sng">
                                <a:solidFill>
                                  <a:srgbClr val="0000FF"/>
                                </a:solidFill>
                                <a:prstDash val="solid"/>
                                <a:round/>
                                <a:headEnd/>
                                <a:tailEnd/>
                              </a:ln>
                            </p:spPr>
                            <p:txBody>
                              <a:bodyPr/>
                              <a:lstStyle/>
                              <a:p>
                                <a:endParaRPr lang="en-US"/>
                              </a:p>
                            </p:txBody>
                          </p:sp>
                          <p:sp>
                            <p:nvSpPr>
                              <p:cNvPr id="25814" name="Freeform 124"/>
                              <p:cNvSpPr>
                                <a:spLocks/>
                              </p:cNvSpPr>
                              <p:nvPr/>
                            </p:nvSpPr>
                            <p:spPr bwMode="auto">
                              <a:xfrm>
                                <a:off x="3178" y="1783"/>
                                <a:ext cx="318" cy="825"/>
                              </a:xfrm>
                              <a:custGeom>
                                <a:avLst/>
                                <a:gdLst>
                                  <a:gd name="T0" fmla="*/ 317 w 636"/>
                                  <a:gd name="T1" fmla="*/ 825 h 1651"/>
                                  <a:gd name="T2" fmla="*/ 310 w 636"/>
                                  <a:gd name="T3" fmla="*/ 811 h 1651"/>
                                  <a:gd name="T4" fmla="*/ 306 w 636"/>
                                  <a:gd name="T5" fmla="*/ 796 h 1651"/>
                                  <a:gd name="T6" fmla="*/ 310 w 636"/>
                                  <a:gd name="T7" fmla="*/ 769 h 1651"/>
                                  <a:gd name="T8" fmla="*/ 318 w 636"/>
                                  <a:gd name="T9" fmla="*/ 733 h 1651"/>
                                  <a:gd name="T10" fmla="*/ 293 w 636"/>
                                  <a:gd name="T11" fmla="*/ 727 h 1651"/>
                                  <a:gd name="T12" fmla="*/ 266 w 636"/>
                                  <a:gd name="T13" fmla="*/ 714 h 1651"/>
                                  <a:gd name="T14" fmla="*/ 258 w 636"/>
                                  <a:gd name="T15" fmla="*/ 688 h 1651"/>
                                  <a:gd name="T16" fmla="*/ 246 w 636"/>
                                  <a:gd name="T17" fmla="*/ 669 h 1651"/>
                                  <a:gd name="T18" fmla="*/ 233 w 636"/>
                                  <a:gd name="T19" fmla="*/ 656 h 1651"/>
                                  <a:gd name="T20" fmla="*/ 222 w 636"/>
                                  <a:gd name="T21" fmla="*/ 647 h 1651"/>
                                  <a:gd name="T22" fmla="*/ 215 w 636"/>
                                  <a:gd name="T23" fmla="*/ 641 h 1651"/>
                                  <a:gd name="T24" fmla="*/ 204 w 636"/>
                                  <a:gd name="T25" fmla="*/ 624 h 1651"/>
                                  <a:gd name="T26" fmla="*/ 195 w 636"/>
                                  <a:gd name="T27" fmla="*/ 605 h 1651"/>
                                  <a:gd name="T28" fmla="*/ 190 w 636"/>
                                  <a:gd name="T29" fmla="*/ 588 h 1651"/>
                                  <a:gd name="T30" fmla="*/ 190 w 636"/>
                                  <a:gd name="T31" fmla="*/ 566 h 1651"/>
                                  <a:gd name="T32" fmla="*/ 205 w 636"/>
                                  <a:gd name="T33" fmla="*/ 534 h 1651"/>
                                  <a:gd name="T34" fmla="*/ 220 w 636"/>
                                  <a:gd name="T35" fmla="*/ 506 h 1651"/>
                                  <a:gd name="T36" fmla="*/ 225 w 636"/>
                                  <a:gd name="T37" fmla="*/ 486 h 1651"/>
                                  <a:gd name="T38" fmla="*/ 228 w 636"/>
                                  <a:gd name="T39" fmla="*/ 470 h 1651"/>
                                  <a:gd name="T40" fmla="*/ 228 w 636"/>
                                  <a:gd name="T41" fmla="*/ 454 h 1651"/>
                                  <a:gd name="T42" fmla="*/ 222 w 636"/>
                                  <a:gd name="T43" fmla="*/ 437 h 1651"/>
                                  <a:gd name="T44" fmla="*/ 243 w 636"/>
                                  <a:gd name="T45" fmla="*/ 412 h 1651"/>
                                  <a:gd name="T46" fmla="*/ 278 w 636"/>
                                  <a:gd name="T47" fmla="*/ 383 h 1651"/>
                                  <a:gd name="T48" fmla="*/ 293 w 636"/>
                                  <a:gd name="T49" fmla="*/ 360 h 1651"/>
                                  <a:gd name="T50" fmla="*/ 296 w 636"/>
                                  <a:gd name="T51" fmla="*/ 341 h 1651"/>
                                  <a:gd name="T52" fmla="*/ 270 w 636"/>
                                  <a:gd name="T53" fmla="*/ 306 h 1651"/>
                                  <a:gd name="T54" fmla="*/ 229 w 636"/>
                                  <a:gd name="T55" fmla="*/ 261 h 1651"/>
                                  <a:gd name="T56" fmla="*/ 209 w 636"/>
                                  <a:gd name="T57" fmla="*/ 238 h 1651"/>
                                  <a:gd name="T58" fmla="*/ 200 w 636"/>
                                  <a:gd name="T59" fmla="*/ 206 h 1651"/>
                                  <a:gd name="T60" fmla="*/ 190 w 636"/>
                                  <a:gd name="T61" fmla="*/ 148 h 1651"/>
                                  <a:gd name="T62" fmla="*/ 184 w 636"/>
                                  <a:gd name="T63" fmla="*/ 120 h 1651"/>
                                  <a:gd name="T64" fmla="*/ 165 w 636"/>
                                  <a:gd name="T65" fmla="*/ 103 h 1651"/>
                                  <a:gd name="T66" fmla="*/ 130 w 636"/>
                                  <a:gd name="T67" fmla="*/ 74 h 1651"/>
                                  <a:gd name="T68" fmla="*/ 99 w 636"/>
                                  <a:gd name="T69" fmla="*/ 48 h 1651"/>
                                  <a:gd name="T70" fmla="*/ 64 w 636"/>
                                  <a:gd name="T71" fmla="*/ 28 h 1651"/>
                                  <a:gd name="T72" fmla="*/ 28 w 636"/>
                                  <a:gd name="T73" fmla="*/ 10 h 1651"/>
                                  <a:gd name="T74" fmla="*/ 5 w 636"/>
                                  <a:gd name="T75" fmla="*/ 0 h 1651"/>
                                  <a:gd name="T76" fmla="*/ 0 w 636"/>
                                  <a:gd name="T77" fmla="*/ 0 h 16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36"/>
                                  <a:gd name="T118" fmla="*/ 0 h 1651"/>
                                  <a:gd name="T119" fmla="*/ 636 w 636"/>
                                  <a:gd name="T120" fmla="*/ 1651 h 16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36" h="1651">
                                    <a:moveTo>
                                      <a:pt x="634" y="1651"/>
                                    </a:moveTo>
                                    <a:lnTo>
                                      <a:pt x="619" y="1623"/>
                                    </a:lnTo>
                                    <a:lnTo>
                                      <a:pt x="612" y="1592"/>
                                    </a:lnTo>
                                    <a:lnTo>
                                      <a:pt x="620" y="1538"/>
                                    </a:lnTo>
                                    <a:lnTo>
                                      <a:pt x="636" y="1467"/>
                                    </a:lnTo>
                                    <a:lnTo>
                                      <a:pt x="585" y="1455"/>
                                    </a:lnTo>
                                    <a:lnTo>
                                      <a:pt x="531" y="1429"/>
                                    </a:lnTo>
                                    <a:lnTo>
                                      <a:pt x="516" y="1377"/>
                                    </a:lnTo>
                                    <a:lnTo>
                                      <a:pt x="492" y="1339"/>
                                    </a:lnTo>
                                    <a:lnTo>
                                      <a:pt x="466" y="1313"/>
                                    </a:lnTo>
                                    <a:lnTo>
                                      <a:pt x="445" y="1294"/>
                                    </a:lnTo>
                                    <a:lnTo>
                                      <a:pt x="430" y="1282"/>
                                    </a:lnTo>
                                    <a:lnTo>
                                      <a:pt x="409" y="1249"/>
                                    </a:lnTo>
                                    <a:lnTo>
                                      <a:pt x="390" y="1210"/>
                                    </a:lnTo>
                                    <a:lnTo>
                                      <a:pt x="380" y="1177"/>
                                    </a:lnTo>
                                    <a:lnTo>
                                      <a:pt x="380" y="1133"/>
                                    </a:lnTo>
                                    <a:lnTo>
                                      <a:pt x="410" y="1069"/>
                                    </a:lnTo>
                                    <a:lnTo>
                                      <a:pt x="441" y="1012"/>
                                    </a:lnTo>
                                    <a:lnTo>
                                      <a:pt x="451" y="973"/>
                                    </a:lnTo>
                                    <a:lnTo>
                                      <a:pt x="456" y="941"/>
                                    </a:lnTo>
                                    <a:lnTo>
                                      <a:pt x="456" y="909"/>
                                    </a:lnTo>
                                    <a:lnTo>
                                      <a:pt x="445" y="875"/>
                                    </a:lnTo>
                                    <a:lnTo>
                                      <a:pt x="486" y="824"/>
                                    </a:lnTo>
                                    <a:lnTo>
                                      <a:pt x="556" y="766"/>
                                    </a:lnTo>
                                    <a:lnTo>
                                      <a:pt x="586" y="721"/>
                                    </a:lnTo>
                                    <a:lnTo>
                                      <a:pt x="591" y="683"/>
                                    </a:lnTo>
                                    <a:lnTo>
                                      <a:pt x="540" y="612"/>
                                    </a:lnTo>
                                    <a:lnTo>
                                      <a:pt x="459" y="522"/>
                                    </a:lnTo>
                                    <a:lnTo>
                                      <a:pt x="419" y="477"/>
                                    </a:lnTo>
                                    <a:lnTo>
                                      <a:pt x="401" y="413"/>
                                    </a:lnTo>
                                    <a:lnTo>
                                      <a:pt x="380" y="296"/>
                                    </a:lnTo>
                                    <a:lnTo>
                                      <a:pt x="368" y="241"/>
                                    </a:lnTo>
                                    <a:lnTo>
                                      <a:pt x="331" y="206"/>
                                    </a:lnTo>
                                    <a:lnTo>
                                      <a:pt x="260" y="148"/>
                                    </a:lnTo>
                                    <a:lnTo>
                                      <a:pt x="199" y="96"/>
                                    </a:lnTo>
                                    <a:lnTo>
                                      <a:pt x="128" y="57"/>
                                    </a:lnTo>
                                    <a:lnTo>
                                      <a:pt x="57" y="20"/>
                                    </a:lnTo>
                                    <a:lnTo>
                                      <a:pt x="10" y="0"/>
                                    </a:lnTo>
                                    <a:lnTo>
                                      <a:pt x="0" y="0"/>
                                    </a:lnTo>
                                  </a:path>
                                </a:pathLst>
                              </a:custGeom>
                              <a:noFill/>
                              <a:ln w="19050" cmpd="sng">
                                <a:solidFill>
                                  <a:srgbClr val="0000FF"/>
                                </a:solidFill>
                                <a:prstDash val="solid"/>
                                <a:round/>
                                <a:headEnd/>
                                <a:tailEnd/>
                              </a:ln>
                            </p:spPr>
                            <p:txBody>
                              <a:bodyPr/>
                              <a:lstStyle/>
                              <a:p>
                                <a:endParaRPr lang="en-US"/>
                              </a:p>
                            </p:txBody>
                          </p:sp>
                          <p:sp>
                            <p:nvSpPr>
                              <p:cNvPr id="25815" name="Freeform 125"/>
                              <p:cNvSpPr>
                                <a:spLocks/>
                              </p:cNvSpPr>
                              <p:nvPr/>
                            </p:nvSpPr>
                            <p:spPr bwMode="auto">
                              <a:xfrm>
                                <a:off x="3603" y="2169"/>
                                <a:ext cx="851" cy="573"/>
                              </a:xfrm>
                              <a:custGeom>
                                <a:avLst/>
                                <a:gdLst>
                                  <a:gd name="T0" fmla="*/ 0 w 1701"/>
                                  <a:gd name="T1" fmla="*/ 567 h 1147"/>
                                  <a:gd name="T2" fmla="*/ 24 w 1701"/>
                                  <a:gd name="T3" fmla="*/ 544 h 1147"/>
                                  <a:gd name="T4" fmla="*/ 61 w 1701"/>
                                  <a:gd name="T5" fmla="*/ 547 h 1147"/>
                                  <a:gd name="T6" fmla="*/ 89 w 1701"/>
                                  <a:gd name="T7" fmla="*/ 503 h 1147"/>
                                  <a:gd name="T8" fmla="*/ 110 w 1701"/>
                                  <a:gd name="T9" fmla="*/ 459 h 1147"/>
                                  <a:gd name="T10" fmla="*/ 150 w 1701"/>
                                  <a:gd name="T11" fmla="*/ 442 h 1147"/>
                                  <a:gd name="T12" fmla="*/ 183 w 1701"/>
                                  <a:gd name="T13" fmla="*/ 442 h 1147"/>
                                  <a:gd name="T14" fmla="*/ 215 w 1701"/>
                                  <a:gd name="T15" fmla="*/ 433 h 1147"/>
                                  <a:gd name="T16" fmla="*/ 234 w 1701"/>
                                  <a:gd name="T17" fmla="*/ 438 h 1147"/>
                                  <a:gd name="T18" fmla="*/ 257 w 1701"/>
                                  <a:gd name="T19" fmla="*/ 405 h 1147"/>
                                  <a:gd name="T20" fmla="*/ 300 w 1701"/>
                                  <a:gd name="T21" fmla="*/ 406 h 1147"/>
                                  <a:gd name="T22" fmla="*/ 355 w 1701"/>
                                  <a:gd name="T23" fmla="*/ 325 h 1147"/>
                                  <a:gd name="T24" fmla="*/ 394 w 1701"/>
                                  <a:gd name="T25" fmla="*/ 302 h 1147"/>
                                  <a:gd name="T26" fmla="*/ 396 w 1701"/>
                                  <a:gd name="T27" fmla="*/ 274 h 1147"/>
                                  <a:gd name="T28" fmla="*/ 427 w 1701"/>
                                  <a:gd name="T29" fmla="*/ 271 h 1147"/>
                                  <a:gd name="T30" fmla="*/ 452 w 1701"/>
                                  <a:gd name="T31" fmla="*/ 295 h 1147"/>
                                  <a:gd name="T32" fmla="*/ 487 w 1701"/>
                                  <a:gd name="T33" fmla="*/ 303 h 1147"/>
                                  <a:gd name="T34" fmla="*/ 507 w 1701"/>
                                  <a:gd name="T35" fmla="*/ 313 h 1147"/>
                                  <a:gd name="T36" fmla="*/ 558 w 1701"/>
                                  <a:gd name="T37" fmla="*/ 305 h 1147"/>
                                  <a:gd name="T38" fmla="*/ 591 w 1701"/>
                                  <a:gd name="T39" fmla="*/ 314 h 1147"/>
                                  <a:gd name="T40" fmla="*/ 630 w 1701"/>
                                  <a:gd name="T41" fmla="*/ 315 h 1147"/>
                                  <a:gd name="T42" fmla="*/ 648 w 1701"/>
                                  <a:gd name="T43" fmla="*/ 277 h 1147"/>
                                  <a:gd name="T44" fmla="*/ 660 w 1701"/>
                                  <a:gd name="T45" fmla="*/ 259 h 1147"/>
                                  <a:gd name="T46" fmla="*/ 675 w 1701"/>
                                  <a:gd name="T47" fmla="*/ 242 h 1147"/>
                                  <a:gd name="T48" fmla="*/ 740 w 1701"/>
                                  <a:gd name="T49" fmla="*/ 173 h 1147"/>
                                  <a:gd name="T50" fmla="*/ 751 w 1701"/>
                                  <a:gd name="T51" fmla="*/ 136 h 1147"/>
                                  <a:gd name="T52" fmla="*/ 757 w 1701"/>
                                  <a:gd name="T53" fmla="*/ 90 h 1147"/>
                                  <a:gd name="T54" fmla="*/ 755 w 1701"/>
                                  <a:gd name="T55" fmla="*/ 51 h 1147"/>
                                  <a:gd name="T56" fmla="*/ 781 w 1701"/>
                                  <a:gd name="T57" fmla="*/ 19 h 1147"/>
                                  <a:gd name="T58" fmla="*/ 809 w 1701"/>
                                  <a:gd name="T59" fmla="*/ 9 h 1147"/>
                                  <a:gd name="T60" fmla="*/ 823 w 1701"/>
                                  <a:gd name="T61" fmla="*/ 25 h 1147"/>
                                  <a:gd name="T62" fmla="*/ 851 w 1701"/>
                                  <a:gd name="T63" fmla="*/ 0 h 1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01"/>
                                  <a:gd name="T97" fmla="*/ 0 h 1147"/>
                                  <a:gd name="T98" fmla="*/ 1701 w 1701"/>
                                  <a:gd name="T99" fmla="*/ 1147 h 1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01" h="1147">
                                    <a:moveTo>
                                      <a:pt x="0" y="1147"/>
                                    </a:moveTo>
                                    <a:lnTo>
                                      <a:pt x="0" y="1135"/>
                                    </a:lnTo>
                                    <a:lnTo>
                                      <a:pt x="22" y="1103"/>
                                    </a:lnTo>
                                    <a:lnTo>
                                      <a:pt x="47" y="1089"/>
                                    </a:lnTo>
                                    <a:lnTo>
                                      <a:pt x="87" y="1095"/>
                                    </a:lnTo>
                                    <a:lnTo>
                                      <a:pt x="121" y="1094"/>
                                    </a:lnTo>
                                    <a:lnTo>
                                      <a:pt x="139" y="1062"/>
                                    </a:lnTo>
                                    <a:lnTo>
                                      <a:pt x="177" y="1006"/>
                                    </a:lnTo>
                                    <a:lnTo>
                                      <a:pt x="206" y="968"/>
                                    </a:lnTo>
                                    <a:lnTo>
                                      <a:pt x="220" y="918"/>
                                    </a:lnTo>
                                    <a:lnTo>
                                      <a:pt x="260" y="891"/>
                                    </a:lnTo>
                                    <a:lnTo>
                                      <a:pt x="299" y="884"/>
                                    </a:lnTo>
                                    <a:lnTo>
                                      <a:pt x="338" y="886"/>
                                    </a:lnTo>
                                    <a:lnTo>
                                      <a:pt x="366" y="885"/>
                                    </a:lnTo>
                                    <a:lnTo>
                                      <a:pt x="400" y="873"/>
                                    </a:lnTo>
                                    <a:lnTo>
                                      <a:pt x="430" y="866"/>
                                    </a:lnTo>
                                    <a:lnTo>
                                      <a:pt x="451" y="873"/>
                                    </a:lnTo>
                                    <a:lnTo>
                                      <a:pt x="467" y="876"/>
                                    </a:lnTo>
                                    <a:lnTo>
                                      <a:pt x="488" y="843"/>
                                    </a:lnTo>
                                    <a:lnTo>
                                      <a:pt x="514" y="811"/>
                                    </a:lnTo>
                                    <a:lnTo>
                                      <a:pt x="555" y="817"/>
                                    </a:lnTo>
                                    <a:lnTo>
                                      <a:pt x="599" y="812"/>
                                    </a:lnTo>
                                    <a:lnTo>
                                      <a:pt x="648" y="741"/>
                                    </a:lnTo>
                                    <a:lnTo>
                                      <a:pt x="709" y="651"/>
                                    </a:lnTo>
                                    <a:lnTo>
                                      <a:pt x="758" y="631"/>
                                    </a:lnTo>
                                    <a:lnTo>
                                      <a:pt x="788" y="605"/>
                                    </a:lnTo>
                                    <a:lnTo>
                                      <a:pt x="790" y="573"/>
                                    </a:lnTo>
                                    <a:lnTo>
                                      <a:pt x="791" y="548"/>
                                    </a:lnTo>
                                    <a:lnTo>
                                      <a:pt x="820" y="540"/>
                                    </a:lnTo>
                                    <a:lnTo>
                                      <a:pt x="854" y="542"/>
                                    </a:lnTo>
                                    <a:lnTo>
                                      <a:pt x="879" y="559"/>
                                    </a:lnTo>
                                    <a:lnTo>
                                      <a:pt x="904" y="591"/>
                                    </a:lnTo>
                                    <a:lnTo>
                                      <a:pt x="945" y="604"/>
                                    </a:lnTo>
                                    <a:lnTo>
                                      <a:pt x="973" y="606"/>
                                    </a:lnTo>
                                    <a:lnTo>
                                      <a:pt x="995" y="617"/>
                                    </a:lnTo>
                                    <a:lnTo>
                                      <a:pt x="1014" y="626"/>
                                    </a:lnTo>
                                    <a:lnTo>
                                      <a:pt x="1053" y="628"/>
                                    </a:lnTo>
                                    <a:lnTo>
                                      <a:pt x="1115" y="611"/>
                                    </a:lnTo>
                                    <a:lnTo>
                                      <a:pt x="1139" y="607"/>
                                    </a:lnTo>
                                    <a:lnTo>
                                      <a:pt x="1182" y="628"/>
                                    </a:lnTo>
                                    <a:lnTo>
                                      <a:pt x="1225" y="645"/>
                                    </a:lnTo>
                                    <a:lnTo>
                                      <a:pt x="1260" y="631"/>
                                    </a:lnTo>
                                    <a:lnTo>
                                      <a:pt x="1291" y="580"/>
                                    </a:lnTo>
                                    <a:lnTo>
                                      <a:pt x="1296" y="554"/>
                                    </a:lnTo>
                                    <a:lnTo>
                                      <a:pt x="1302" y="530"/>
                                    </a:lnTo>
                                    <a:lnTo>
                                      <a:pt x="1320" y="518"/>
                                    </a:lnTo>
                                    <a:lnTo>
                                      <a:pt x="1337" y="519"/>
                                    </a:lnTo>
                                    <a:lnTo>
                                      <a:pt x="1349" y="485"/>
                                    </a:lnTo>
                                    <a:lnTo>
                                      <a:pt x="1410" y="406"/>
                                    </a:lnTo>
                                    <a:lnTo>
                                      <a:pt x="1479" y="347"/>
                                    </a:lnTo>
                                    <a:lnTo>
                                      <a:pt x="1498" y="310"/>
                                    </a:lnTo>
                                    <a:lnTo>
                                      <a:pt x="1502" y="272"/>
                                    </a:lnTo>
                                    <a:lnTo>
                                      <a:pt x="1508" y="224"/>
                                    </a:lnTo>
                                    <a:lnTo>
                                      <a:pt x="1514" y="181"/>
                                    </a:lnTo>
                                    <a:lnTo>
                                      <a:pt x="1516" y="142"/>
                                    </a:lnTo>
                                    <a:lnTo>
                                      <a:pt x="1510" y="102"/>
                                    </a:lnTo>
                                    <a:lnTo>
                                      <a:pt x="1517" y="71"/>
                                    </a:lnTo>
                                    <a:lnTo>
                                      <a:pt x="1561" y="38"/>
                                    </a:lnTo>
                                    <a:lnTo>
                                      <a:pt x="1603" y="12"/>
                                    </a:lnTo>
                                    <a:lnTo>
                                      <a:pt x="1617" y="19"/>
                                    </a:lnTo>
                                    <a:lnTo>
                                      <a:pt x="1626" y="30"/>
                                    </a:lnTo>
                                    <a:lnTo>
                                      <a:pt x="1646" y="50"/>
                                    </a:lnTo>
                                    <a:lnTo>
                                      <a:pt x="1682" y="30"/>
                                    </a:lnTo>
                                    <a:lnTo>
                                      <a:pt x="1701" y="0"/>
                                    </a:lnTo>
                                  </a:path>
                                </a:pathLst>
                              </a:custGeom>
                              <a:noFill/>
                              <a:ln w="19050" cmpd="sng">
                                <a:solidFill>
                                  <a:srgbClr val="0000FF"/>
                                </a:solidFill>
                                <a:prstDash val="solid"/>
                                <a:round/>
                                <a:headEnd/>
                                <a:tailEnd/>
                              </a:ln>
                            </p:spPr>
                            <p:txBody>
                              <a:bodyPr/>
                              <a:lstStyle/>
                              <a:p>
                                <a:endParaRPr lang="en-US"/>
                              </a:p>
                            </p:txBody>
                          </p:sp>
                          <p:sp>
                            <p:nvSpPr>
                              <p:cNvPr id="25816" name="Freeform 126"/>
                              <p:cNvSpPr>
                                <a:spLocks/>
                              </p:cNvSpPr>
                              <p:nvPr/>
                            </p:nvSpPr>
                            <p:spPr bwMode="auto">
                              <a:xfrm>
                                <a:off x="4425" y="2201"/>
                                <a:ext cx="29" cy="129"/>
                              </a:xfrm>
                              <a:custGeom>
                                <a:avLst/>
                                <a:gdLst>
                                  <a:gd name="T0" fmla="*/ 10 w 58"/>
                                  <a:gd name="T1" fmla="*/ 0 h 259"/>
                                  <a:gd name="T2" fmla="*/ 10 w 58"/>
                                  <a:gd name="T3" fmla="*/ 19 h 259"/>
                                  <a:gd name="T4" fmla="*/ 21 w 58"/>
                                  <a:gd name="T5" fmla="*/ 33 h 259"/>
                                  <a:gd name="T6" fmla="*/ 29 w 58"/>
                                  <a:gd name="T7" fmla="*/ 64 h 259"/>
                                  <a:gd name="T8" fmla="*/ 21 w 58"/>
                                  <a:gd name="T9" fmla="*/ 71 h 259"/>
                                  <a:gd name="T10" fmla="*/ 10 w 58"/>
                                  <a:gd name="T11" fmla="*/ 90 h 259"/>
                                  <a:gd name="T12" fmla="*/ 10 w 58"/>
                                  <a:gd name="T13" fmla="*/ 123 h 259"/>
                                  <a:gd name="T14" fmla="*/ 0 w 58"/>
                                  <a:gd name="T15" fmla="*/ 129 h 259"/>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259"/>
                                  <a:gd name="T26" fmla="*/ 58 w 58"/>
                                  <a:gd name="T27" fmla="*/ 259 h 2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259">
                                    <a:moveTo>
                                      <a:pt x="20" y="0"/>
                                    </a:moveTo>
                                    <a:lnTo>
                                      <a:pt x="20" y="38"/>
                                    </a:lnTo>
                                    <a:lnTo>
                                      <a:pt x="41" y="66"/>
                                    </a:lnTo>
                                    <a:lnTo>
                                      <a:pt x="58" y="129"/>
                                    </a:lnTo>
                                    <a:lnTo>
                                      <a:pt x="41" y="142"/>
                                    </a:lnTo>
                                    <a:lnTo>
                                      <a:pt x="20" y="180"/>
                                    </a:lnTo>
                                    <a:lnTo>
                                      <a:pt x="20" y="246"/>
                                    </a:lnTo>
                                    <a:lnTo>
                                      <a:pt x="0" y="259"/>
                                    </a:lnTo>
                                  </a:path>
                                </a:pathLst>
                              </a:custGeom>
                              <a:noFill/>
                              <a:ln w="19050" cmpd="sng">
                                <a:solidFill>
                                  <a:srgbClr val="0000FF"/>
                                </a:solidFill>
                                <a:prstDash val="solid"/>
                                <a:round/>
                                <a:headEnd/>
                                <a:tailEnd/>
                              </a:ln>
                            </p:spPr>
                            <p:txBody>
                              <a:bodyPr/>
                              <a:lstStyle/>
                              <a:p>
                                <a:endParaRPr lang="en-US"/>
                              </a:p>
                            </p:txBody>
                          </p:sp>
                          <p:sp>
                            <p:nvSpPr>
                              <p:cNvPr id="25817" name="Freeform 127"/>
                              <p:cNvSpPr>
                                <a:spLocks/>
                              </p:cNvSpPr>
                              <p:nvPr/>
                            </p:nvSpPr>
                            <p:spPr bwMode="auto">
                              <a:xfrm>
                                <a:off x="3467" y="2098"/>
                                <a:ext cx="225" cy="412"/>
                              </a:xfrm>
                              <a:custGeom>
                                <a:avLst/>
                                <a:gdLst>
                                  <a:gd name="T0" fmla="*/ 10 w 451"/>
                                  <a:gd name="T1" fmla="*/ 412 h 824"/>
                                  <a:gd name="T2" fmla="*/ 4 w 451"/>
                                  <a:gd name="T3" fmla="*/ 390 h 824"/>
                                  <a:gd name="T4" fmla="*/ 0 w 451"/>
                                  <a:gd name="T5" fmla="*/ 345 h 824"/>
                                  <a:gd name="T6" fmla="*/ 4 w 451"/>
                                  <a:gd name="T7" fmla="*/ 306 h 824"/>
                                  <a:gd name="T8" fmla="*/ 27 w 451"/>
                                  <a:gd name="T9" fmla="*/ 271 h 824"/>
                                  <a:gd name="T10" fmla="*/ 55 w 451"/>
                                  <a:gd name="T11" fmla="*/ 229 h 824"/>
                                  <a:gd name="T12" fmla="*/ 76 w 451"/>
                                  <a:gd name="T13" fmla="*/ 191 h 824"/>
                                  <a:gd name="T14" fmla="*/ 97 w 451"/>
                                  <a:gd name="T15" fmla="*/ 158 h 824"/>
                                  <a:gd name="T16" fmla="*/ 107 w 451"/>
                                  <a:gd name="T17" fmla="*/ 119 h 824"/>
                                  <a:gd name="T18" fmla="*/ 118 w 451"/>
                                  <a:gd name="T19" fmla="*/ 77 h 824"/>
                                  <a:gd name="T20" fmla="*/ 129 w 451"/>
                                  <a:gd name="T21" fmla="*/ 60 h 824"/>
                                  <a:gd name="T22" fmla="*/ 155 w 451"/>
                                  <a:gd name="T23" fmla="*/ 48 h 824"/>
                                  <a:gd name="T24" fmla="*/ 198 w 451"/>
                                  <a:gd name="T25" fmla="*/ 29 h 824"/>
                                  <a:gd name="T26" fmla="*/ 217 w 451"/>
                                  <a:gd name="T27" fmla="*/ 10 h 824"/>
                                  <a:gd name="T28" fmla="*/ 225 w 451"/>
                                  <a:gd name="T29" fmla="*/ 0 h 8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1"/>
                                  <a:gd name="T46" fmla="*/ 0 h 824"/>
                                  <a:gd name="T47" fmla="*/ 451 w 451"/>
                                  <a:gd name="T48" fmla="*/ 824 h 8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1" h="824">
                                    <a:moveTo>
                                      <a:pt x="20" y="824"/>
                                    </a:moveTo>
                                    <a:lnTo>
                                      <a:pt x="9" y="779"/>
                                    </a:lnTo>
                                    <a:lnTo>
                                      <a:pt x="0" y="690"/>
                                    </a:lnTo>
                                    <a:lnTo>
                                      <a:pt x="9" y="611"/>
                                    </a:lnTo>
                                    <a:lnTo>
                                      <a:pt x="54" y="541"/>
                                    </a:lnTo>
                                    <a:lnTo>
                                      <a:pt x="110" y="458"/>
                                    </a:lnTo>
                                    <a:lnTo>
                                      <a:pt x="153" y="381"/>
                                    </a:lnTo>
                                    <a:lnTo>
                                      <a:pt x="194" y="315"/>
                                    </a:lnTo>
                                    <a:lnTo>
                                      <a:pt x="214" y="239"/>
                                    </a:lnTo>
                                    <a:lnTo>
                                      <a:pt x="236" y="154"/>
                                    </a:lnTo>
                                    <a:lnTo>
                                      <a:pt x="258" y="121"/>
                                    </a:lnTo>
                                    <a:lnTo>
                                      <a:pt x="310" y="96"/>
                                    </a:lnTo>
                                    <a:lnTo>
                                      <a:pt x="396" y="58"/>
                                    </a:lnTo>
                                    <a:lnTo>
                                      <a:pt x="435" y="19"/>
                                    </a:lnTo>
                                    <a:lnTo>
                                      <a:pt x="451" y="0"/>
                                    </a:lnTo>
                                  </a:path>
                                </a:pathLst>
                              </a:custGeom>
                              <a:noFill/>
                              <a:ln w="19050" cmpd="sng">
                                <a:solidFill>
                                  <a:srgbClr val="0000FF"/>
                                </a:solidFill>
                                <a:prstDash val="solid"/>
                                <a:round/>
                                <a:headEnd/>
                                <a:tailEnd/>
                              </a:ln>
                            </p:spPr>
                            <p:txBody>
                              <a:bodyPr/>
                              <a:lstStyle/>
                              <a:p>
                                <a:endParaRPr lang="en-US"/>
                              </a:p>
                            </p:txBody>
                          </p:sp>
                          <p:sp>
                            <p:nvSpPr>
                              <p:cNvPr id="25818" name="Freeform 128"/>
                              <p:cNvSpPr>
                                <a:spLocks/>
                              </p:cNvSpPr>
                              <p:nvPr/>
                            </p:nvSpPr>
                            <p:spPr bwMode="auto">
                              <a:xfrm>
                                <a:off x="3251" y="3179"/>
                                <a:ext cx="119" cy="302"/>
                              </a:xfrm>
                              <a:custGeom>
                                <a:avLst/>
                                <a:gdLst>
                                  <a:gd name="T0" fmla="*/ 90 w 239"/>
                                  <a:gd name="T1" fmla="*/ 302 h 603"/>
                                  <a:gd name="T2" fmla="*/ 104 w 239"/>
                                  <a:gd name="T3" fmla="*/ 276 h 603"/>
                                  <a:gd name="T4" fmla="*/ 115 w 239"/>
                                  <a:gd name="T5" fmla="*/ 269 h 603"/>
                                  <a:gd name="T6" fmla="*/ 119 w 239"/>
                                  <a:gd name="T7" fmla="*/ 258 h 603"/>
                                  <a:gd name="T8" fmla="*/ 110 w 239"/>
                                  <a:gd name="T9" fmla="*/ 232 h 603"/>
                                  <a:gd name="T10" fmla="*/ 90 w 239"/>
                                  <a:gd name="T11" fmla="*/ 205 h 603"/>
                                  <a:gd name="T12" fmla="*/ 79 w 239"/>
                                  <a:gd name="T13" fmla="*/ 180 h 603"/>
                                  <a:gd name="T14" fmla="*/ 59 w 239"/>
                                  <a:gd name="T15" fmla="*/ 175 h 603"/>
                                  <a:gd name="T16" fmla="*/ 59 w 239"/>
                                  <a:gd name="T17" fmla="*/ 160 h 603"/>
                                  <a:gd name="T18" fmla="*/ 49 w 239"/>
                                  <a:gd name="T19" fmla="*/ 148 h 603"/>
                                  <a:gd name="T20" fmla="*/ 59 w 239"/>
                                  <a:gd name="T21" fmla="*/ 122 h 603"/>
                                  <a:gd name="T22" fmla="*/ 70 w 239"/>
                                  <a:gd name="T23" fmla="*/ 90 h 603"/>
                                  <a:gd name="T24" fmla="*/ 59 w 239"/>
                                  <a:gd name="T25" fmla="*/ 77 h 603"/>
                                  <a:gd name="T26" fmla="*/ 49 w 239"/>
                                  <a:gd name="T27" fmla="*/ 58 h 603"/>
                                  <a:gd name="T28" fmla="*/ 24 w 239"/>
                                  <a:gd name="T29" fmla="*/ 26 h 603"/>
                                  <a:gd name="T30" fmla="*/ 8 w 239"/>
                                  <a:gd name="T31" fmla="*/ 19 h 603"/>
                                  <a:gd name="T32" fmla="*/ 0 w 239"/>
                                  <a:gd name="T33" fmla="*/ 0 h 6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9"/>
                                  <a:gd name="T52" fmla="*/ 0 h 603"/>
                                  <a:gd name="T53" fmla="*/ 239 w 239"/>
                                  <a:gd name="T54" fmla="*/ 603 h 6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9" h="603">
                                    <a:moveTo>
                                      <a:pt x="180" y="603"/>
                                    </a:moveTo>
                                    <a:lnTo>
                                      <a:pt x="209" y="552"/>
                                    </a:lnTo>
                                    <a:lnTo>
                                      <a:pt x="230" y="538"/>
                                    </a:lnTo>
                                    <a:lnTo>
                                      <a:pt x="239" y="515"/>
                                    </a:lnTo>
                                    <a:lnTo>
                                      <a:pt x="220" y="463"/>
                                    </a:lnTo>
                                    <a:lnTo>
                                      <a:pt x="180" y="410"/>
                                    </a:lnTo>
                                    <a:lnTo>
                                      <a:pt x="159" y="359"/>
                                    </a:lnTo>
                                    <a:lnTo>
                                      <a:pt x="119" y="349"/>
                                    </a:lnTo>
                                    <a:lnTo>
                                      <a:pt x="119" y="320"/>
                                    </a:lnTo>
                                    <a:lnTo>
                                      <a:pt x="99" y="295"/>
                                    </a:lnTo>
                                    <a:lnTo>
                                      <a:pt x="119" y="243"/>
                                    </a:lnTo>
                                    <a:lnTo>
                                      <a:pt x="140" y="180"/>
                                    </a:lnTo>
                                    <a:lnTo>
                                      <a:pt x="119" y="154"/>
                                    </a:lnTo>
                                    <a:lnTo>
                                      <a:pt x="99" y="115"/>
                                    </a:lnTo>
                                    <a:lnTo>
                                      <a:pt x="49" y="51"/>
                                    </a:lnTo>
                                    <a:lnTo>
                                      <a:pt x="17" y="38"/>
                                    </a:lnTo>
                                    <a:lnTo>
                                      <a:pt x="0" y="0"/>
                                    </a:lnTo>
                                  </a:path>
                                </a:pathLst>
                              </a:custGeom>
                              <a:noFill/>
                              <a:ln w="19050" cmpd="sng">
                                <a:solidFill>
                                  <a:srgbClr val="0000FF"/>
                                </a:solidFill>
                                <a:prstDash val="solid"/>
                                <a:round/>
                                <a:headEnd/>
                                <a:tailEnd/>
                              </a:ln>
                            </p:spPr>
                            <p:txBody>
                              <a:bodyPr/>
                              <a:lstStyle/>
                              <a:p>
                                <a:endParaRPr lang="en-US"/>
                              </a:p>
                            </p:txBody>
                          </p:sp>
                          <p:sp>
                            <p:nvSpPr>
                              <p:cNvPr id="25819" name="Freeform 129"/>
                              <p:cNvSpPr>
                                <a:spLocks/>
                              </p:cNvSpPr>
                              <p:nvPr/>
                            </p:nvSpPr>
                            <p:spPr bwMode="auto">
                              <a:xfrm>
                                <a:off x="2974" y="2812"/>
                                <a:ext cx="467" cy="316"/>
                              </a:xfrm>
                              <a:custGeom>
                                <a:avLst/>
                                <a:gdLst>
                                  <a:gd name="T0" fmla="*/ 467 w 936"/>
                                  <a:gd name="T1" fmla="*/ 316 h 632"/>
                                  <a:gd name="T2" fmla="*/ 451 w 936"/>
                                  <a:gd name="T3" fmla="*/ 304 h 632"/>
                                  <a:gd name="T4" fmla="*/ 432 w 936"/>
                                  <a:gd name="T5" fmla="*/ 316 h 632"/>
                                  <a:gd name="T6" fmla="*/ 411 w 936"/>
                                  <a:gd name="T7" fmla="*/ 297 h 632"/>
                                  <a:gd name="T8" fmla="*/ 396 w 936"/>
                                  <a:gd name="T9" fmla="*/ 284 h 632"/>
                                  <a:gd name="T10" fmla="*/ 376 w 936"/>
                                  <a:gd name="T11" fmla="*/ 278 h 632"/>
                                  <a:gd name="T12" fmla="*/ 367 w 936"/>
                                  <a:gd name="T13" fmla="*/ 252 h 632"/>
                                  <a:gd name="T14" fmla="*/ 352 w 936"/>
                                  <a:gd name="T15" fmla="*/ 226 h 632"/>
                                  <a:gd name="T16" fmla="*/ 331 w 936"/>
                                  <a:gd name="T17" fmla="*/ 213 h 632"/>
                                  <a:gd name="T18" fmla="*/ 312 w 936"/>
                                  <a:gd name="T19" fmla="*/ 194 h 632"/>
                                  <a:gd name="T20" fmla="*/ 296 w 936"/>
                                  <a:gd name="T21" fmla="*/ 187 h 632"/>
                                  <a:gd name="T22" fmla="*/ 291 w 936"/>
                                  <a:gd name="T23" fmla="*/ 162 h 632"/>
                                  <a:gd name="T24" fmla="*/ 270 w 936"/>
                                  <a:gd name="T25" fmla="*/ 143 h 632"/>
                                  <a:gd name="T26" fmla="*/ 256 w 936"/>
                                  <a:gd name="T27" fmla="*/ 130 h 632"/>
                                  <a:gd name="T28" fmla="*/ 215 w 936"/>
                                  <a:gd name="T29" fmla="*/ 116 h 632"/>
                                  <a:gd name="T30" fmla="*/ 187 w 936"/>
                                  <a:gd name="T31" fmla="*/ 104 h 632"/>
                                  <a:gd name="T32" fmla="*/ 156 w 936"/>
                                  <a:gd name="T33" fmla="*/ 90 h 632"/>
                                  <a:gd name="T34" fmla="*/ 131 w 936"/>
                                  <a:gd name="T35" fmla="*/ 104 h 632"/>
                                  <a:gd name="T36" fmla="*/ 105 w 936"/>
                                  <a:gd name="T37" fmla="*/ 85 h 632"/>
                                  <a:gd name="T38" fmla="*/ 90 w 936"/>
                                  <a:gd name="T39" fmla="*/ 78 h 632"/>
                                  <a:gd name="T40" fmla="*/ 56 w 936"/>
                                  <a:gd name="T41" fmla="*/ 66 h 632"/>
                                  <a:gd name="T42" fmla="*/ 26 w 936"/>
                                  <a:gd name="T43" fmla="*/ 52 h 632"/>
                                  <a:gd name="T44" fmla="*/ 10 w 936"/>
                                  <a:gd name="T45" fmla="*/ 20 h 632"/>
                                  <a:gd name="T46" fmla="*/ 0 w 936"/>
                                  <a:gd name="T47" fmla="*/ 0 h 6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36"/>
                                  <a:gd name="T73" fmla="*/ 0 h 632"/>
                                  <a:gd name="T74" fmla="*/ 936 w 936"/>
                                  <a:gd name="T75" fmla="*/ 632 h 6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36" h="632">
                                    <a:moveTo>
                                      <a:pt x="936" y="632"/>
                                    </a:moveTo>
                                    <a:lnTo>
                                      <a:pt x="903" y="607"/>
                                    </a:lnTo>
                                    <a:lnTo>
                                      <a:pt x="865" y="632"/>
                                    </a:lnTo>
                                    <a:lnTo>
                                      <a:pt x="824" y="594"/>
                                    </a:lnTo>
                                    <a:lnTo>
                                      <a:pt x="794" y="568"/>
                                    </a:lnTo>
                                    <a:lnTo>
                                      <a:pt x="754" y="555"/>
                                    </a:lnTo>
                                    <a:lnTo>
                                      <a:pt x="735" y="505"/>
                                    </a:lnTo>
                                    <a:lnTo>
                                      <a:pt x="705" y="453"/>
                                    </a:lnTo>
                                    <a:lnTo>
                                      <a:pt x="664" y="426"/>
                                    </a:lnTo>
                                    <a:lnTo>
                                      <a:pt x="626" y="388"/>
                                    </a:lnTo>
                                    <a:lnTo>
                                      <a:pt x="593" y="375"/>
                                    </a:lnTo>
                                    <a:lnTo>
                                      <a:pt x="584" y="325"/>
                                    </a:lnTo>
                                    <a:lnTo>
                                      <a:pt x="542" y="286"/>
                                    </a:lnTo>
                                    <a:lnTo>
                                      <a:pt x="513" y="259"/>
                                    </a:lnTo>
                                    <a:lnTo>
                                      <a:pt x="431" y="232"/>
                                    </a:lnTo>
                                    <a:lnTo>
                                      <a:pt x="374" y="208"/>
                                    </a:lnTo>
                                    <a:lnTo>
                                      <a:pt x="313" y="181"/>
                                    </a:lnTo>
                                    <a:lnTo>
                                      <a:pt x="263" y="208"/>
                                    </a:lnTo>
                                    <a:lnTo>
                                      <a:pt x="210" y="170"/>
                                    </a:lnTo>
                                    <a:lnTo>
                                      <a:pt x="181" y="156"/>
                                    </a:lnTo>
                                    <a:lnTo>
                                      <a:pt x="112" y="132"/>
                                    </a:lnTo>
                                    <a:lnTo>
                                      <a:pt x="52" y="105"/>
                                    </a:lnTo>
                                    <a:lnTo>
                                      <a:pt x="21" y="41"/>
                                    </a:lnTo>
                                    <a:lnTo>
                                      <a:pt x="0" y="0"/>
                                    </a:lnTo>
                                  </a:path>
                                </a:pathLst>
                              </a:custGeom>
                              <a:noFill/>
                              <a:ln w="19050" cmpd="sng">
                                <a:solidFill>
                                  <a:srgbClr val="0000FF"/>
                                </a:solidFill>
                                <a:prstDash val="solid"/>
                                <a:round/>
                                <a:headEnd/>
                                <a:tailEnd/>
                              </a:ln>
                            </p:spPr>
                            <p:txBody>
                              <a:bodyPr/>
                              <a:lstStyle/>
                              <a:p>
                                <a:endParaRPr lang="en-US"/>
                              </a:p>
                            </p:txBody>
                          </p:sp>
                          <p:sp>
                            <p:nvSpPr>
                              <p:cNvPr id="25820" name="Freeform 130"/>
                              <p:cNvSpPr>
                                <a:spLocks/>
                              </p:cNvSpPr>
                              <p:nvPr/>
                            </p:nvSpPr>
                            <p:spPr bwMode="auto">
                              <a:xfrm>
                                <a:off x="3661" y="2719"/>
                                <a:ext cx="492" cy="322"/>
                              </a:xfrm>
                              <a:custGeom>
                                <a:avLst/>
                                <a:gdLst>
                                  <a:gd name="T0" fmla="*/ 0 w 985"/>
                                  <a:gd name="T1" fmla="*/ 0 h 646"/>
                                  <a:gd name="T2" fmla="*/ 13 w 985"/>
                                  <a:gd name="T3" fmla="*/ 11 h 646"/>
                                  <a:gd name="T4" fmla="*/ 39 w 985"/>
                                  <a:gd name="T5" fmla="*/ 33 h 646"/>
                                  <a:gd name="T6" fmla="*/ 53 w 985"/>
                                  <a:gd name="T7" fmla="*/ 50 h 646"/>
                                  <a:gd name="T8" fmla="*/ 56 w 985"/>
                                  <a:gd name="T9" fmla="*/ 62 h 646"/>
                                  <a:gd name="T10" fmla="*/ 59 w 985"/>
                                  <a:gd name="T11" fmla="*/ 88 h 646"/>
                                  <a:gd name="T12" fmla="*/ 67 w 985"/>
                                  <a:gd name="T13" fmla="*/ 116 h 646"/>
                                  <a:gd name="T14" fmla="*/ 69 w 985"/>
                                  <a:gd name="T15" fmla="*/ 126 h 646"/>
                                  <a:gd name="T16" fmla="*/ 67 w 985"/>
                                  <a:gd name="T17" fmla="*/ 139 h 646"/>
                                  <a:gd name="T18" fmla="*/ 57 w 985"/>
                                  <a:gd name="T19" fmla="*/ 164 h 646"/>
                                  <a:gd name="T20" fmla="*/ 51 w 985"/>
                                  <a:gd name="T21" fmla="*/ 193 h 646"/>
                                  <a:gd name="T22" fmla="*/ 53 w 985"/>
                                  <a:gd name="T23" fmla="*/ 215 h 646"/>
                                  <a:gd name="T24" fmla="*/ 59 w 985"/>
                                  <a:gd name="T25" fmla="*/ 229 h 646"/>
                                  <a:gd name="T26" fmla="*/ 59 w 985"/>
                                  <a:gd name="T27" fmla="*/ 242 h 646"/>
                                  <a:gd name="T28" fmla="*/ 51 w 985"/>
                                  <a:gd name="T29" fmla="*/ 258 h 646"/>
                                  <a:gd name="T30" fmla="*/ 54 w 985"/>
                                  <a:gd name="T31" fmla="*/ 270 h 646"/>
                                  <a:gd name="T32" fmla="*/ 69 w 985"/>
                                  <a:gd name="T33" fmla="*/ 280 h 646"/>
                                  <a:gd name="T34" fmla="*/ 89 w 985"/>
                                  <a:gd name="T35" fmla="*/ 293 h 646"/>
                                  <a:gd name="T36" fmla="*/ 113 w 985"/>
                                  <a:gd name="T37" fmla="*/ 293 h 646"/>
                                  <a:gd name="T38" fmla="*/ 136 w 985"/>
                                  <a:gd name="T39" fmla="*/ 283 h 646"/>
                                  <a:gd name="T40" fmla="*/ 156 w 985"/>
                                  <a:gd name="T41" fmla="*/ 286 h 646"/>
                                  <a:gd name="T42" fmla="*/ 179 w 985"/>
                                  <a:gd name="T43" fmla="*/ 296 h 646"/>
                                  <a:gd name="T44" fmla="*/ 204 w 985"/>
                                  <a:gd name="T45" fmla="*/ 305 h 646"/>
                                  <a:gd name="T46" fmla="*/ 232 w 985"/>
                                  <a:gd name="T47" fmla="*/ 319 h 646"/>
                                  <a:gd name="T48" fmla="*/ 246 w 985"/>
                                  <a:gd name="T49" fmla="*/ 322 h 646"/>
                                  <a:gd name="T50" fmla="*/ 257 w 985"/>
                                  <a:gd name="T51" fmla="*/ 316 h 646"/>
                                  <a:gd name="T52" fmla="*/ 272 w 985"/>
                                  <a:gd name="T53" fmla="*/ 293 h 646"/>
                                  <a:gd name="T54" fmla="*/ 287 w 985"/>
                                  <a:gd name="T55" fmla="*/ 268 h 646"/>
                                  <a:gd name="T56" fmla="*/ 305 w 985"/>
                                  <a:gd name="T57" fmla="*/ 245 h 646"/>
                                  <a:gd name="T58" fmla="*/ 317 w 985"/>
                                  <a:gd name="T59" fmla="*/ 226 h 646"/>
                                  <a:gd name="T60" fmla="*/ 337 w 985"/>
                                  <a:gd name="T61" fmla="*/ 213 h 646"/>
                                  <a:gd name="T62" fmla="*/ 361 w 985"/>
                                  <a:gd name="T63" fmla="*/ 206 h 646"/>
                                  <a:gd name="T64" fmla="*/ 373 w 985"/>
                                  <a:gd name="T65" fmla="*/ 183 h 646"/>
                                  <a:gd name="T66" fmla="*/ 385 w 985"/>
                                  <a:gd name="T67" fmla="*/ 155 h 646"/>
                                  <a:gd name="T68" fmla="*/ 407 w 985"/>
                                  <a:gd name="T69" fmla="*/ 139 h 646"/>
                                  <a:gd name="T70" fmla="*/ 430 w 985"/>
                                  <a:gd name="T71" fmla="*/ 116 h 646"/>
                                  <a:gd name="T72" fmla="*/ 444 w 985"/>
                                  <a:gd name="T73" fmla="*/ 101 h 646"/>
                                  <a:gd name="T74" fmla="*/ 456 w 985"/>
                                  <a:gd name="T75" fmla="*/ 101 h 646"/>
                                  <a:gd name="T76" fmla="*/ 468 w 985"/>
                                  <a:gd name="T77" fmla="*/ 104 h 646"/>
                                  <a:gd name="T78" fmla="*/ 482 w 985"/>
                                  <a:gd name="T79" fmla="*/ 100 h 646"/>
                                  <a:gd name="T80" fmla="*/ 492 w 985"/>
                                  <a:gd name="T81" fmla="*/ 93 h 6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5"/>
                                  <a:gd name="T124" fmla="*/ 0 h 646"/>
                                  <a:gd name="T125" fmla="*/ 985 w 985"/>
                                  <a:gd name="T126" fmla="*/ 646 h 6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5" h="646">
                                    <a:moveTo>
                                      <a:pt x="0" y="0"/>
                                    </a:moveTo>
                                    <a:lnTo>
                                      <a:pt x="27" y="23"/>
                                    </a:lnTo>
                                    <a:lnTo>
                                      <a:pt x="79" y="67"/>
                                    </a:lnTo>
                                    <a:lnTo>
                                      <a:pt x="107" y="100"/>
                                    </a:lnTo>
                                    <a:lnTo>
                                      <a:pt x="112" y="125"/>
                                    </a:lnTo>
                                    <a:lnTo>
                                      <a:pt x="118" y="176"/>
                                    </a:lnTo>
                                    <a:lnTo>
                                      <a:pt x="134" y="233"/>
                                    </a:lnTo>
                                    <a:lnTo>
                                      <a:pt x="138" y="253"/>
                                    </a:lnTo>
                                    <a:lnTo>
                                      <a:pt x="134" y="279"/>
                                    </a:lnTo>
                                    <a:lnTo>
                                      <a:pt x="114" y="329"/>
                                    </a:lnTo>
                                    <a:lnTo>
                                      <a:pt x="103" y="387"/>
                                    </a:lnTo>
                                    <a:lnTo>
                                      <a:pt x="107" y="432"/>
                                    </a:lnTo>
                                    <a:lnTo>
                                      <a:pt x="118" y="459"/>
                                    </a:lnTo>
                                    <a:lnTo>
                                      <a:pt x="118" y="486"/>
                                    </a:lnTo>
                                    <a:lnTo>
                                      <a:pt x="103" y="517"/>
                                    </a:lnTo>
                                    <a:lnTo>
                                      <a:pt x="109" y="542"/>
                                    </a:lnTo>
                                    <a:lnTo>
                                      <a:pt x="138" y="561"/>
                                    </a:lnTo>
                                    <a:lnTo>
                                      <a:pt x="178" y="587"/>
                                    </a:lnTo>
                                    <a:lnTo>
                                      <a:pt x="227" y="587"/>
                                    </a:lnTo>
                                    <a:lnTo>
                                      <a:pt x="272" y="568"/>
                                    </a:lnTo>
                                    <a:lnTo>
                                      <a:pt x="313" y="574"/>
                                    </a:lnTo>
                                    <a:lnTo>
                                      <a:pt x="358" y="593"/>
                                    </a:lnTo>
                                    <a:lnTo>
                                      <a:pt x="408" y="612"/>
                                    </a:lnTo>
                                    <a:lnTo>
                                      <a:pt x="464" y="639"/>
                                    </a:lnTo>
                                    <a:lnTo>
                                      <a:pt x="492" y="646"/>
                                    </a:lnTo>
                                    <a:lnTo>
                                      <a:pt x="514" y="633"/>
                                    </a:lnTo>
                                    <a:lnTo>
                                      <a:pt x="545" y="587"/>
                                    </a:lnTo>
                                    <a:lnTo>
                                      <a:pt x="575" y="537"/>
                                    </a:lnTo>
                                    <a:lnTo>
                                      <a:pt x="610" y="491"/>
                                    </a:lnTo>
                                    <a:lnTo>
                                      <a:pt x="634" y="453"/>
                                    </a:lnTo>
                                    <a:lnTo>
                                      <a:pt x="675" y="427"/>
                                    </a:lnTo>
                                    <a:lnTo>
                                      <a:pt x="722" y="413"/>
                                    </a:lnTo>
                                    <a:lnTo>
                                      <a:pt x="746" y="368"/>
                                    </a:lnTo>
                                    <a:lnTo>
                                      <a:pt x="770" y="311"/>
                                    </a:lnTo>
                                    <a:lnTo>
                                      <a:pt x="815" y="278"/>
                                    </a:lnTo>
                                    <a:lnTo>
                                      <a:pt x="861" y="232"/>
                                    </a:lnTo>
                                    <a:lnTo>
                                      <a:pt x="888" y="202"/>
                                    </a:lnTo>
                                    <a:lnTo>
                                      <a:pt x="912" y="202"/>
                                    </a:lnTo>
                                    <a:lnTo>
                                      <a:pt x="936" y="208"/>
                                    </a:lnTo>
                                    <a:lnTo>
                                      <a:pt x="964" y="200"/>
                                    </a:lnTo>
                                    <a:lnTo>
                                      <a:pt x="985" y="186"/>
                                    </a:lnTo>
                                  </a:path>
                                </a:pathLst>
                              </a:custGeom>
                              <a:noFill/>
                              <a:ln w="19050" cmpd="sng">
                                <a:solidFill>
                                  <a:srgbClr val="0000FF"/>
                                </a:solidFill>
                                <a:prstDash val="solid"/>
                                <a:round/>
                                <a:headEnd/>
                                <a:tailEnd/>
                              </a:ln>
                            </p:spPr>
                            <p:txBody>
                              <a:bodyPr/>
                              <a:lstStyle/>
                              <a:p>
                                <a:endParaRPr lang="en-US"/>
                              </a:p>
                            </p:txBody>
                          </p:sp>
                          <p:sp>
                            <p:nvSpPr>
                              <p:cNvPr id="25821" name="Freeform 131"/>
                              <p:cNvSpPr>
                                <a:spLocks/>
                              </p:cNvSpPr>
                              <p:nvPr/>
                            </p:nvSpPr>
                            <p:spPr bwMode="auto">
                              <a:xfrm>
                                <a:off x="3676" y="2697"/>
                                <a:ext cx="287" cy="128"/>
                              </a:xfrm>
                              <a:custGeom>
                                <a:avLst/>
                                <a:gdLst>
                                  <a:gd name="T0" fmla="*/ 0 w 572"/>
                                  <a:gd name="T1" fmla="*/ 0 h 256"/>
                                  <a:gd name="T2" fmla="*/ 20 w 572"/>
                                  <a:gd name="T3" fmla="*/ 15 h 256"/>
                                  <a:gd name="T4" fmla="*/ 48 w 572"/>
                                  <a:gd name="T5" fmla="*/ 38 h 256"/>
                                  <a:gd name="T6" fmla="*/ 61 w 572"/>
                                  <a:gd name="T7" fmla="*/ 55 h 256"/>
                                  <a:gd name="T8" fmla="*/ 71 w 572"/>
                                  <a:gd name="T9" fmla="*/ 83 h 256"/>
                                  <a:gd name="T10" fmla="*/ 81 w 572"/>
                                  <a:gd name="T11" fmla="*/ 109 h 256"/>
                                  <a:gd name="T12" fmla="*/ 96 w 572"/>
                                  <a:gd name="T13" fmla="*/ 109 h 256"/>
                                  <a:gd name="T14" fmla="*/ 111 w 572"/>
                                  <a:gd name="T15" fmla="*/ 96 h 256"/>
                                  <a:gd name="T16" fmla="*/ 131 w 572"/>
                                  <a:gd name="T17" fmla="*/ 96 h 256"/>
                                  <a:gd name="T18" fmla="*/ 159 w 572"/>
                                  <a:gd name="T19" fmla="*/ 112 h 256"/>
                                  <a:gd name="T20" fmla="*/ 180 w 572"/>
                                  <a:gd name="T21" fmla="*/ 128 h 256"/>
                                  <a:gd name="T22" fmla="*/ 192 w 572"/>
                                  <a:gd name="T23" fmla="*/ 128 h 256"/>
                                  <a:gd name="T24" fmla="*/ 197 w 572"/>
                                  <a:gd name="T25" fmla="*/ 115 h 256"/>
                                  <a:gd name="T26" fmla="*/ 201 w 572"/>
                                  <a:gd name="T27" fmla="*/ 106 h 256"/>
                                  <a:gd name="T28" fmla="*/ 212 w 572"/>
                                  <a:gd name="T29" fmla="*/ 102 h 256"/>
                                  <a:gd name="T30" fmla="*/ 217 w 572"/>
                                  <a:gd name="T31" fmla="*/ 96 h 256"/>
                                  <a:gd name="T32" fmla="*/ 224 w 572"/>
                                  <a:gd name="T33" fmla="*/ 86 h 256"/>
                                  <a:gd name="T34" fmla="*/ 237 w 572"/>
                                  <a:gd name="T35" fmla="*/ 83 h 256"/>
                                  <a:gd name="T36" fmla="*/ 242 w 572"/>
                                  <a:gd name="T37" fmla="*/ 86 h 256"/>
                                  <a:gd name="T38" fmla="*/ 247 w 572"/>
                                  <a:gd name="T39" fmla="*/ 90 h 256"/>
                                  <a:gd name="T40" fmla="*/ 257 w 572"/>
                                  <a:gd name="T41" fmla="*/ 86 h 256"/>
                                  <a:gd name="T42" fmla="*/ 267 w 572"/>
                                  <a:gd name="T43" fmla="*/ 83 h 256"/>
                                  <a:gd name="T44" fmla="*/ 277 w 572"/>
                                  <a:gd name="T45" fmla="*/ 76 h 256"/>
                                  <a:gd name="T46" fmla="*/ 285 w 572"/>
                                  <a:gd name="T47" fmla="*/ 64 h 256"/>
                                  <a:gd name="T48" fmla="*/ 287 w 572"/>
                                  <a:gd name="T49" fmla="*/ 57 h 2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2"/>
                                  <a:gd name="T76" fmla="*/ 0 h 256"/>
                                  <a:gd name="T77" fmla="*/ 572 w 572"/>
                                  <a:gd name="T78" fmla="*/ 256 h 2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2" h="256">
                                    <a:moveTo>
                                      <a:pt x="0" y="0"/>
                                    </a:moveTo>
                                    <a:lnTo>
                                      <a:pt x="39" y="31"/>
                                    </a:lnTo>
                                    <a:lnTo>
                                      <a:pt x="96" y="76"/>
                                    </a:lnTo>
                                    <a:lnTo>
                                      <a:pt x="122" y="110"/>
                                    </a:lnTo>
                                    <a:lnTo>
                                      <a:pt x="141" y="167"/>
                                    </a:lnTo>
                                    <a:lnTo>
                                      <a:pt x="161" y="219"/>
                                    </a:lnTo>
                                    <a:lnTo>
                                      <a:pt x="191" y="219"/>
                                    </a:lnTo>
                                    <a:lnTo>
                                      <a:pt x="221" y="192"/>
                                    </a:lnTo>
                                    <a:lnTo>
                                      <a:pt x="262" y="192"/>
                                    </a:lnTo>
                                    <a:lnTo>
                                      <a:pt x="317" y="224"/>
                                    </a:lnTo>
                                    <a:lnTo>
                                      <a:pt x="358" y="256"/>
                                    </a:lnTo>
                                    <a:lnTo>
                                      <a:pt x="382" y="256"/>
                                    </a:lnTo>
                                    <a:lnTo>
                                      <a:pt x="392" y="231"/>
                                    </a:lnTo>
                                    <a:lnTo>
                                      <a:pt x="401" y="212"/>
                                    </a:lnTo>
                                    <a:lnTo>
                                      <a:pt x="422" y="205"/>
                                    </a:lnTo>
                                    <a:lnTo>
                                      <a:pt x="432" y="192"/>
                                    </a:lnTo>
                                    <a:lnTo>
                                      <a:pt x="447" y="173"/>
                                    </a:lnTo>
                                    <a:lnTo>
                                      <a:pt x="472" y="167"/>
                                    </a:lnTo>
                                    <a:lnTo>
                                      <a:pt x="483" y="173"/>
                                    </a:lnTo>
                                    <a:lnTo>
                                      <a:pt x="493" y="180"/>
                                    </a:lnTo>
                                    <a:lnTo>
                                      <a:pt x="513" y="173"/>
                                    </a:lnTo>
                                    <a:lnTo>
                                      <a:pt x="533" y="167"/>
                                    </a:lnTo>
                                    <a:lnTo>
                                      <a:pt x="553" y="153"/>
                                    </a:lnTo>
                                    <a:lnTo>
                                      <a:pt x="568" y="128"/>
                                    </a:lnTo>
                                    <a:lnTo>
                                      <a:pt x="572" y="115"/>
                                    </a:lnTo>
                                  </a:path>
                                </a:pathLst>
                              </a:custGeom>
                              <a:noFill/>
                              <a:ln w="19050" cmpd="sng">
                                <a:solidFill>
                                  <a:srgbClr val="0000FF"/>
                                </a:solidFill>
                                <a:prstDash val="solid"/>
                                <a:round/>
                                <a:headEnd/>
                                <a:tailEnd/>
                              </a:ln>
                            </p:spPr>
                            <p:txBody>
                              <a:bodyPr/>
                              <a:lstStyle/>
                              <a:p>
                                <a:endParaRPr lang="en-US"/>
                              </a:p>
                            </p:txBody>
                          </p:sp>
                          <p:sp>
                            <p:nvSpPr>
                              <p:cNvPr id="25822" name="Freeform 132"/>
                              <p:cNvSpPr>
                                <a:spLocks/>
                              </p:cNvSpPr>
                              <p:nvPr/>
                            </p:nvSpPr>
                            <p:spPr bwMode="auto">
                              <a:xfrm>
                                <a:off x="4254" y="2458"/>
                                <a:ext cx="76" cy="71"/>
                              </a:xfrm>
                              <a:custGeom>
                                <a:avLst/>
                                <a:gdLst>
                                  <a:gd name="T0" fmla="*/ 0 w 150"/>
                                  <a:gd name="T1" fmla="*/ 0 h 142"/>
                                  <a:gd name="T2" fmla="*/ 26 w 150"/>
                                  <a:gd name="T3" fmla="*/ 13 h 142"/>
                                  <a:gd name="T4" fmla="*/ 30 w 150"/>
                                  <a:gd name="T5" fmla="*/ 45 h 142"/>
                                  <a:gd name="T6" fmla="*/ 45 w 150"/>
                                  <a:gd name="T7" fmla="*/ 45 h 142"/>
                                  <a:gd name="T8" fmla="*/ 45 w 150"/>
                                  <a:gd name="T9" fmla="*/ 59 h 142"/>
                                  <a:gd name="T10" fmla="*/ 66 w 150"/>
                                  <a:gd name="T11" fmla="*/ 64 h 142"/>
                                  <a:gd name="T12" fmla="*/ 76 w 150"/>
                                  <a:gd name="T13" fmla="*/ 71 h 142"/>
                                  <a:gd name="T14" fmla="*/ 0 60000 65536"/>
                                  <a:gd name="T15" fmla="*/ 0 60000 65536"/>
                                  <a:gd name="T16" fmla="*/ 0 60000 65536"/>
                                  <a:gd name="T17" fmla="*/ 0 60000 65536"/>
                                  <a:gd name="T18" fmla="*/ 0 60000 65536"/>
                                  <a:gd name="T19" fmla="*/ 0 60000 65536"/>
                                  <a:gd name="T20" fmla="*/ 0 60000 65536"/>
                                  <a:gd name="T21" fmla="*/ 0 w 150"/>
                                  <a:gd name="T22" fmla="*/ 0 h 142"/>
                                  <a:gd name="T23" fmla="*/ 150 w 150"/>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42">
                                    <a:moveTo>
                                      <a:pt x="0" y="0"/>
                                    </a:moveTo>
                                    <a:lnTo>
                                      <a:pt x="51" y="26"/>
                                    </a:lnTo>
                                    <a:lnTo>
                                      <a:pt x="60" y="91"/>
                                    </a:lnTo>
                                    <a:lnTo>
                                      <a:pt x="89" y="91"/>
                                    </a:lnTo>
                                    <a:lnTo>
                                      <a:pt x="89" y="118"/>
                                    </a:lnTo>
                                    <a:lnTo>
                                      <a:pt x="130" y="128"/>
                                    </a:lnTo>
                                    <a:lnTo>
                                      <a:pt x="150" y="142"/>
                                    </a:lnTo>
                                  </a:path>
                                </a:pathLst>
                              </a:custGeom>
                              <a:noFill/>
                              <a:ln w="19050" cmpd="sng">
                                <a:solidFill>
                                  <a:srgbClr val="0000FF"/>
                                </a:solidFill>
                                <a:prstDash val="solid"/>
                                <a:round/>
                                <a:headEnd/>
                                <a:tailEnd/>
                              </a:ln>
                            </p:spPr>
                            <p:txBody>
                              <a:bodyPr/>
                              <a:lstStyle/>
                              <a:p>
                                <a:endParaRPr lang="en-US"/>
                              </a:p>
                            </p:txBody>
                          </p:sp>
                          <p:sp>
                            <p:nvSpPr>
                              <p:cNvPr id="25823" name="Freeform 133"/>
                              <p:cNvSpPr>
                                <a:spLocks/>
                              </p:cNvSpPr>
                              <p:nvPr/>
                            </p:nvSpPr>
                            <p:spPr bwMode="auto">
                              <a:xfrm>
                                <a:off x="3973" y="2491"/>
                                <a:ext cx="45" cy="45"/>
                              </a:xfrm>
                              <a:custGeom>
                                <a:avLst/>
                                <a:gdLst>
                                  <a:gd name="T0" fmla="*/ 0 w 89"/>
                                  <a:gd name="T1" fmla="*/ 0 h 91"/>
                                  <a:gd name="T2" fmla="*/ 31 w 89"/>
                                  <a:gd name="T3" fmla="*/ 31 h 91"/>
                                  <a:gd name="T4" fmla="*/ 41 w 89"/>
                                  <a:gd name="T5" fmla="*/ 31 h 91"/>
                                  <a:gd name="T6" fmla="*/ 45 w 89"/>
                                  <a:gd name="T7" fmla="*/ 45 h 91"/>
                                  <a:gd name="T8" fmla="*/ 0 60000 65536"/>
                                  <a:gd name="T9" fmla="*/ 0 60000 65536"/>
                                  <a:gd name="T10" fmla="*/ 0 60000 65536"/>
                                  <a:gd name="T11" fmla="*/ 0 60000 65536"/>
                                  <a:gd name="T12" fmla="*/ 0 w 89"/>
                                  <a:gd name="T13" fmla="*/ 0 h 91"/>
                                  <a:gd name="T14" fmla="*/ 89 w 89"/>
                                  <a:gd name="T15" fmla="*/ 91 h 91"/>
                                </a:gdLst>
                                <a:ahLst/>
                                <a:cxnLst>
                                  <a:cxn ang="T8">
                                    <a:pos x="T0" y="T1"/>
                                  </a:cxn>
                                  <a:cxn ang="T9">
                                    <a:pos x="T2" y="T3"/>
                                  </a:cxn>
                                  <a:cxn ang="T10">
                                    <a:pos x="T4" y="T5"/>
                                  </a:cxn>
                                  <a:cxn ang="T11">
                                    <a:pos x="T6" y="T7"/>
                                  </a:cxn>
                                </a:cxnLst>
                                <a:rect l="T12" t="T13" r="T14" b="T15"/>
                                <a:pathLst>
                                  <a:path w="89" h="91">
                                    <a:moveTo>
                                      <a:pt x="0" y="0"/>
                                    </a:moveTo>
                                    <a:lnTo>
                                      <a:pt x="61" y="63"/>
                                    </a:lnTo>
                                    <a:lnTo>
                                      <a:pt x="82" y="63"/>
                                    </a:lnTo>
                                    <a:lnTo>
                                      <a:pt x="89" y="91"/>
                                    </a:lnTo>
                                  </a:path>
                                </a:pathLst>
                              </a:custGeom>
                              <a:noFill/>
                              <a:ln w="19050" cmpd="sng">
                                <a:solidFill>
                                  <a:srgbClr val="0000FF"/>
                                </a:solidFill>
                                <a:prstDash val="solid"/>
                                <a:round/>
                                <a:headEnd/>
                                <a:tailEnd/>
                              </a:ln>
                            </p:spPr>
                            <p:txBody>
                              <a:bodyPr/>
                              <a:lstStyle/>
                              <a:p>
                                <a:endParaRPr lang="en-US"/>
                              </a:p>
                            </p:txBody>
                          </p:sp>
                          <p:sp>
                            <p:nvSpPr>
                              <p:cNvPr id="25824" name="Freeform 134"/>
                              <p:cNvSpPr>
                                <a:spLocks/>
                              </p:cNvSpPr>
                              <p:nvPr/>
                            </p:nvSpPr>
                            <p:spPr bwMode="auto">
                              <a:xfrm>
                                <a:off x="3792" y="2613"/>
                                <a:ext cx="50" cy="84"/>
                              </a:xfrm>
                              <a:custGeom>
                                <a:avLst/>
                                <a:gdLst>
                                  <a:gd name="T0" fmla="*/ 0 w 100"/>
                                  <a:gd name="T1" fmla="*/ 0 h 167"/>
                                  <a:gd name="T2" fmla="*/ 0 w 100"/>
                                  <a:gd name="T3" fmla="*/ 10 h 167"/>
                                  <a:gd name="T4" fmla="*/ 7 w 100"/>
                                  <a:gd name="T5" fmla="*/ 23 h 167"/>
                                  <a:gd name="T6" fmla="*/ 7 w 100"/>
                                  <a:gd name="T7" fmla="*/ 35 h 167"/>
                                  <a:gd name="T8" fmla="*/ 13 w 100"/>
                                  <a:gd name="T9" fmla="*/ 51 h 167"/>
                                  <a:gd name="T10" fmla="*/ 29 w 100"/>
                                  <a:gd name="T11" fmla="*/ 61 h 167"/>
                                  <a:gd name="T12" fmla="*/ 32 w 100"/>
                                  <a:gd name="T13" fmla="*/ 70 h 167"/>
                                  <a:gd name="T14" fmla="*/ 40 w 100"/>
                                  <a:gd name="T15" fmla="*/ 80 h 167"/>
                                  <a:gd name="T16" fmla="*/ 50 w 100"/>
                                  <a:gd name="T17" fmla="*/ 84 h 1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67"/>
                                  <a:gd name="T29" fmla="*/ 100 w 100"/>
                                  <a:gd name="T30" fmla="*/ 167 h 1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67">
                                    <a:moveTo>
                                      <a:pt x="0" y="0"/>
                                    </a:moveTo>
                                    <a:lnTo>
                                      <a:pt x="0" y="19"/>
                                    </a:lnTo>
                                    <a:lnTo>
                                      <a:pt x="14" y="45"/>
                                    </a:lnTo>
                                    <a:lnTo>
                                      <a:pt x="14" y="69"/>
                                    </a:lnTo>
                                    <a:lnTo>
                                      <a:pt x="25" y="102"/>
                                    </a:lnTo>
                                    <a:lnTo>
                                      <a:pt x="58" y="122"/>
                                    </a:lnTo>
                                    <a:lnTo>
                                      <a:pt x="64" y="140"/>
                                    </a:lnTo>
                                    <a:lnTo>
                                      <a:pt x="79" y="159"/>
                                    </a:lnTo>
                                    <a:lnTo>
                                      <a:pt x="100" y="167"/>
                                    </a:lnTo>
                                  </a:path>
                                </a:pathLst>
                              </a:custGeom>
                              <a:noFill/>
                              <a:ln w="19050" cmpd="sng">
                                <a:solidFill>
                                  <a:srgbClr val="0000FF"/>
                                </a:solidFill>
                                <a:prstDash val="solid"/>
                                <a:round/>
                                <a:headEnd/>
                                <a:tailEnd/>
                              </a:ln>
                            </p:spPr>
                            <p:txBody>
                              <a:bodyPr/>
                              <a:lstStyle/>
                              <a:p>
                                <a:endParaRPr lang="en-US"/>
                              </a:p>
                            </p:txBody>
                          </p:sp>
                          <p:sp>
                            <p:nvSpPr>
                              <p:cNvPr id="25825" name="Freeform 135"/>
                              <p:cNvSpPr>
                                <a:spLocks/>
                              </p:cNvSpPr>
                              <p:nvPr/>
                            </p:nvSpPr>
                            <p:spPr bwMode="auto">
                              <a:xfrm>
                                <a:off x="3345" y="3554"/>
                                <a:ext cx="116" cy="93"/>
                              </a:xfrm>
                              <a:custGeom>
                                <a:avLst/>
                                <a:gdLst>
                                  <a:gd name="T0" fmla="*/ 116 w 232"/>
                                  <a:gd name="T1" fmla="*/ 93 h 186"/>
                                  <a:gd name="T2" fmla="*/ 91 w 232"/>
                                  <a:gd name="T3" fmla="*/ 79 h 186"/>
                                  <a:gd name="T4" fmla="*/ 54 w 232"/>
                                  <a:gd name="T5" fmla="*/ 55 h 186"/>
                                  <a:gd name="T6" fmla="*/ 34 w 232"/>
                                  <a:gd name="T7" fmla="*/ 46 h 186"/>
                                  <a:gd name="T8" fmla="*/ 20 w 232"/>
                                  <a:gd name="T9" fmla="*/ 33 h 186"/>
                                  <a:gd name="T10" fmla="*/ 10 w 232"/>
                                  <a:gd name="T11" fmla="*/ 15 h 186"/>
                                  <a:gd name="T12" fmla="*/ 2 w 232"/>
                                  <a:gd name="T13" fmla="*/ 5 h 186"/>
                                  <a:gd name="T14" fmla="*/ 0 w 232"/>
                                  <a:gd name="T15" fmla="*/ 0 h 186"/>
                                  <a:gd name="T16" fmla="*/ 0 60000 65536"/>
                                  <a:gd name="T17" fmla="*/ 0 60000 65536"/>
                                  <a:gd name="T18" fmla="*/ 0 60000 65536"/>
                                  <a:gd name="T19" fmla="*/ 0 60000 65536"/>
                                  <a:gd name="T20" fmla="*/ 0 60000 65536"/>
                                  <a:gd name="T21" fmla="*/ 0 60000 65536"/>
                                  <a:gd name="T22" fmla="*/ 0 60000 65536"/>
                                  <a:gd name="T23" fmla="*/ 0 60000 65536"/>
                                  <a:gd name="T24" fmla="*/ 0 w 232"/>
                                  <a:gd name="T25" fmla="*/ 0 h 186"/>
                                  <a:gd name="T26" fmla="*/ 232 w 232"/>
                                  <a:gd name="T27" fmla="*/ 186 h 1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2" h="186">
                                    <a:moveTo>
                                      <a:pt x="232" y="186"/>
                                    </a:moveTo>
                                    <a:lnTo>
                                      <a:pt x="181" y="157"/>
                                    </a:lnTo>
                                    <a:lnTo>
                                      <a:pt x="108" y="111"/>
                                    </a:lnTo>
                                    <a:lnTo>
                                      <a:pt x="67" y="91"/>
                                    </a:lnTo>
                                    <a:lnTo>
                                      <a:pt x="39" y="65"/>
                                    </a:lnTo>
                                    <a:lnTo>
                                      <a:pt x="20" y="31"/>
                                    </a:lnTo>
                                    <a:lnTo>
                                      <a:pt x="4" y="9"/>
                                    </a:lnTo>
                                    <a:lnTo>
                                      <a:pt x="0" y="0"/>
                                    </a:lnTo>
                                  </a:path>
                                </a:pathLst>
                              </a:custGeom>
                              <a:noFill/>
                              <a:ln w="19050" cmpd="sng">
                                <a:solidFill>
                                  <a:srgbClr val="0000FF"/>
                                </a:solidFill>
                                <a:prstDash val="solid"/>
                                <a:round/>
                                <a:headEnd/>
                                <a:tailEnd/>
                              </a:ln>
                            </p:spPr>
                            <p:txBody>
                              <a:bodyPr/>
                              <a:lstStyle/>
                              <a:p>
                                <a:endParaRPr lang="en-US"/>
                              </a:p>
                            </p:txBody>
                          </p:sp>
                          <p:sp>
                            <p:nvSpPr>
                              <p:cNvPr id="25826" name="Freeform 136"/>
                              <p:cNvSpPr>
                                <a:spLocks/>
                              </p:cNvSpPr>
                              <p:nvPr/>
                            </p:nvSpPr>
                            <p:spPr bwMode="auto">
                              <a:xfrm>
                                <a:off x="3210" y="3568"/>
                                <a:ext cx="23" cy="75"/>
                              </a:xfrm>
                              <a:custGeom>
                                <a:avLst/>
                                <a:gdLst>
                                  <a:gd name="T0" fmla="*/ 23 w 45"/>
                                  <a:gd name="T1" fmla="*/ 0 h 151"/>
                                  <a:gd name="T2" fmla="*/ 19 w 45"/>
                                  <a:gd name="T3" fmla="*/ 8 h 151"/>
                                  <a:gd name="T4" fmla="*/ 13 w 45"/>
                                  <a:gd name="T5" fmla="*/ 24 h 151"/>
                                  <a:gd name="T6" fmla="*/ 5 w 45"/>
                                  <a:gd name="T7" fmla="*/ 38 h 151"/>
                                  <a:gd name="T8" fmla="*/ 0 w 45"/>
                                  <a:gd name="T9" fmla="*/ 48 h 151"/>
                                  <a:gd name="T10" fmla="*/ 1 w 45"/>
                                  <a:gd name="T11" fmla="*/ 59 h 151"/>
                                  <a:gd name="T12" fmla="*/ 2 w 45"/>
                                  <a:gd name="T13" fmla="*/ 70 h 151"/>
                                  <a:gd name="T14" fmla="*/ 3 w 45"/>
                                  <a:gd name="T15" fmla="*/ 75 h 151"/>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151"/>
                                  <a:gd name="T26" fmla="*/ 45 w 45"/>
                                  <a:gd name="T27" fmla="*/ 151 h 1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151">
                                    <a:moveTo>
                                      <a:pt x="45" y="0"/>
                                    </a:moveTo>
                                    <a:lnTo>
                                      <a:pt x="38" y="16"/>
                                    </a:lnTo>
                                    <a:lnTo>
                                      <a:pt x="26" y="49"/>
                                    </a:lnTo>
                                    <a:lnTo>
                                      <a:pt x="10" y="76"/>
                                    </a:lnTo>
                                    <a:lnTo>
                                      <a:pt x="0" y="97"/>
                                    </a:lnTo>
                                    <a:lnTo>
                                      <a:pt x="1" y="119"/>
                                    </a:lnTo>
                                    <a:lnTo>
                                      <a:pt x="4" y="141"/>
                                    </a:lnTo>
                                    <a:lnTo>
                                      <a:pt x="6" y="151"/>
                                    </a:lnTo>
                                  </a:path>
                                </a:pathLst>
                              </a:custGeom>
                              <a:noFill/>
                              <a:ln w="19050" cmpd="sng">
                                <a:solidFill>
                                  <a:srgbClr val="0000FF"/>
                                </a:solidFill>
                                <a:prstDash val="solid"/>
                                <a:round/>
                                <a:headEnd/>
                                <a:tailEnd/>
                              </a:ln>
                            </p:spPr>
                            <p:txBody>
                              <a:bodyPr/>
                              <a:lstStyle/>
                              <a:p>
                                <a:endParaRPr lang="en-US"/>
                              </a:p>
                            </p:txBody>
                          </p:sp>
                          <p:sp>
                            <p:nvSpPr>
                              <p:cNvPr id="25827" name="Freeform 137"/>
                              <p:cNvSpPr>
                                <a:spLocks/>
                              </p:cNvSpPr>
                              <p:nvPr/>
                            </p:nvSpPr>
                            <p:spPr bwMode="auto">
                              <a:xfrm>
                                <a:off x="3172" y="3314"/>
                                <a:ext cx="119" cy="136"/>
                              </a:xfrm>
                              <a:custGeom>
                                <a:avLst/>
                                <a:gdLst>
                                  <a:gd name="T0" fmla="*/ 119 w 238"/>
                                  <a:gd name="T1" fmla="*/ 136 h 273"/>
                                  <a:gd name="T2" fmla="*/ 103 w 238"/>
                                  <a:gd name="T3" fmla="*/ 124 h 273"/>
                                  <a:gd name="T4" fmla="*/ 98 w 238"/>
                                  <a:gd name="T5" fmla="*/ 106 h 273"/>
                                  <a:gd name="T6" fmla="*/ 94 w 238"/>
                                  <a:gd name="T7" fmla="*/ 96 h 273"/>
                                  <a:gd name="T8" fmla="*/ 80 w 238"/>
                                  <a:gd name="T9" fmla="*/ 90 h 273"/>
                                  <a:gd name="T10" fmla="*/ 69 w 238"/>
                                  <a:gd name="T11" fmla="*/ 85 h 273"/>
                                  <a:gd name="T12" fmla="*/ 61 w 238"/>
                                  <a:gd name="T13" fmla="*/ 69 h 273"/>
                                  <a:gd name="T14" fmla="*/ 53 w 238"/>
                                  <a:gd name="T15" fmla="*/ 58 h 273"/>
                                  <a:gd name="T16" fmla="*/ 39 w 238"/>
                                  <a:gd name="T17" fmla="*/ 46 h 273"/>
                                  <a:gd name="T18" fmla="*/ 27 w 238"/>
                                  <a:gd name="T19" fmla="*/ 37 h 273"/>
                                  <a:gd name="T20" fmla="*/ 18 w 238"/>
                                  <a:gd name="T21" fmla="*/ 37 h 273"/>
                                  <a:gd name="T22" fmla="*/ 18 w 238"/>
                                  <a:gd name="T23" fmla="*/ 23 h 273"/>
                                  <a:gd name="T24" fmla="*/ 9 w 238"/>
                                  <a:gd name="T25" fmla="*/ 12 h 273"/>
                                  <a:gd name="T26" fmla="*/ 0 w 238"/>
                                  <a:gd name="T27" fmla="*/ 0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8"/>
                                  <a:gd name="T43" fmla="*/ 0 h 273"/>
                                  <a:gd name="T44" fmla="*/ 238 w 238"/>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8" h="273">
                                    <a:moveTo>
                                      <a:pt x="238" y="273"/>
                                    </a:moveTo>
                                    <a:lnTo>
                                      <a:pt x="206" y="248"/>
                                    </a:lnTo>
                                    <a:lnTo>
                                      <a:pt x="196" y="212"/>
                                    </a:lnTo>
                                    <a:lnTo>
                                      <a:pt x="187" y="193"/>
                                    </a:lnTo>
                                    <a:lnTo>
                                      <a:pt x="160" y="181"/>
                                    </a:lnTo>
                                    <a:lnTo>
                                      <a:pt x="138" y="171"/>
                                    </a:lnTo>
                                    <a:lnTo>
                                      <a:pt x="123" y="138"/>
                                    </a:lnTo>
                                    <a:lnTo>
                                      <a:pt x="105" y="116"/>
                                    </a:lnTo>
                                    <a:lnTo>
                                      <a:pt x="78" y="93"/>
                                    </a:lnTo>
                                    <a:lnTo>
                                      <a:pt x="54" y="75"/>
                                    </a:lnTo>
                                    <a:lnTo>
                                      <a:pt x="36" y="75"/>
                                    </a:lnTo>
                                    <a:lnTo>
                                      <a:pt x="36" y="46"/>
                                    </a:lnTo>
                                    <a:lnTo>
                                      <a:pt x="17" y="24"/>
                                    </a:lnTo>
                                    <a:lnTo>
                                      <a:pt x="0" y="0"/>
                                    </a:lnTo>
                                  </a:path>
                                </a:pathLst>
                              </a:custGeom>
                              <a:noFill/>
                              <a:ln w="19050" cmpd="sng">
                                <a:solidFill>
                                  <a:srgbClr val="0000FF"/>
                                </a:solidFill>
                                <a:prstDash val="solid"/>
                                <a:round/>
                                <a:headEnd/>
                                <a:tailEnd/>
                              </a:ln>
                            </p:spPr>
                            <p:txBody>
                              <a:bodyPr/>
                              <a:lstStyle/>
                              <a:p>
                                <a:endParaRPr lang="en-US"/>
                              </a:p>
                            </p:txBody>
                          </p:sp>
                        </p:grpSp>
                      </p:grpSp>
                    </p:grpSp>
                  </p:grpSp>
                </p:grpSp>
              </p:grpSp>
            </p:grpSp>
          </p:grpSp>
          <p:grpSp>
            <p:nvGrpSpPr>
              <p:cNvPr id="25770" name="Group 138"/>
              <p:cNvGrpSpPr>
                <a:grpSpLocks/>
              </p:cNvGrpSpPr>
              <p:nvPr/>
            </p:nvGrpSpPr>
            <p:grpSpPr bwMode="auto">
              <a:xfrm>
                <a:off x="3537" y="1944"/>
                <a:ext cx="616" cy="802"/>
                <a:chOff x="3537" y="1944"/>
                <a:chExt cx="616" cy="802"/>
              </a:xfrm>
            </p:grpSpPr>
            <p:sp>
              <p:nvSpPr>
                <p:cNvPr id="25771" name="Line 139"/>
                <p:cNvSpPr>
                  <a:spLocks noChangeShapeType="1"/>
                </p:cNvSpPr>
                <p:nvPr/>
              </p:nvSpPr>
              <p:spPr bwMode="auto">
                <a:xfrm flipH="1">
                  <a:off x="3691" y="2722"/>
                  <a:ext cx="16" cy="24"/>
                </a:xfrm>
                <a:prstGeom prst="line">
                  <a:avLst/>
                </a:prstGeom>
                <a:noFill/>
                <a:ln w="19050">
                  <a:solidFill>
                    <a:srgbClr val="0000FF"/>
                  </a:solidFill>
                  <a:round/>
                  <a:headEnd/>
                  <a:tailEnd/>
                </a:ln>
              </p:spPr>
              <p:txBody>
                <a:bodyPr/>
                <a:lstStyle/>
                <a:p>
                  <a:endParaRPr lang="en-US"/>
                </a:p>
              </p:txBody>
            </p:sp>
            <p:sp>
              <p:nvSpPr>
                <p:cNvPr id="25772" name="Freeform 140"/>
                <p:cNvSpPr>
                  <a:spLocks/>
                </p:cNvSpPr>
                <p:nvPr/>
              </p:nvSpPr>
              <p:spPr bwMode="auto">
                <a:xfrm>
                  <a:off x="3537" y="2575"/>
                  <a:ext cx="14" cy="57"/>
                </a:xfrm>
                <a:custGeom>
                  <a:avLst/>
                  <a:gdLst>
                    <a:gd name="T0" fmla="*/ 0 w 29"/>
                    <a:gd name="T1" fmla="*/ 57 h 115"/>
                    <a:gd name="T2" fmla="*/ 4 w 29"/>
                    <a:gd name="T3" fmla="*/ 45 h 115"/>
                    <a:gd name="T4" fmla="*/ 7 w 29"/>
                    <a:gd name="T5" fmla="*/ 23 h 115"/>
                    <a:gd name="T6" fmla="*/ 10 w 29"/>
                    <a:gd name="T7" fmla="*/ 6 h 115"/>
                    <a:gd name="T8" fmla="*/ 14 w 29"/>
                    <a:gd name="T9" fmla="*/ 0 h 115"/>
                    <a:gd name="T10" fmla="*/ 0 60000 65536"/>
                    <a:gd name="T11" fmla="*/ 0 60000 65536"/>
                    <a:gd name="T12" fmla="*/ 0 60000 65536"/>
                    <a:gd name="T13" fmla="*/ 0 60000 65536"/>
                    <a:gd name="T14" fmla="*/ 0 60000 65536"/>
                    <a:gd name="T15" fmla="*/ 0 w 29"/>
                    <a:gd name="T16" fmla="*/ 0 h 115"/>
                    <a:gd name="T17" fmla="*/ 29 w 29"/>
                    <a:gd name="T18" fmla="*/ 115 h 115"/>
                  </a:gdLst>
                  <a:ahLst/>
                  <a:cxnLst>
                    <a:cxn ang="T10">
                      <a:pos x="T0" y="T1"/>
                    </a:cxn>
                    <a:cxn ang="T11">
                      <a:pos x="T2" y="T3"/>
                    </a:cxn>
                    <a:cxn ang="T12">
                      <a:pos x="T4" y="T5"/>
                    </a:cxn>
                    <a:cxn ang="T13">
                      <a:pos x="T6" y="T7"/>
                    </a:cxn>
                    <a:cxn ang="T14">
                      <a:pos x="T8" y="T9"/>
                    </a:cxn>
                  </a:cxnLst>
                  <a:rect l="T15" t="T16" r="T17" b="T18"/>
                  <a:pathLst>
                    <a:path w="29" h="115">
                      <a:moveTo>
                        <a:pt x="0" y="115"/>
                      </a:moveTo>
                      <a:lnTo>
                        <a:pt x="9" y="90"/>
                      </a:lnTo>
                      <a:lnTo>
                        <a:pt x="15" y="47"/>
                      </a:lnTo>
                      <a:lnTo>
                        <a:pt x="20" y="13"/>
                      </a:lnTo>
                      <a:lnTo>
                        <a:pt x="29" y="0"/>
                      </a:lnTo>
                    </a:path>
                  </a:pathLst>
                </a:custGeom>
                <a:noFill/>
                <a:ln w="19050" cmpd="sng">
                  <a:solidFill>
                    <a:srgbClr val="0000FF"/>
                  </a:solidFill>
                  <a:prstDash val="solid"/>
                  <a:round/>
                  <a:headEnd/>
                  <a:tailEnd/>
                </a:ln>
              </p:spPr>
              <p:txBody>
                <a:bodyPr/>
                <a:lstStyle/>
                <a:p>
                  <a:endParaRPr lang="en-US"/>
                </a:p>
              </p:txBody>
            </p:sp>
            <p:sp>
              <p:nvSpPr>
                <p:cNvPr id="25773" name="Freeform 141"/>
                <p:cNvSpPr>
                  <a:spLocks/>
                </p:cNvSpPr>
                <p:nvPr/>
              </p:nvSpPr>
              <p:spPr bwMode="auto">
                <a:xfrm>
                  <a:off x="4106" y="1944"/>
                  <a:ext cx="47" cy="114"/>
                </a:xfrm>
                <a:custGeom>
                  <a:avLst/>
                  <a:gdLst>
                    <a:gd name="T0" fmla="*/ 47 w 93"/>
                    <a:gd name="T1" fmla="*/ 0 h 228"/>
                    <a:gd name="T2" fmla="*/ 44 w 93"/>
                    <a:gd name="T3" fmla="*/ 3 h 228"/>
                    <a:gd name="T4" fmla="*/ 41 w 93"/>
                    <a:gd name="T5" fmla="*/ 18 h 228"/>
                    <a:gd name="T6" fmla="*/ 43 w 93"/>
                    <a:gd name="T7" fmla="*/ 28 h 228"/>
                    <a:gd name="T8" fmla="*/ 45 w 93"/>
                    <a:gd name="T9" fmla="*/ 34 h 228"/>
                    <a:gd name="T10" fmla="*/ 45 w 93"/>
                    <a:gd name="T11" fmla="*/ 45 h 228"/>
                    <a:gd name="T12" fmla="*/ 43 w 93"/>
                    <a:gd name="T13" fmla="*/ 50 h 228"/>
                    <a:gd name="T14" fmla="*/ 31 w 93"/>
                    <a:gd name="T15" fmla="*/ 64 h 228"/>
                    <a:gd name="T16" fmla="*/ 19 w 93"/>
                    <a:gd name="T17" fmla="*/ 78 h 228"/>
                    <a:gd name="T18" fmla="*/ 15 w 93"/>
                    <a:gd name="T19" fmla="*/ 79 h 228"/>
                    <a:gd name="T20" fmla="*/ 6 w 93"/>
                    <a:gd name="T21" fmla="*/ 83 h 228"/>
                    <a:gd name="T22" fmla="*/ 0 w 93"/>
                    <a:gd name="T23" fmla="*/ 88 h 228"/>
                    <a:gd name="T24" fmla="*/ 0 w 93"/>
                    <a:gd name="T25" fmla="*/ 102 h 228"/>
                    <a:gd name="T26" fmla="*/ 0 w 93"/>
                    <a:gd name="T27" fmla="*/ 114 h 2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3"/>
                    <a:gd name="T43" fmla="*/ 0 h 228"/>
                    <a:gd name="T44" fmla="*/ 93 w 93"/>
                    <a:gd name="T45" fmla="*/ 228 h 2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3" h="228">
                      <a:moveTo>
                        <a:pt x="93" y="0"/>
                      </a:moveTo>
                      <a:lnTo>
                        <a:pt x="88" y="6"/>
                      </a:lnTo>
                      <a:lnTo>
                        <a:pt x="82" y="35"/>
                      </a:lnTo>
                      <a:lnTo>
                        <a:pt x="86" y="55"/>
                      </a:lnTo>
                      <a:lnTo>
                        <a:pt x="89" y="68"/>
                      </a:lnTo>
                      <a:lnTo>
                        <a:pt x="89" y="90"/>
                      </a:lnTo>
                      <a:lnTo>
                        <a:pt x="86" y="100"/>
                      </a:lnTo>
                      <a:lnTo>
                        <a:pt x="62" y="128"/>
                      </a:lnTo>
                      <a:lnTo>
                        <a:pt x="37" y="155"/>
                      </a:lnTo>
                      <a:lnTo>
                        <a:pt x="29" y="158"/>
                      </a:lnTo>
                      <a:lnTo>
                        <a:pt x="12" y="165"/>
                      </a:lnTo>
                      <a:lnTo>
                        <a:pt x="0" y="176"/>
                      </a:lnTo>
                      <a:lnTo>
                        <a:pt x="0" y="204"/>
                      </a:lnTo>
                      <a:lnTo>
                        <a:pt x="0" y="228"/>
                      </a:lnTo>
                    </a:path>
                  </a:pathLst>
                </a:custGeom>
                <a:noFill/>
                <a:ln w="19050" cmpd="sng">
                  <a:solidFill>
                    <a:srgbClr val="0000FF"/>
                  </a:solidFill>
                  <a:prstDash val="solid"/>
                  <a:round/>
                  <a:headEnd/>
                  <a:tailEnd/>
                </a:ln>
              </p:spPr>
              <p:txBody>
                <a:bodyPr/>
                <a:lstStyle/>
                <a:p>
                  <a:endParaRPr lang="en-US"/>
                </a:p>
              </p:txBody>
            </p:sp>
          </p:grpSp>
        </p:grpSp>
        <p:sp>
          <p:nvSpPr>
            <p:cNvPr id="25605" name="Freeform 142"/>
            <p:cNvSpPr>
              <a:spLocks/>
            </p:cNvSpPr>
            <p:nvPr/>
          </p:nvSpPr>
          <p:spPr bwMode="auto">
            <a:xfrm>
              <a:off x="4121" y="1980"/>
              <a:ext cx="30" cy="42"/>
            </a:xfrm>
            <a:custGeom>
              <a:avLst/>
              <a:gdLst>
                <a:gd name="T0" fmla="*/ 5 w 60"/>
                <a:gd name="T1" fmla="*/ 6 h 83"/>
                <a:gd name="T2" fmla="*/ 11 w 60"/>
                <a:gd name="T3" fmla="*/ 1 h 83"/>
                <a:gd name="T4" fmla="*/ 15 w 60"/>
                <a:gd name="T5" fmla="*/ 0 h 83"/>
                <a:gd name="T6" fmla="*/ 21 w 60"/>
                <a:gd name="T7" fmla="*/ 10 h 83"/>
                <a:gd name="T8" fmla="*/ 25 w 60"/>
                <a:gd name="T9" fmla="*/ 14 h 83"/>
                <a:gd name="T10" fmla="*/ 29 w 60"/>
                <a:gd name="T11" fmla="*/ 20 h 83"/>
                <a:gd name="T12" fmla="*/ 30 w 60"/>
                <a:gd name="T13" fmla="*/ 25 h 83"/>
                <a:gd name="T14" fmla="*/ 28 w 60"/>
                <a:gd name="T15" fmla="*/ 31 h 83"/>
                <a:gd name="T16" fmla="*/ 26 w 60"/>
                <a:gd name="T17" fmla="*/ 36 h 83"/>
                <a:gd name="T18" fmla="*/ 20 w 60"/>
                <a:gd name="T19" fmla="*/ 40 h 83"/>
                <a:gd name="T20" fmla="*/ 15 w 60"/>
                <a:gd name="T21" fmla="*/ 42 h 83"/>
                <a:gd name="T22" fmla="*/ 9 w 60"/>
                <a:gd name="T23" fmla="*/ 40 h 83"/>
                <a:gd name="T24" fmla="*/ 1 w 60"/>
                <a:gd name="T25" fmla="*/ 40 h 83"/>
                <a:gd name="T26" fmla="*/ 0 w 60"/>
                <a:gd name="T27" fmla="*/ 37 h 83"/>
                <a:gd name="T28" fmla="*/ 3 w 60"/>
                <a:gd name="T29" fmla="*/ 31 h 83"/>
                <a:gd name="T30" fmla="*/ 5 w 60"/>
                <a:gd name="T31" fmla="*/ 25 h 83"/>
                <a:gd name="T32" fmla="*/ 4 w 60"/>
                <a:gd name="T33" fmla="*/ 18 h 83"/>
                <a:gd name="T34" fmla="*/ 5 w 60"/>
                <a:gd name="T35" fmla="*/ 13 h 83"/>
                <a:gd name="T36" fmla="*/ 5 w 60"/>
                <a:gd name="T37" fmla="*/ 6 h 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83"/>
                <a:gd name="T59" fmla="*/ 60 w 60"/>
                <a:gd name="T60" fmla="*/ 83 h 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83">
                  <a:moveTo>
                    <a:pt x="10" y="12"/>
                  </a:moveTo>
                  <a:lnTo>
                    <a:pt x="22" y="2"/>
                  </a:lnTo>
                  <a:lnTo>
                    <a:pt x="31" y="0"/>
                  </a:lnTo>
                  <a:lnTo>
                    <a:pt x="41" y="19"/>
                  </a:lnTo>
                  <a:lnTo>
                    <a:pt x="49" y="28"/>
                  </a:lnTo>
                  <a:lnTo>
                    <a:pt x="58" y="40"/>
                  </a:lnTo>
                  <a:lnTo>
                    <a:pt x="60" y="49"/>
                  </a:lnTo>
                  <a:lnTo>
                    <a:pt x="56" y="61"/>
                  </a:lnTo>
                  <a:lnTo>
                    <a:pt x="51" y="72"/>
                  </a:lnTo>
                  <a:lnTo>
                    <a:pt x="39" y="79"/>
                  </a:lnTo>
                  <a:lnTo>
                    <a:pt x="31" y="83"/>
                  </a:lnTo>
                  <a:lnTo>
                    <a:pt x="18" y="79"/>
                  </a:lnTo>
                  <a:lnTo>
                    <a:pt x="2" y="79"/>
                  </a:lnTo>
                  <a:lnTo>
                    <a:pt x="0" y="74"/>
                  </a:lnTo>
                  <a:lnTo>
                    <a:pt x="5" y="61"/>
                  </a:lnTo>
                  <a:lnTo>
                    <a:pt x="10" y="49"/>
                  </a:lnTo>
                  <a:lnTo>
                    <a:pt x="8" y="36"/>
                  </a:lnTo>
                  <a:lnTo>
                    <a:pt x="10" y="26"/>
                  </a:lnTo>
                  <a:lnTo>
                    <a:pt x="10" y="12"/>
                  </a:lnTo>
                  <a:close/>
                </a:path>
              </a:pathLst>
            </a:custGeom>
            <a:solidFill>
              <a:srgbClr val="0000FF"/>
            </a:solidFill>
            <a:ln w="1588">
              <a:solidFill>
                <a:srgbClr val="000000"/>
              </a:solidFill>
              <a:prstDash val="solid"/>
              <a:round/>
              <a:headEnd/>
              <a:tailEnd/>
            </a:ln>
          </p:spPr>
          <p:txBody>
            <a:bodyPr/>
            <a:lstStyle/>
            <a:p>
              <a:endParaRPr lang="en-US"/>
            </a:p>
          </p:txBody>
        </p:sp>
        <p:sp>
          <p:nvSpPr>
            <p:cNvPr id="25606" name="Freeform 143"/>
            <p:cNvSpPr>
              <a:spLocks/>
            </p:cNvSpPr>
            <p:nvPr/>
          </p:nvSpPr>
          <p:spPr bwMode="auto">
            <a:xfrm>
              <a:off x="3912" y="1535"/>
              <a:ext cx="372" cy="405"/>
            </a:xfrm>
            <a:custGeom>
              <a:avLst/>
              <a:gdLst>
                <a:gd name="T0" fmla="*/ 0 w 744"/>
                <a:gd name="T1" fmla="*/ 65 h 809"/>
                <a:gd name="T2" fmla="*/ 30 w 744"/>
                <a:gd name="T3" fmla="*/ 64 h 809"/>
                <a:gd name="T4" fmla="*/ 53 w 744"/>
                <a:gd name="T5" fmla="*/ 61 h 809"/>
                <a:gd name="T6" fmla="*/ 52 w 744"/>
                <a:gd name="T7" fmla="*/ 49 h 809"/>
                <a:gd name="T8" fmla="*/ 35 w 744"/>
                <a:gd name="T9" fmla="*/ 24 h 809"/>
                <a:gd name="T10" fmla="*/ 55 w 744"/>
                <a:gd name="T11" fmla="*/ 13 h 809"/>
                <a:gd name="T12" fmla="*/ 90 w 744"/>
                <a:gd name="T13" fmla="*/ 11 h 809"/>
                <a:gd name="T14" fmla="*/ 127 w 744"/>
                <a:gd name="T15" fmla="*/ 6 h 809"/>
                <a:gd name="T16" fmla="*/ 163 w 744"/>
                <a:gd name="T17" fmla="*/ 1 h 809"/>
                <a:gd name="T18" fmla="*/ 198 w 744"/>
                <a:gd name="T19" fmla="*/ 1 h 809"/>
                <a:gd name="T20" fmla="*/ 220 w 744"/>
                <a:gd name="T21" fmla="*/ 7 h 809"/>
                <a:gd name="T22" fmla="*/ 245 w 744"/>
                <a:gd name="T23" fmla="*/ 5 h 809"/>
                <a:gd name="T24" fmla="*/ 268 w 744"/>
                <a:gd name="T25" fmla="*/ 13 h 809"/>
                <a:gd name="T26" fmla="*/ 283 w 744"/>
                <a:gd name="T27" fmla="*/ 42 h 809"/>
                <a:gd name="T28" fmla="*/ 303 w 744"/>
                <a:gd name="T29" fmla="*/ 56 h 809"/>
                <a:gd name="T30" fmla="*/ 329 w 744"/>
                <a:gd name="T31" fmla="*/ 71 h 809"/>
                <a:gd name="T32" fmla="*/ 342 w 744"/>
                <a:gd name="T33" fmla="*/ 80 h 809"/>
                <a:gd name="T34" fmla="*/ 366 w 744"/>
                <a:gd name="T35" fmla="*/ 100 h 809"/>
                <a:gd name="T36" fmla="*/ 369 w 744"/>
                <a:gd name="T37" fmla="*/ 109 h 809"/>
                <a:gd name="T38" fmla="*/ 362 w 744"/>
                <a:gd name="T39" fmla="*/ 119 h 809"/>
                <a:gd name="T40" fmla="*/ 359 w 744"/>
                <a:gd name="T41" fmla="*/ 144 h 809"/>
                <a:gd name="T42" fmla="*/ 345 w 744"/>
                <a:gd name="T43" fmla="*/ 152 h 809"/>
                <a:gd name="T44" fmla="*/ 320 w 744"/>
                <a:gd name="T45" fmla="*/ 137 h 809"/>
                <a:gd name="T46" fmla="*/ 314 w 744"/>
                <a:gd name="T47" fmla="*/ 154 h 809"/>
                <a:gd name="T48" fmla="*/ 307 w 744"/>
                <a:gd name="T49" fmla="*/ 132 h 809"/>
                <a:gd name="T50" fmla="*/ 299 w 744"/>
                <a:gd name="T51" fmla="*/ 126 h 809"/>
                <a:gd name="T52" fmla="*/ 279 w 744"/>
                <a:gd name="T53" fmla="*/ 108 h 809"/>
                <a:gd name="T54" fmla="*/ 268 w 744"/>
                <a:gd name="T55" fmla="*/ 91 h 809"/>
                <a:gd name="T56" fmla="*/ 257 w 744"/>
                <a:gd name="T57" fmla="*/ 82 h 809"/>
                <a:gd name="T58" fmla="*/ 238 w 744"/>
                <a:gd name="T59" fmla="*/ 89 h 809"/>
                <a:gd name="T60" fmla="*/ 244 w 744"/>
                <a:gd name="T61" fmla="*/ 103 h 809"/>
                <a:gd name="T62" fmla="*/ 261 w 744"/>
                <a:gd name="T63" fmla="*/ 118 h 809"/>
                <a:gd name="T64" fmla="*/ 276 w 744"/>
                <a:gd name="T65" fmla="*/ 139 h 809"/>
                <a:gd name="T66" fmla="*/ 292 w 744"/>
                <a:gd name="T67" fmla="*/ 167 h 809"/>
                <a:gd name="T68" fmla="*/ 271 w 744"/>
                <a:gd name="T69" fmla="*/ 216 h 809"/>
                <a:gd name="T70" fmla="*/ 276 w 744"/>
                <a:gd name="T71" fmla="*/ 270 h 809"/>
                <a:gd name="T72" fmla="*/ 294 w 744"/>
                <a:gd name="T73" fmla="*/ 327 h 809"/>
                <a:gd name="T74" fmla="*/ 279 w 744"/>
                <a:gd name="T75" fmla="*/ 342 h 809"/>
                <a:gd name="T76" fmla="*/ 254 w 744"/>
                <a:gd name="T77" fmla="*/ 396 h 809"/>
                <a:gd name="T78" fmla="*/ 225 w 744"/>
                <a:gd name="T79" fmla="*/ 350 h 809"/>
                <a:gd name="T80" fmla="*/ 203 w 744"/>
                <a:gd name="T81" fmla="*/ 297 h 809"/>
                <a:gd name="T82" fmla="*/ 166 w 744"/>
                <a:gd name="T83" fmla="*/ 289 h 809"/>
                <a:gd name="T84" fmla="*/ 138 w 744"/>
                <a:gd name="T85" fmla="*/ 330 h 809"/>
                <a:gd name="T86" fmla="*/ 105 w 744"/>
                <a:gd name="T87" fmla="*/ 339 h 809"/>
                <a:gd name="T88" fmla="*/ 96 w 744"/>
                <a:gd name="T89" fmla="*/ 315 h 809"/>
                <a:gd name="T90" fmla="*/ 122 w 744"/>
                <a:gd name="T91" fmla="*/ 288 h 809"/>
                <a:gd name="T92" fmla="*/ 138 w 744"/>
                <a:gd name="T93" fmla="*/ 229 h 809"/>
                <a:gd name="T94" fmla="*/ 123 w 744"/>
                <a:gd name="T95" fmla="*/ 179 h 809"/>
                <a:gd name="T96" fmla="*/ 137 w 744"/>
                <a:gd name="T97" fmla="*/ 164 h 809"/>
                <a:gd name="T98" fmla="*/ 97 w 744"/>
                <a:gd name="T99" fmla="*/ 128 h 809"/>
                <a:gd name="T100" fmla="*/ 60 w 744"/>
                <a:gd name="T101" fmla="*/ 120 h 809"/>
                <a:gd name="T102" fmla="*/ 20 w 744"/>
                <a:gd name="T103" fmla="*/ 96 h 80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44"/>
                <a:gd name="T157" fmla="*/ 0 h 809"/>
                <a:gd name="T158" fmla="*/ 744 w 744"/>
                <a:gd name="T159" fmla="*/ 809 h 80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44" h="809">
                  <a:moveTo>
                    <a:pt x="3" y="180"/>
                  </a:moveTo>
                  <a:lnTo>
                    <a:pt x="3" y="160"/>
                  </a:lnTo>
                  <a:lnTo>
                    <a:pt x="0" y="150"/>
                  </a:lnTo>
                  <a:lnTo>
                    <a:pt x="0" y="141"/>
                  </a:lnTo>
                  <a:lnTo>
                    <a:pt x="0" y="129"/>
                  </a:lnTo>
                  <a:lnTo>
                    <a:pt x="5" y="123"/>
                  </a:lnTo>
                  <a:lnTo>
                    <a:pt x="30" y="123"/>
                  </a:lnTo>
                  <a:lnTo>
                    <a:pt x="41" y="123"/>
                  </a:lnTo>
                  <a:lnTo>
                    <a:pt x="43" y="125"/>
                  </a:lnTo>
                  <a:lnTo>
                    <a:pt x="60" y="127"/>
                  </a:lnTo>
                  <a:lnTo>
                    <a:pt x="75" y="125"/>
                  </a:lnTo>
                  <a:lnTo>
                    <a:pt x="83" y="127"/>
                  </a:lnTo>
                  <a:lnTo>
                    <a:pt x="92" y="127"/>
                  </a:lnTo>
                  <a:lnTo>
                    <a:pt x="98" y="125"/>
                  </a:lnTo>
                  <a:lnTo>
                    <a:pt x="107" y="121"/>
                  </a:lnTo>
                  <a:lnTo>
                    <a:pt x="121" y="121"/>
                  </a:lnTo>
                  <a:lnTo>
                    <a:pt x="121" y="114"/>
                  </a:lnTo>
                  <a:lnTo>
                    <a:pt x="117" y="107"/>
                  </a:lnTo>
                  <a:lnTo>
                    <a:pt x="113" y="100"/>
                  </a:lnTo>
                  <a:lnTo>
                    <a:pt x="104" y="98"/>
                  </a:lnTo>
                  <a:lnTo>
                    <a:pt x="88" y="90"/>
                  </a:lnTo>
                  <a:lnTo>
                    <a:pt x="81" y="81"/>
                  </a:lnTo>
                  <a:lnTo>
                    <a:pt x="72" y="76"/>
                  </a:lnTo>
                  <a:lnTo>
                    <a:pt x="67" y="62"/>
                  </a:lnTo>
                  <a:lnTo>
                    <a:pt x="69" y="48"/>
                  </a:lnTo>
                  <a:lnTo>
                    <a:pt x="69" y="37"/>
                  </a:lnTo>
                  <a:lnTo>
                    <a:pt x="69" y="33"/>
                  </a:lnTo>
                  <a:lnTo>
                    <a:pt x="72" y="28"/>
                  </a:lnTo>
                  <a:lnTo>
                    <a:pt x="83" y="28"/>
                  </a:lnTo>
                  <a:lnTo>
                    <a:pt x="110" y="26"/>
                  </a:lnTo>
                  <a:lnTo>
                    <a:pt x="126" y="26"/>
                  </a:lnTo>
                  <a:lnTo>
                    <a:pt x="149" y="26"/>
                  </a:lnTo>
                  <a:lnTo>
                    <a:pt x="157" y="23"/>
                  </a:lnTo>
                  <a:lnTo>
                    <a:pt x="174" y="23"/>
                  </a:lnTo>
                  <a:lnTo>
                    <a:pt x="179" y="21"/>
                  </a:lnTo>
                  <a:lnTo>
                    <a:pt x="193" y="21"/>
                  </a:lnTo>
                  <a:lnTo>
                    <a:pt x="210" y="19"/>
                  </a:lnTo>
                  <a:lnTo>
                    <a:pt x="225" y="17"/>
                  </a:lnTo>
                  <a:lnTo>
                    <a:pt x="242" y="14"/>
                  </a:lnTo>
                  <a:lnTo>
                    <a:pt x="254" y="12"/>
                  </a:lnTo>
                  <a:lnTo>
                    <a:pt x="271" y="9"/>
                  </a:lnTo>
                  <a:lnTo>
                    <a:pt x="287" y="6"/>
                  </a:lnTo>
                  <a:lnTo>
                    <a:pt x="301" y="4"/>
                  </a:lnTo>
                  <a:lnTo>
                    <a:pt x="313" y="2"/>
                  </a:lnTo>
                  <a:lnTo>
                    <a:pt x="326" y="2"/>
                  </a:lnTo>
                  <a:lnTo>
                    <a:pt x="328" y="0"/>
                  </a:lnTo>
                  <a:lnTo>
                    <a:pt x="364" y="0"/>
                  </a:lnTo>
                  <a:lnTo>
                    <a:pt x="376" y="0"/>
                  </a:lnTo>
                  <a:lnTo>
                    <a:pt x="383" y="2"/>
                  </a:lnTo>
                  <a:lnTo>
                    <a:pt x="396" y="2"/>
                  </a:lnTo>
                  <a:lnTo>
                    <a:pt x="402" y="4"/>
                  </a:lnTo>
                  <a:lnTo>
                    <a:pt x="416" y="6"/>
                  </a:lnTo>
                  <a:lnTo>
                    <a:pt x="426" y="12"/>
                  </a:lnTo>
                  <a:lnTo>
                    <a:pt x="428" y="12"/>
                  </a:lnTo>
                  <a:lnTo>
                    <a:pt x="440" y="14"/>
                  </a:lnTo>
                  <a:lnTo>
                    <a:pt x="457" y="14"/>
                  </a:lnTo>
                  <a:lnTo>
                    <a:pt x="463" y="14"/>
                  </a:lnTo>
                  <a:lnTo>
                    <a:pt x="469" y="14"/>
                  </a:lnTo>
                  <a:lnTo>
                    <a:pt x="480" y="12"/>
                  </a:lnTo>
                  <a:lnTo>
                    <a:pt x="490" y="9"/>
                  </a:lnTo>
                  <a:lnTo>
                    <a:pt x="492" y="6"/>
                  </a:lnTo>
                  <a:lnTo>
                    <a:pt x="504" y="14"/>
                  </a:lnTo>
                  <a:lnTo>
                    <a:pt x="514" y="21"/>
                  </a:lnTo>
                  <a:lnTo>
                    <a:pt x="527" y="23"/>
                  </a:lnTo>
                  <a:lnTo>
                    <a:pt x="535" y="26"/>
                  </a:lnTo>
                  <a:lnTo>
                    <a:pt x="535" y="37"/>
                  </a:lnTo>
                  <a:lnTo>
                    <a:pt x="535" y="50"/>
                  </a:lnTo>
                  <a:lnTo>
                    <a:pt x="550" y="68"/>
                  </a:lnTo>
                  <a:lnTo>
                    <a:pt x="564" y="78"/>
                  </a:lnTo>
                  <a:lnTo>
                    <a:pt x="566" y="84"/>
                  </a:lnTo>
                  <a:lnTo>
                    <a:pt x="582" y="84"/>
                  </a:lnTo>
                  <a:lnTo>
                    <a:pt x="596" y="84"/>
                  </a:lnTo>
                  <a:lnTo>
                    <a:pt x="603" y="95"/>
                  </a:lnTo>
                  <a:lnTo>
                    <a:pt x="605" y="107"/>
                  </a:lnTo>
                  <a:lnTo>
                    <a:pt x="605" y="112"/>
                  </a:lnTo>
                  <a:lnTo>
                    <a:pt x="615" y="112"/>
                  </a:lnTo>
                  <a:lnTo>
                    <a:pt x="628" y="112"/>
                  </a:lnTo>
                  <a:lnTo>
                    <a:pt x="632" y="112"/>
                  </a:lnTo>
                  <a:lnTo>
                    <a:pt x="642" y="127"/>
                  </a:lnTo>
                  <a:lnTo>
                    <a:pt x="658" y="141"/>
                  </a:lnTo>
                  <a:lnTo>
                    <a:pt x="660" y="148"/>
                  </a:lnTo>
                  <a:lnTo>
                    <a:pt x="658" y="155"/>
                  </a:lnTo>
                  <a:lnTo>
                    <a:pt x="656" y="160"/>
                  </a:lnTo>
                  <a:lnTo>
                    <a:pt x="672" y="160"/>
                  </a:lnTo>
                  <a:lnTo>
                    <a:pt x="683" y="160"/>
                  </a:lnTo>
                  <a:lnTo>
                    <a:pt x="685" y="164"/>
                  </a:lnTo>
                  <a:lnTo>
                    <a:pt x="701" y="180"/>
                  </a:lnTo>
                  <a:lnTo>
                    <a:pt x="710" y="187"/>
                  </a:lnTo>
                  <a:lnTo>
                    <a:pt x="730" y="189"/>
                  </a:lnTo>
                  <a:lnTo>
                    <a:pt x="732" y="199"/>
                  </a:lnTo>
                  <a:lnTo>
                    <a:pt x="738" y="206"/>
                  </a:lnTo>
                  <a:lnTo>
                    <a:pt x="744" y="208"/>
                  </a:lnTo>
                  <a:lnTo>
                    <a:pt x="742" y="219"/>
                  </a:lnTo>
                  <a:lnTo>
                    <a:pt x="738" y="222"/>
                  </a:lnTo>
                  <a:lnTo>
                    <a:pt x="738" y="217"/>
                  </a:lnTo>
                  <a:lnTo>
                    <a:pt x="727" y="217"/>
                  </a:lnTo>
                  <a:lnTo>
                    <a:pt x="714" y="217"/>
                  </a:lnTo>
                  <a:lnTo>
                    <a:pt x="710" y="222"/>
                  </a:lnTo>
                  <a:lnTo>
                    <a:pt x="721" y="235"/>
                  </a:lnTo>
                  <a:lnTo>
                    <a:pt x="723" y="237"/>
                  </a:lnTo>
                  <a:lnTo>
                    <a:pt x="732" y="244"/>
                  </a:lnTo>
                  <a:lnTo>
                    <a:pt x="736" y="252"/>
                  </a:lnTo>
                  <a:lnTo>
                    <a:pt x="736" y="263"/>
                  </a:lnTo>
                  <a:lnTo>
                    <a:pt x="727" y="278"/>
                  </a:lnTo>
                  <a:lnTo>
                    <a:pt x="718" y="287"/>
                  </a:lnTo>
                  <a:lnTo>
                    <a:pt x="718" y="300"/>
                  </a:lnTo>
                  <a:lnTo>
                    <a:pt x="710" y="305"/>
                  </a:lnTo>
                  <a:lnTo>
                    <a:pt x="703" y="307"/>
                  </a:lnTo>
                  <a:lnTo>
                    <a:pt x="695" y="305"/>
                  </a:lnTo>
                  <a:lnTo>
                    <a:pt x="689" y="303"/>
                  </a:lnTo>
                  <a:lnTo>
                    <a:pt x="672" y="291"/>
                  </a:lnTo>
                  <a:lnTo>
                    <a:pt x="666" y="282"/>
                  </a:lnTo>
                  <a:lnTo>
                    <a:pt x="654" y="275"/>
                  </a:lnTo>
                  <a:lnTo>
                    <a:pt x="649" y="273"/>
                  </a:lnTo>
                  <a:lnTo>
                    <a:pt x="640" y="273"/>
                  </a:lnTo>
                  <a:lnTo>
                    <a:pt x="638" y="280"/>
                  </a:lnTo>
                  <a:lnTo>
                    <a:pt x="634" y="287"/>
                  </a:lnTo>
                  <a:lnTo>
                    <a:pt x="632" y="300"/>
                  </a:lnTo>
                  <a:lnTo>
                    <a:pt x="632" y="305"/>
                  </a:lnTo>
                  <a:lnTo>
                    <a:pt x="628" y="307"/>
                  </a:lnTo>
                  <a:lnTo>
                    <a:pt x="621" y="300"/>
                  </a:lnTo>
                  <a:lnTo>
                    <a:pt x="621" y="275"/>
                  </a:lnTo>
                  <a:lnTo>
                    <a:pt x="621" y="266"/>
                  </a:lnTo>
                  <a:lnTo>
                    <a:pt x="617" y="261"/>
                  </a:lnTo>
                  <a:lnTo>
                    <a:pt x="613" y="263"/>
                  </a:lnTo>
                  <a:lnTo>
                    <a:pt x="605" y="266"/>
                  </a:lnTo>
                  <a:lnTo>
                    <a:pt x="603" y="263"/>
                  </a:lnTo>
                  <a:lnTo>
                    <a:pt x="607" y="254"/>
                  </a:lnTo>
                  <a:lnTo>
                    <a:pt x="603" y="252"/>
                  </a:lnTo>
                  <a:lnTo>
                    <a:pt x="598" y="252"/>
                  </a:lnTo>
                  <a:lnTo>
                    <a:pt x="592" y="250"/>
                  </a:lnTo>
                  <a:lnTo>
                    <a:pt x="588" y="248"/>
                  </a:lnTo>
                  <a:lnTo>
                    <a:pt x="588" y="235"/>
                  </a:lnTo>
                  <a:lnTo>
                    <a:pt x="566" y="235"/>
                  </a:lnTo>
                  <a:lnTo>
                    <a:pt x="558" y="215"/>
                  </a:lnTo>
                  <a:lnTo>
                    <a:pt x="550" y="208"/>
                  </a:lnTo>
                  <a:lnTo>
                    <a:pt x="545" y="201"/>
                  </a:lnTo>
                  <a:lnTo>
                    <a:pt x="543" y="197"/>
                  </a:lnTo>
                  <a:lnTo>
                    <a:pt x="543" y="189"/>
                  </a:lnTo>
                  <a:lnTo>
                    <a:pt x="535" y="182"/>
                  </a:lnTo>
                  <a:lnTo>
                    <a:pt x="527" y="180"/>
                  </a:lnTo>
                  <a:lnTo>
                    <a:pt x="519" y="180"/>
                  </a:lnTo>
                  <a:lnTo>
                    <a:pt x="512" y="176"/>
                  </a:lnTo>
                  <a:lnTo>
                    <a:pt x="510" y="172"/>
                  </a:lnTo>
                  <a:lnTo>
                    <a:pt x="514" y="164"/>
                  </a:lnTo>
                  <a:lnTo>
                    <a:pt x="514" y="160"/>
                  </a:lnTo>
                  <a:lnTo>
                    <a:pt x="504" y="160"/>
                  </a:lnTo>
                  <a:lnTo>
                    <a:pt x="490" y="166"/>
                  </a:lnTo>
                  <a:lnTo>
                    <a:pt x="480" y="176"/>
                  </a:lnTo>
                  <a:lnTo>
                    <a:pt x="476" y="178"/>
                  </a:lnTo>
                  <a:lnTo>
                    <a:pt x="467" y="180"/>
                  </a:lnTo>
                  <a:lnTo>
                    <a:pt x="467" y="187"/>
                  </a:lnTo>
                  <a:lnTo>
                    <a:pt x="476" y="194"/>
                  </a:lnTo>
                  <a:lnTo>
                    <a:pt x="474" y="206"/>
                  </a:lnTo>
                  <a:lnTo>
                    <a:pt x="488" y="206"/>
                  </a:lnTo>
                  <a:lnTo>
                    <a:pt x="492" y="206"/>
                  </a:lnTo>
                  <a:lnTo>
                    <a:pt x="504" y="219"/>
                  </a:lnTo>
                  <a:lnTo>
                    <a:pt x="510" y="227"/>
                  </a:lnTo>
                  <a:lnTo>
                    <a:pt x="516" y="232"/>
                  </a:lnTo>
                  <a:lnTo>
                    <a:pt x="522" y="235"/>
                  </a:lnTo>
                  <a:lnTo>
                    <a:pt x="522" y="252"/>
                  </a:lnTo>
                  <a:lnTo>
                    <a:pt x="535" y="254"/>
                  </a:lnTo>
                  <a:lnTo>
                    <a:pt x="539" y="254"/>
                  </a:lnTo>
                  <a:lnTo>
                    <a:pt x="547" y="270"/>
                  </a:lnTo>
                  <a:lnTo>
                    <a:pt x="552" y="278"/>
                  </a:lnTo>
                  <a:lnTo>
                    <a:pt x="552" y="287"/>
                  </a:lnTo>
                  <a:lnTo>
                    <a:pt x="554" y="295"/>
                  </a:lnTo>
                  <a:lnTo>
                    <a:pt x="570" y="305"/>
                  </a:lnTo>
                  <a:lnTo>
                    <a:pt x="564" y="321"/>
                  </a:lnTo>
                  <a:lnTo>
                    <a:pt x="584" y="333"/>
                  </a:lnTo>
                  <a:lnTo>
                    <a:pt x="586" y="342"/>
                  </a:lnTo>
                  <a:lnTo>
                    <a:pt x="578" y="364"/>
                  </a:lnTo>
                  <a:lnTo>
                    <a:pt x="564" y="383"/>
                  </a:lnTo>
                  <a:lnTo>
                    <a:pt x="554" y="407"/>
                  </a:lnTo>
                  <a:lnTo>
                    <a:pt x="541" y="432"/>
                  </a:lnTo>
                  <a:lnTo>
                    <a:pt x="533" y="445"/>
                  </a:lnTo>
                  <a:lnTo>
                    <a:pt x="527" y="469"/>
                  </a:lnTo>
                  <a:lnTo>
                    <a:pt x="522" y="489"/>
                  </a:lnTo>
                  <a:lnTo>
                    <a:pt x="539" y="517"/>
                  </a:lnTo>
                  <a:lnTo>
                    <a:pt x="552" y="540"/>
                  </a:lnTo>
                  <a:lnTo>
                    <a:pt x="570" y="570"/>
                  </a:lnTo>
                  <a:lnTo>
                    <a:pt x="576" y="583"/>
                  </a:lnTo>
                  <a:lnTo>
                    <a:pt x="582" y="607"/>
                  </a:lnTo>
                  <a:lnTo>
                    <a:pt x="586" y="627"/>
                  </a:lnTo>
                  <a:lnTo>
                    <a:pt x="588" y="654"/>
                  </a:lnTo>
                  <a:lnTo>
                    <a:pt x="594" y="660"/>
                  </a:lnTo>
                  <a:lnTo>
                    <a:pt x="594" y="669"/>
                  </a:lnTo>
                  <a:lnTo>
                    <a:pt x="584" y="676"/>
                  </a:lnTo>
                  <a:lnTo>
                    <a:pt x="578" y="684"/>
                  </a:lnTo>
                  <a:lnTo>
                    <a:pt x="558" y="684"/>
                  </a:lnTo>
                  <a:lnTo>
                    <a:pt x="547" y="714"/>
                  </a:lnTo>
                  <a:lnTo>
                    <a:pt x="541" y="736"/>
                  </a:lnTo>
                  <a:lnTo>
                    <a:pt x="531" y="759"/>
                  </a:lnTo>
                  <a:lnTo>
                    <a:pt x="525" y="769"/>
                  </a:lnTo>
                  <a:lnTo>
                    <a:pt x="508" y="791"/>
                  </a:lnTo>
                  <a:lnTo>
                    <a:pt x="494" y="803"/>
                  </a:lnTo>
                  <a:lnTo>
                    <a:pt x="482" y="809"/>
                  </a:lnTo>
                  <a:lnTo>
                    <a:pt x="467" y="767"/>
                  </a:lnTo>
                  <a:lnTo>
                    <a:pt x="459" y="736"/>
                  </a:lnTo>
                  <a:lnTo>
                    <a:pt x="451" y="699"/>
                  </a:lnTo>
                  <a:lnTo>
                    <a:pt x="440" y="674"/>
                  </a:lnTo>
                  <a:lnTo>
                    <a:pt x="436" y="649"/>
                  </a:lnTo>
                  <a:lnTo>
                    <a:pt x="434" y="640"/>
                  </a:lnTo>
                  <a:lnTo>
                    <a:pt x="420" y="616"/>
                  </a:lnTo>
                  <a:lnTo>
                    <a:pt x="406" y="594"/>
                  </a:lnTo>
                  <a:lnTo>
                    <a:pt x="404" y="583"/>
                  </a:lnTo>
                  <a:lnTo>
                    <a:pt x="385" y="572"/>
                  </a:lnTo>
                  <a:lnTo>
                    <a:pt x="376" y="568"/>
                  </a:lnTo>
                  <a:lnTo>
                    <a:pt x="364" y="563"/>
                  </a:lnTo>
                  <a:lnTo>
                    <a:pt x="332" y="577"/>
                  </a:lnTo>
                  <a:lnTo>
                    <a:pt x="311" y="589"/>
                  </a:lnTo>
                  <a:lnTo>
                    <a:pt x="307" y="591"/>
                  </a:lnTo>
                  <a:lnTo>
                    <a:pt x="293" y="623"/>
                  </a:lnTo>
                  <a:lnTo>
                    <a:pt x="280" y="646"/>
                  </a:lnTo>
                  <a:lnTo>
                    <a:pt x="275" y="660"/>
                  </a:lnTo>
                  <a:lnTo>
                    <a:pt x="260" y="674"/>
                  </a:lnTo>
                  <a:lnTo>
                    <a:pt x="251" y="688"/>
                  </a:lnTo>
                  <a:lnTo>
                    <a:pt x="246" y="695"/>
                  </a:lnTo>
                  <a:lnTo>
                    <a:pt x="227" y="686"/>
                  </a:lnTo>
                  <a:lnTo>
                    <a:pt x="210" y="678"/>
                  </a:lnTo>
                  <a:lnTo>
                    <a:pt x="198" y="674"/>
                  </a:lnTo>
                  <a:lnTo>
                    <a:pt x="198" y="662"/>
                  </a:lnTo>
                  <a:lnTo>
                    <a:pt x="198" y="651"/>
                  </a:lnTo>
                  <a:lnTo>
                    <a:pt x="195" y="638"/>
                  </a:lnTo>
                  <a:lnTo>
                    <a:pt x="193" y="630"/>
                  </a:lnTo>
                  <a:lnTo>
                    <a:pt x="198" y="612"/>
                  </a:lnTo>
                  <a:lnTo>
                    <a:pt x="205" y="600"/>
                  </a:lnTo>
                  <a:lnTo>
                    <a:pt x="205" y="594"/>
                  </a:lnTo>
                  <a:lnTo>
                    <a:pt x="231" y="583"/>
                  </a:lnTo>
                  <a:lnTo>
                    <a:pt x="244" y="575"/>
                  </a:lnTo>
                  <a:lnTo>
                    <a:pt x="248" y="557"/>
                  </a:lnTo>
                  <a:lnTo>
                    <a:pt x="260" y="532"/>
                  </a:lnTo>
                  <a:lnTo>
                    <a:pt x="271" y="513"/>
                  </a:lnTo>
                  <a:lnTo>
                    <a:pt x="277" y="504"/>
                  </a:lnTo>
                  <a:lnTo>
                    <a:pt x="275" y="458"/>
                  </a:lnTo>
                  <a:lnTo>
                    <a:pt x="277" y="424"/>
                  </a:lnTo>
                  <a:lnTo>
                    <a:pt x="275" y="422"/>
                  </a:lnTo>
                  <a:lnTo>
                    <a:pt x="275" y="390"/>
                  </a:lnTo>
                  <a:lnTo>
                    <a:pt x="254" y="364"/>
                  </a:lnTo>
                  <a:lnTo>
                    <a:pt x="246" y="358"/>
                  </a:lnTo>
                  <a:lnTo>
                    <a:pt x="246" y="355"/>
                  </a:lnTo>
                  <a:lnTo>
                    <a:pt x="244" y="346"/>
                  </a:lnTo>
                  <a:lnTo>
                    <a:pt x="239" y="335"/>
                  </a:lnTo>
                  <a:lnTo>
                    <a:pt x="242" y="328"/>
                  </a:lnTo>
                  <a:lnTo>
                    <a:pt x="273" y="328"/>
                  </a:lnTo>
                  <a:lnTo>
                    <a:pt x="258" y="309"/>
                  </a:lnTo>
                  <a:lnTo>
                    <a:pt x="239" y="291"/>
                  </a:lnTo>
                  <a:lnTo>
                    <a:pt x="229" y="278"/>
                  </a:lnTo>
                  <a:lnTo>
                    <a:pt x="223" y="263"/>
                  </a:lnTo>
                  <a:lnTo>
                    <a:pt x="195" y="256"/>
                  </a:lnTo>
                  <a:lnTo>
                    <a:pt x="172" y="252"/>
                  </a:lnTo>
                  <a:lnTo>
                    <a:pt x="153" y="248"/>
                  </a:lnTo>
                  <a:lnTo>
                    <a:pt x="139" y="244"/>
                  </a:lnTo>
                  <a:lnTo>
                    <a:pt x="126" y="242"/>
                  </a:lnTo>
                  <a:lnTo>
                    <a:pt x="121" y="239"/>
                  </a:lnTo>
                  <a:lnTo>
                    <a:pt x="117" y="239"/>
                  </a:lnTo>
                  <a:lnTo>
                    <a:pt x="96" y="217"/>
                  </a:lnTo>
                  <a:lnTo>
                    <a:pt x="83" y="206"/>
                  </a:lnTo>
                  <a:lnTo>
                    <a:pt x="63" y="199"/>
                  </a:lnTo>
                  <a:lnTo>
                    <a:pt x="39" y="191"/>
                  </a:lnTo>
                  <a:lnTo>
                    <a:pt x="22" y="187"/>
                  </a:lnTo>
                  <a:lnTo>
                    <a:pt x="16" y="184"/>
                  </a:lnTo>
                  <a:lnTo>
                    <a:pt x="3" y="180"/>
                  </a:lnTo>
                  <a:close/>
                </a:path>
              </a:pathLst>
            </a:custGeom>
            <a:solidFill>
              <a:srgbClr val="0000FF"/>
            </a:solidFill>
            <a:ln w="1588">
              <a:solidFill>
                <a:srgbClr val="000000"/>
              </a:solidFill>
              <a:prstDash val="solid"/>
              <a:round/>
              <a:headEnd/>
              <a:tailEnd/>
            </a:ln>
          </p:spPr>
          <p:txBody>
            <a:bodyPr/>
            <a:lstStyle/>
            <a:p>
              <a:endParaRPr lang="en-US"/>
            </a:p>
          </p:txBody>
        </p:sp>
        <p:sp>
          <p:nvSpPr>
            <p:cNvPr id="25607" name="Freeform 144"/>
            <p:cNvSpPr>
              <a:spLocks/>
            </p:cNvSpPr>
            <p:nvPr/>
          </p:nvSpPr>
          <p:spPr bwMode="auto">
            <a:xfrm>
              <a:off x="3272" y="1294"/>
              <a:ext cx="680" cy="277"/>
            </a:xfrm>
            <a:custGeom>
              <a:avLst/>
              <a:gdLst>
                <a:gd name="T0" fmla="*/ 25 w 1359"/>
                <a:gd name="T1" fmla="*/ 243 h 556"/>
                <a:gd name="T2" fmla="*/ 64 w 1359"/>
                <a:gd name="T3" fmla="*/ 211 h 556"/>
                <a:gd name="T4" fmla="*/ 91 w 1359"/>
                <a:gd name="T5" fmla="*/ 178 h 556"/>
                <a:gd name="T6" fmla="*/ 133 w 1359"/>
                <a:gd name="T7" fmla="*/ 142 h 556"/>
                <a:gd name="T8" fmla="*/ 198 w 1359"/>
                <a:gd name="T9" fmla="*/ 110 h 556"/>
                <a:gd name="T10" fmla="*/ 235 w 1359"/>
                <a:gd name="T11" fmla="*/ 86 h 556"/>
                <a:gd name="T12" fmla="*/ 251 w 1359"/>
                <a:gd name="T13" fmla="*/ 59 h 556"/>
                <a:gd name="T14" fmla="*/ 300 w 1359"/>
                <a:gd name="T15" fmla="*/ 41 h 556"/>
                <a:gd name="T16" fmla="*/ 321 w 1359"/>
                <a:gd name="T17" fmla="*/ 40 h 556"/>
                <a:gd name="T18" fmla="*/ 330 w 1359"/>
                <a:gd name="T19" fmla="*/ 37 h 556"/>
                <a:gd name="T20" fmla="*/ 346 w 1359"/>
                <a:gd name="T21" fmla="*/ 8 h 556"/>
                <a:gd name="T22" fmla="*/ 369 w 1359"/>
                <a:gd name="T23" fmla="*/ 27 h 556"/>
                <a:gd name="T24" fmla="*/ 368 w 1359"/>
                <a:gd name="T25" fmla="*/ 12 h 556"/>
                <a:gd name="T26" fmla="*/ 399 w 1359"/>
                <a:gd name="T27" fmla="*/ 6 h 556"/>
                <a:gd name="T28" fmla="*/ 443 w 1359"/>
                <a:gd name="T29" fmla="*/ 10 h 556"/>
                <a:gd name="T30" fmla="*/ 473 w 1359"/>
                <a:gd name="T31" fmla="*/ 17 h 556"/>
                <a:gd name="T32" fmla="*/ 493 w 1359"/>
                <a:gd name="T33" fmla="*/ 7 h 556"/>
                <a:gd name="T34" fmla="*/ 512 w 1359"/>
                <a:gd name="T35" fmla="*/ 12 h 556"/>
                <a:gd name="T36" fmla="*/ 542 w 1359"/>
                <a:gd name="T37" fmla="*/ 52 h 556"/>
                <a:gd name="T38" fmla="*/ 557 w 1359"/>
                <a:gd name="T39" fmla="*/ 81 h 556"/>
                <a:gd name="T40" fmla="*/ 575 w 1359"/>
                <a:gd name="T41" fmla="*/ 92 h 556"/>
                <a:gd name="T42" fmla="*/ 600 w 1359"/>
                <a:gd name="T43" fmla="*/ 92 h 556"/>
                <a:gd name="T44" fmla="*/ 629 w 1359"/>
                <a:gd name="T45" fmla="*/ 95 h 556"/>
                <a:gd name="T46" fmla="*/ 625 w 1359"/>
                <a:gd name="T47" fmla="*/ 110 h 556"/>
                <a:gd name="T48" fmla="*/ 621 w 1359"/>
                <a:gd name="T49" fmla="*/ 127 h 556"/>
                <a:gd name="T50" fmla="*/ 629 w 1359"/>
                <a:gd name="T51" fmla="*/ 143 h 556"/>
                <a:gd name="T52" fmla="*/ 652 w 1359"/>
                <a:gd name="T53" fmla="*/ 154 h 556"/>
                <a:gd name="T54" fmla="*/ 645 w 1359"/>
                <a:gd name="T55" fmla="*/ 176 h 556"/>
                <a:gd name="T56" fmla="*/ 664 w 1359"/>
                <a:gd name="T57" fmla="*/ 185 h 556"/>
                <a:gd name="T58" fmla="*/ 663 w 1359"/>
                <a:gd name="T59" fmla="*/ 195 h 556"/>
                <a:gd name="T60" fmla="*/ 662 w 1359"/>
                <a:gd name="T61" fmla="*/ 214 h 556"/>
                <a:gd name="T62" fmla="*/ 680 w 1359"/>
                <a:gd name="T63" fmla="*/ 220 h 556"/>
                <a:gd name="T64" fmla="*/ 672 w 1359"/>
                <a:gd name="T65" fmla="*/ 235 h 556"/>
                <a:gd name="T66" fmla="*/ 665 w 1359"/>
                <a:gd name="T67" fmla="*/ 250 h 556"/>
                <a:gd name="T68" fmla="*/ 645 w 1359"/>
                <a:gd name="T69" fmla="*/ 256 h 556"/>
                <a:gd name="T70" fmla="*/ 625 w 1359"/>
                <a:gd name="T71" fmla="*/ 256 h 556"/>
                <a:gd name="T72" fmla="*/ 601 w 1359"/>
                <a:gd name="T73" fmla="*/ 237 h 556"/>
                <a:gd name="T74" fmla="*/ 600 w 1359"/>
                <a:gd name="T75" fmla="*/ 217 h 556"/>
                <a:gd name="T76" fmla="*/ 562 w 1359"/>
                <a:gd name="T77" fmla="*/ 233 h 556"/>
                <a:gd name="T78" fmla="*/ 494 w 1359"/>
                <a:gd name="T79" fmla="*/ 248 h 556"/>
                <a:gd name="T80" fmla="*/ 461 w 1359"/>
                <a:gd name="T81" fmla="*/ 267 h 556"/>
                <a:gd name="T82" fmla="*/ 414 w 1359"/>
                <a:gd name="T83" fmla="*/ 268 h 556"/>
                <a:gd name="T84" fmla="*/ 385 w 1359"/>
                <a:gd name="T85" fmla="*/ 239 h 556"/>
                <a:gd name="T86" fmla="*/ 353 w 1359"/>
                <a:gd name="T87" fmla="*/ 225 h 556"/>
                <a:gd name="T88" fmla="*/ 331 w 1359"/>
                <a:gd name="T89" fmla="*/ 233 h 556"/>
                <a:gd name="T90" fmla="*/ 331 w 1359"/>
                <a:gd name="T91" fmla="*/ 221 h 556"/>
                <a:gd name="T92" fmla="*/ 313 w 1359"/>
                <a:gd name="T93" fmla="*/ 222 h 556"/>
                <a:gd name="T94" fmla="*/ 334 w 1359"/>
                <a:gd name="T95" fmla="*/ 185 h 556"/>
                <a:gd name="T96" fmla="*/ 357 w 1359"/>
                <a:gd name="T97" fmla="*/ 163 h 556"/>
                <a:gd name="T98" fmla="*/ 351 w 1359"/>
                <a:gd name="T99" fmla="*/ 154 h 556"/>
                <a:gd name="T100" fmla="*/ 310 w 1359"/>
                <a:gd name="T101" fmla="*/ 170 h 556"/>
                <a:gd name="T102" fmla="*/ 273 w 1359"/>
                <a:gd name="T103" fmla="*/ 211 h 556"/>
                <a:gd name="T104" fmla="*/ 247 w 1359"/>
                <a:gd name="T105" fmla="*/ 231 h 556"/>
                <a:gd name="T106" fmla="*/ 214 w 1359"/>
                <a:gd name="T107" fmla="*/ 240 h 556"/>
                <a:gd name="T108" fmla="*/ 188 w 1359"/>
                <a:gd name="T109" fmla="*/ 256 h 556"/>
                <a:gd name="T110" fmla="*/ 150 w 1359"/>
                <a:gd name="T111" fmla="*/ 277 h 556"/>
                <a:gd name="T112" fmla="*/ 116 w 1359"/>
                <a:gd name="T113" fmla="*/ 272 h 556"/>
                <a:gd name="T114" fmla="*/ 112 w 1359"/>
                <a:gd name="T115" fmla="*/ 253 h 556"/>
                <a:gd name="T116" fmla="*/ 97 w 1359"/>
                <a:gd name="T117" fmla="*/ 241 h 556"/>
                <a:gd name="T118" fmla="*/ 44 w 1359"/>
                <a:gd name="T119" fmla="*/ 266 h 556"/>
                <a:gd name="T120" fmla="*/ 10 w 1359"/>
                <a:gd name="T121" fmla="*/ 267 h 5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59"/>
                <a:gd name="T184" fmla="*/ 0 h 556"/>
                <a:gd name="T185" fmla="*/ 1359 w 1359"/>
                <a:gd name="T186" fmla="*/ 556 h 55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59" h="556">
                  <a:moveTo>
                    <a:pt x="0" y="527"/>
                  </a:moveTo>
                  <a:lnTo>
                    <a:pt x="21" y="511"/>
                  </a:lnTo>
                  <a:lnTo>
                    <a:pt x="36" y="498"/>
                  </a:lnTo>
                  <a:lnTo>
                    <a:pt x="49" y="488"/>
                  </a:lnTo>
                  <a:lnTo>
                    <a:pt x="74" y="463"/>
                  </a:lnTo>
                  <a:lnTo>
                    <a:pt x="98" y="449"/>
                  </a:lnTo>
                  <a:lnTo>
                    <a:pt x="121" y="427"/>
                  </a:lnTo>
                  <a:lnTo>
                    <a:pt x="128" y="423"/>
                  </a:lnTo>
                  <a:lnTo>
                    <a:pt x="140" y="410"/>
                  </a:lnTo>
                  <a:lnTo>
                    <a:pt x="151" y="393"/>
                  </a:lnTo>
                  <a:lnTo>
                    <a:pt x="161" y="381"/>
                  </a:lnTo>
                  <a:lnTo>
                    <a:pt x="181" y="357"/>
                  </a:lnTo>
                  <a:lnTo>
                    <a:pt x="206" y="334"/>
                  </a:lnTo>
                  <a:lnTo>
                    <a:pt x="227" y="317"/>
                  </a:lnTo>
                  <a:lnTo>
                    <a:pt x="258" y="298"/>
                  </a:lnTo>
                  <a:lnTo>
                    <a:pt x="266" y="285"/>
                  </a:lnTo>
                  <a:lnTo>
                    <a:pt x="297" y="269"/>
                  </a:lnTo>
                  <a:lnTo>
                    <a:pt x="325" y="254"/>
                  </a:lnTo>
                  <a:lnTo>
                    <a:pt x="355" y="236"/>
                  </a:lnTo>
                  <a:lnTo>
                    <a:pt x="395" y="220"/>
                  </a:lnTo>
                  <a:lnTo>
                    <a:pt x="418" y="209"/>
                  </a:lnTo>
                  <a:lnTo>
                    <a:pt x="431" y="201"/>
                  </a:lnTo>
                  <a:lnTo>
                    <a:pt x="455" y="181"/>
                  </a:lnTo>
                  <a:lnTo>
                    <a:pt x="469" y="173"/>
                  </a:lnTo>
                  <a:lnTo>
                    <a:pt x="487" y="154"/>
                  </a:lnTo>
                  <a:lnTo>
                    <a:pt x="495" y="142"/>
                  </a:lnTo>
                  <a:lnTo>
                    <a:pt x="501" y="132"/>
                  </a:lnTo>
                  <a:lnTo>
                    <a:pt x="501" y="118"/>
                  </a:lnTo>
                  <a:lnTo>
                    <a:pt x="518" y="107"/>
                  </a:lnTo>
                  <a:lnTo>
                    <a:pt x="553" y="101"/>
                  </a:lnTo>
                  <a:lnTo>
                    <a:pt x="577" y="93"/>
                  </a:lnTo>
                  <a:lnTo>
                    <a:pt x="599" y="82"/>
                  </a:lnTo>
                  <a:lnTo>
                    <a:pt x="620" y="70"/>
                  </a:lnTo>
                  <a:lnTo>
                    <a:pt x="633" y="64"/>
                  </a:lnTo>
                  <a:lnTo>
                    <a:pt x="638" y="60"/>
                  </a:lnTo>
                  <a:lnTo>
                    <a:pt x="641" y="80"/>
                  </a:lnTo>
                  <a:lnTo>
                    <a:pt x="643" y="86"/>
                  </a:lnTo>
                  <a:lnTo>
                    <a:pt x="654" y="99"/>
                  </a:lnTo>
                  <a:lnTo>
                    <a:pt x="656" y="99"/>
                  </a:lnTo>
                  <a:lnTo>
                    <a:pt x="659" y="74"/>
                  </a:lnTo>
                  <a:lnTo>
                    <a:pt x="661" y="64"/>
                  </a:lnTo>
                  <a:lnTo>
                    <a:pt x="676" y="41"/>
                  </a:lnTo>
                  <a:lnTo>
                    <a:pt x="682" y="27"/>
                  </a:lnTo>
                  <a:lnTo>
                    <a:pt x="691" y="17"/>
                  </a:lnTo>
                  <a:lnTo>
                    <a:pt x="708" y="31"/>
                  </a:lnTo>
                  <a:lnTo>
                    <a:pt x="716" y="45"/>
                  </a:lnTo>
                  <a:lnTo>
                    <a:pt x="726" y="66"/>
                  </a:lnTo>
                  <a:lnTo>
                    <a:pt x="737" y="55"/>
                  </a:lnTo>
                  <a:lnTo>
                    <a:pt x="742" y="52"/>
                  </a:lnTo>
                  <a:lnTo>
                    <a:pt x="735" y="43"/>
                  </a:lnTo>
                  <a:lnTo>
                    <a:pt x="735" y="31"/>
                  </a:lnTo>
                  <a:lnTo>
                    <a:pt x="735" y="24"/>
                  </a:lnTo>
                  <a:lnTo>
                    <a:pt x="744" y="8"/>
                  </a:lnTo>
                  <a:lnTo>
                    <a:pt x="752" y="0"/>
                  </a:lnTo>
                  <a:lnTo>
                    <a:pt x="763" y="0"/>
                  </a:lnTo>
                  <a:lnTo>
                    <a:pt x="797" y="13"/>
                  </a:lnTo>
                  <a:lnTo>
                    <a:pt x="821" y="17"/>
                  </a:lnTo>
                  <a:lnTo>
                    <a:pt x="849" y="21"/>
                  </a:lnTo>
                  <a:lnTo>
                    <a:pt x="877" y="21"/>
                  </a:lnTo>
                  <a:lnTo>
                    <a:pt x="886" y="21"/>
                  </a:lnTo>
                  <a:lnTo>
                    <a:pt x="899" y="17"/>
                  </a:lnTo>
                  <a:lnTo>
                    <a:pt x="912" y="21"/>
                  </a:lnTo>
                  <a:lnTo>
                    <a:pt x="933" y="31"/>
                  </a:lnTo>
                  <a:lnTo>
                    <a:pt x="946" y="35"/>
                  </a:lnTo>
                  <a:lnTo>
                    <a:pt x="963" y="29"/>
                  </a:lnTo>
                  <a:lnTo>
                    <a:pt x="967" y="21"/>
                  </a:lnTo>
                  <a:lnTo>
                    <a:pt x="984" y="24"/>
                  </a:lnTo>
                  <a:lnTo>
                    <a:pt x="986" y="15"/>
                  </a:lnTo>
                  <a:lnTo>
                    <a:pt x="990" y="10"/>
                  </a:lnTo>
                  <a:lnTo>
                    <a:pt x="1013" y="8"/>
                  </a:lnTo>
                  <a:lnTo>
                    <a:pt x="1020" y="10"/>
                  </a:lnTo>
                  <a:lnTo>
                    <a:pt x="1024" y="24"/>
                  </a:lnTo>
                  <a:lnTo>
                    <a:pt x="1037" y="38"/>
                  </a:lnTo>
                  <a:lnTo>
                    <a:pt x="1061" y="56"/>
                  </a:lnTo>
                  <a:lnTo>
                    <a:pt x="1078" y="89"/>
                  </a:lnTo>
                  <a:lnTo>
                    <a:pt x="1084" y="105"/>
                  </a:lnTo>
                  <a:lnTo>
                    <a:pt x="1090" y="121"/>
                  </a:lnTo>
                  <a:lnTo>
                    <a:pt x="1092" y="140"/>
                  </a:lnTo>
                  <a:lnTo>
                    <a:pt x="1096" y="144"/>
                  </a:lnTo>
                  <a:lnTo>
                    <a:pt x="1113" y="162"/>
                  </a:lnTo>
                  <a:lnTo>
                    <a:pt x="1120" y="167"/>
                  </a:lnTo>
                  <a:lnTo>
                    <a:pt x="1127" y="175"/>
                  </a:lnTo>
                  <a:lnTo>
                    <a:pt x="1127" y="184"/>
                  </a:lnTo>
                  <a:lnTo>
                    <a:pt x="1150" y="184"/>
                  </a:lnTo>
                  <a:lnTo>
                    <a:pt x="1166" y="188"/>
                  </a:lnTo>
                  <a:lnTo>
                    <a:pt x="1176" y="190"/>
                  </a:lnTo>
                  <a:lnTo>
                    <a:pt x="1182" y="195"/>
                  </a:lnTo>
                  <a:lnTo>
                    <a:pt x="1199" y="184"/>
                  </a:lnTo>
                  <a:lnTo>
                    <a:pt x="1212" y="179"/>
                  </a:lnTo>
                  <a:lnTo>
                    <a:pt x="1216" y="175"/>
                  </a:lnTo>
                  <a:lnTo>
                    <a:pt x="1233" y="181"/>
                  </a:lnTo>
                  <a:lnTo>
                    <a:pt x="1258" y="190"/>
                  </a:lnTo>
                  <a:lnTo>
                    <a:pt x="1265" y="193"/>
                  </a:lnTo>
                  <a:lnTo>
                    <a:pt x="1267" y="203"/>
                  </a:lnTo>
                  <a:lnTo>
                    <a:pt x="1254" y="215"/>
                  </a:lnTo>
                  <a:lnTo>
                    <a:pt x="1250" y="220"/>
                  </a:lnTo>
                  <a:lnTo>
                    <a:pt x="1250" y="230"/>
                  </a:lnTo>
                  <a:lnTo>
                    <a:pt x="1248" y="230"/>
                  </a:lnTo>
                  <a:lnTo>
                    <a:pt x="1245" y="252"/>
                  </a:lnTo>
                  <a:lnTo>
                    <a:pt x="1242" y="254"/>
                  </a:lnTo>
                  <a:lnTo>
                    <a:pt x="1245" y="264"/>
                  </a:lnTo>
                  <a:lnTo>
                    <a:pt x="1252" y="264"/>
                  </a:lnTo>
                  <a:lnTo>
                    <a:pt x="1256" y="275"/>
                  </a:lnTo>
                  <a:lnTo>
                    <a:pt x="1258" y="287"/>
                  </a:lnTo>
                  <a:lnTo>
                    <a:pt x="1275" y="291"/>
                  </a:lnTo>
                  <a:lnTo>
                    <a:pt x="1290" y="298"/>
                  </a:lnTo>
                  <a:lnTo>
                    <a:pt x="1302" y="308"/>
                  </a:lnTo>
                  <a:lnTo>
                    <a:pt x="1304" y="310"/>
                  </a:lnTo>
                  <a:lnTo>
                    <a:pt x="1307" y="328"/>
                  </a:lnTo>
                  <a:lnTo>
                    <a:pt x="1294" y="338"/>
                  </a:lnTo>
                  <a:lnTo>
                    <a:pt x="1290" y="342"/>
                  </a:lnTo>
                  <a:lnTo>
                    <a:pt x="1290" y="353"/>
                  </a:lnTo>
                  <a:lnTo>
                    <a:pt x="1287" y="366"/>
                  </a:lnTo>
                  <a:lnTo>
                    <a:pt x="1285" y="374"/>
                  </a:lnTo>
                  <a:lnTo>
                    <a:pt x="1287" y="376"/>
                  </a:lnTo>
                  <a:lnTo>
                    <a:pt x="1328" y="372"/>
                  </a:lnTo>
                  <a:lnTo>
                    <a:pt x="1341" y="379"/>
                  </a:lnTo>
                  <a:lnTo>
                    <a:pt x="1343" y="383"/>
                  </a:lnTo>
                  <a:lnTo>
                    <a:pt x="1341" y="387"/>
                  </a:lnTo>
                  <a:lnTo>
                    <a:pt x="1326" y="391"/>
                  </a:lnTo>
                  <a:lnTo>
                    <a:pt x="1318" y="395"/>
                  </a:lnTo>
                  <a:lnTo>
                    <a:pt x="1318" y="410"/>
                  </a:lnTo>
                  <a:lnTo>
                    <a:pt x="1318" y="423"/>
                  </a:lnTo>
                  <a:lnTo>
                    <a:pt x="1324" y="429"/>
                  </a:lnTo>
                  <a:lnTo>
                    <a:pt x="1328" y="429"/>
                  </a:lnTo>
                  <a:lnTo>
                    <a:pt x="1345" y="435"/>
                  </a:lnTo>
                  <a:lnTo>
                    <a:pt x="1349" y="438"/>
                  </a:lnTo>
                  <a:lnTo>
                    <a:pt x="1359" y="441"/>
                  </a:lnTo>
                  <a:lnTo>
                    <a:pt x="1349" y="446"/>
                  </a:lnTo>
                  <a:lnTo>
                    <a:pt x="1349" y="459"/>
                  </a:lnTo>
                  <a:lnTo>
                    <a:pt x="1347" y="461"/>
                  </a:lnTo>
                  <a:lnTo>
                    <a:pt x="1343" y="471"/>
                  </a:lnTo>
                  <a:lnTo>
                    <a:pt x="1336" y="475"/>
                  </a:lnTo>
                  <a:lnTo>
                    <a:pt x="1336" y="478"/>
                  </a:lnTo>
                  <a:lnTo>
                    <a:pt x="1333" y="496"/>
                  </a:lnTo>
                  <a:lnTo>
                    <a:pt x="1330" y="501"/>
                  </a:lnTo>
                  <a:lnTo>
                    <a:pt x="1322" y="503"/>
                  </a:lnTo>
                  <a:lnTo>
                    <a:pt x="1304" y="505"/>
                  </a:lnTo>
                  <a:lnTo>
                    <a:pt x="1292" y="511"/>
                  </a:lnTo>
                  <a:lnTo>
                    <a:pt x="1290" y="514"/>
                  </a:lnTo>
                  <a:lnTo>
                    <a:pt x="1273" y="503"/>
                  </a:lnTo>
                  <a:lnTo>
                    <a:pt x="1269" y="498"/>
                  </a:lnTo>
                  <a:lnTo>
                    <a:pt x="1258" y="508"/>
                  </a:lnTo>
                  <a:lnTo>
                    <a:pt x="1250" y="514"/>
                  </a:lnTo>
                  <a:lnTo>
                    <a:pt x="1220" y="503"/>
                  </a:lnTo>
                  <a:lnTo>
                    <a:pt x="1208" y="501"/>
                  </a:lnTo>
                  <a:lnTo>
                    <a:pt x="1203" y="482"/>
                  </a:lnTo>
                  <a:lnTo>
                    <a:pt x="1201" y="475"/>
                  </a:lnTo>
                  <a:lnTo>
                    <a:pt x="1205" y="453"/>
                  </a:lnTo>
                  <a:lnTo>
                    <a:pt x="1216" y="438"/>
                  </a:lnTo>
                  <a:lnTo>
                    <a:pt x="1216" y="431"/>
                  </a:lnTo>
                  <a:lnTo>
                    <a:pt x="1199" y="435"/>
                  </a:lnTo>
                  <a:lnTo>
                    <a:pt x="1170" y="441"/>
                  </a:lnTo>
                  <a:lnTo>
                    <a:pt x="1152" y="446"/>
                  </a:lnTo>
                  <a:lnTo>
                    <a:pt x="1131" y="461"/>
                  </a:lnTo>
                  <a:lnTo>
                    <a:pt x="1123" y="467"/>
                  </a:lnTo>
                  <a:lnTo>
                    <a:pt x="1090" y="471"/>
                  </a:lnTo>
                  <a:lnTo>
                    <a:pt x="1035" y="480"/>
                  </a:lnTo>
                  <a:lnTo>
                    <a:pt x="1007" y="482"/>
                  </a:lnTo>
                  <a:lnTo>
                    <a:pt x="988" y="498"/>
                  </a:lnTo>
                  <a:lnTo>
                    <a:pt x="965" y="525"/>
                  </a:lnTo>
                  <a:lnTo>
                    <a:pt x="952" y="533"/>
                  </a:lnTo>
                  <a:lnTo>
                    <a:pt x="935" y="548"/>
                  </a:lnTo>
                  <a:lnTo>
                    <a:pt x="921" y="535"/>
                  </a:lnTo>
                  <a:lnTo>
                    <a:pt x="901" y="543"/>
                  </a:lnTo>
                  <a:lnTo>
                    <a:pt x="872" y="525"/>
                  </a:lnTo>
                  <a:lnTo>
                    <a:pt x="849" y="535"/>
                  </a:lnTo>
                  <a:lnTo>
                    <a:pt x="828" y="537"/>
                  </a:lnTo>
                  <a:lnTo>
                    <a:pt x="816" y="539"/>
                  </a:lnTo>
                  <a:lnTo>
                    <a:pt x="795" y="516"/>
                  </a:lnTo>
                  <a:lnTo>
                    <a:pt x="783" y="498"/>
                  </a:lnTo>
                  <a:lnTo>
                    <a:pt x="770" y="480"/>
                  </a:lnTo>
                  <a:lnTo>
                    <a:pt x="758" y="465"/>
                  </a:lnTo>
                  <a:lnTo>
                    <a:pt x="754" y="463"/>
                  </a:lnTo>
                  <a:lnTo>
                    <a:pt x="726" y="453"/>
                  </a:lnTo>
                  <a:lnTo>
                    <a:pt x="706" y="451"/>
                  </a:lnTo>
                  <a:lnTo>
                    <a:pt x="682" y="449"/>
                  </a:lnTo>
                  <a:lnTo>
                    <a:pt x="678" y="451"/>
                  </a:lnTo>
                  <a:lnTo>
                    <a:pt x="671" y="459"/>
                  </a:lnTo>
                  <a:lnTo>
                    <a:pt x="661" y="467"/>
                  </a:lnTo>
                  <a:lnTo>
                    <a:pt x="667" y="453"/>
                  </a:lnTo>
                  <a:lnTo>
                    <a:pt x="671" y="446"/>
                  </a:lnTo>
                  <a:lnTo>
                    <a:pt x="673" y="438"/>
                  </a:lnTo>
                  <a:lnTo>
                    <a:pt x="661" y="444"/>
                  </a:lnTo>
                  <a:lnTo>
                    <a:pt x="643" y="455"/>
                  </a:lnTo>
                  <a:lnTo>
                    <a:pt x="633" y="465"/>
                  </a:lnTo>
                  <a:lnTo>
                    <a:pt x="625" y="486"/>
                  </a:lnTo>
                  <a:lnTo>
                    <a:pt x="625" y="446"/>
                  </a:lnTo>
                  <a:lnTo>
                    <a:pt x="636" y="416"/>
                  </a:lnTo>
                  <a:lnTo>
                    <a:pt x="651" y="387"/>
                  </a:lnTo>
                  <a:lnTo>
                    <a:pt x="654" y="381"/>
                  </a:lnTo>
                  <a:lnTo>
                    <a:pt x="667" y="372"/>
                  </a:lnTo>
                  <a:lnTo>
                    <a:pt x="676" y="357"/>
                  </a:lnTo>
                  <a:lnTo>
                    <a:pt x="691" y="342"/>
                  </a:lnTo>
                  <a:lnTo>
                    <a:pt x="697" y="334"/>
                  </a:lnTo>
                  <a:lnTo>
                    <a:pt x="713" y="328"/>
                  </a:lnTo>
                  <a:lnTo>
                    <a:pt x="726" y="324"/>
                  </a:lnTo>
                  <a:lnTo>
                    <a:pt x="733" y="322"/>
                  </a:lnTo>
                  <a:lnTo>
                    <a:pt x="729" y="310"/>
                  </a:lnTo>
                  <a:lnTo>
                    <a:pt x="701" y="310"/>
                  </a:lnTo>
                  <a:lnTo>
                    <a:pt x="680" y="315"/>
                  </a:lnTo>
                  <a:lnTo>
                    <a:pt x="663" y="320"/>
                  </a:lnTo>
                  <a:lnTo>
                    <a:pt x="629" y="336"/>
                  </a:lnTo>
                  <a:lnTo>
                    <a:pt x="620" y="342"/>
                  </a:lnTo>
                  <a:lnTo>
                    <a:pt x="599" y="366"/>
                  </a:lnTo>
                  <a:lnTo>
                    <a:pt x="582" y="381"/>
                  </a:lnTo>
                  <a:lnTo>
                    <a:pt x="559" y="398"/>
                  </a:lnTo>
                  <a:lnTo>
                    <a:pt x="546" y="423"/>
                  </a:lnTo>
                  <a:lnTo>
                    <a:pt x="540" y="431"/>
                  </a:lnTo>
                  <a:lnTo>
                    <a:pt x="536" y="433"/>
                  </a:lnTo>
                  <a:lnTo>
                    <a:pt x="503" y="444"/>
                  </a:lnTo>
                  <a:lnTo>
                    <a:pt x="493" y="463"/>
                  </a:lnTo>
                  <a:lnTo>
                    <a:pt x="474" y="475"/>
                  </a:lnTo>
                  <a:lnTo>
                    <a:pt x="459" y="478"/>
                  </a:lnTo>
                  <a:lnTo>
                    <a:pt x="441" y="482"/>
                  </a:lnTo>
                  <a:lnTo>
                    <a:pt x="427" y="482"/>
                  </a:lnTo>
                  <a:lnTo>
                    <a:pt x="414" y="484"/>
                  </a:lnTo>
                  <a:lnTo>
                    <a:pt x="405" y="486"/>
                  </a:lnTo>
                  <a:lnTo>
                    <a:pt x="396" y="496"/>
                  </a:lnTo>
                  <a:lnTo>
                    <a:pt x="376" y="514"/>
                  </a:lnTo>
                  <a:lnTo>
                    <a:pt x="357" y="533"/>
                  </a:lnTo>
                  <a:lnTo>
                    <a:pt x="330" y="543"/>
                  </a:lnTo>
                  <a:lnTo>
                    <a:pt x="306" y="554"/>
                  </a:lnTo>
                  <a:lnTo>
                    <a:pt x="299" y="556"/>
                  </a:lnTo>
                  <a:lnTo>
                    <a:pt x="274" y="548"/>
                  </a:lnTo>
                  <a:lnTo>
                    <a:pt x="258" y="543"/>
                  </a:lnTo>
                  <a:lnTo>
                    <a:pt x="249" y="537"/>
                  </a:lnTo>
                  <a:lnTo>
                    <a:pt x="232" y="546"/>
                  </a:lnTo>
                  <a:lnTo>
                    <a:pt x="220" y="554"/>
                  </a:lnTo>
                  <a:lnTo>
                    <a:pt x="212" y="548"/>
                  </a:lnTo>
                  <a:lnTo>
                    <a:pt x="227" y="535"/>
                  </a:lnTo>
                  <a:lnTo>
                    <a:pt x="223" y="508"/>
                  </a:lnTo>
                  <a:lnTo>
                    <a:pt x="230" y="503"/>
                  </a:lnTo>
                  <a:lnTo>
                    <a:pt x="235" y="480"/>
                  </a:lnTo>
                  <a:lnTo>
                    <a:pt x="223" y="471"/>
                  </a:lnTo>
                  <a:lnTo>
                    <a:pt x="194" y="484"/>
                  </a:lnTo>
                  <a:lnTo>
                    <a:pt x="167" y="496"/>
                  </a:lnTo>
                  <a:lnTo>
                    <a:pt x="144" y="508"/>
                  </a:lnTo>
                  <a:lnTo>
                    <a:pt x="119" y="518"/>
                  </a:lnTo>
                  <a:lnTo>
                    <a:pt x="87" y="533"/>
                  </a:lnTo>
                  <a:lnTo>
                    <a:pt x="63" y="539"/>
                  </a:lnTo>
                  <a:lnTo>
                    <a:pt x="45" y="546"/>
                  </a:lnTo>
                  <a:lnTo>
                    <a:pt x="34" y="541"/>
                  </a:lnTo>
                  <a:lnTo>
                    <a:pt x="19" y="535"/>
                  </a:lnTo>
                  <a:lnTo>
                    <a:pt x="15" y="530"/>
                  </a:lnTo>
                  <a:lnTo>
                    <a:pt x="5" y="539"/>
                  </a:lnTo>
                  <a:lnTo>
                    <a:pt x="0" y="527"/>
                  </a:lnTo>
                  <a:close/>
                </a:path>
              </a:pathLst>
            </a:custGeom>
            <a:solidFill>
              <a:srgbClr val="0000FF"/>
            </a:solidFill>
            <a:ln w="1588">
              <a:solidFill>
                <a:srgbClr val="000000"/>
              </a:solidFill>
              <a:prstDash val="solid"/>
              <a:round/>
              <a:headEnd/>
              <a:tailEnd/>
            </a:ln>
          </p:spPr>
          <p:txBody>
            <a:bodyPr/>
            <a:lstStyle/>
            <a:p>
              <a:endParaRPr lang="en-US"/>
            </a:p>
          </p:txBody>
        </p:sp>
        <p:sp>
          <p:nvSpPr>
            <p:cNvPr id="25608" name="Freeform 145"/>
            <p:cNvSpPr>
              <a:spLocks/>
            </p:cNvSpPr>
            <p:nvPr/>
          </p:nvSpPr>
          <p:spPr bwMode="auto">
            <a:xfrm>
              <a:off x="3643" y="1595"/>
              <a:ext cx="271" cy="558"/>
            </a:xfrm>
            <a:custGeom>
              <a:avLst/>
              <a:gdLst>
                <a:gd name="T0" fmla="*/ 249 w 544"/>
                <a:gd name="T1" fmla="*/ 36 h 1117"/>
                <a:gd name="T2" fmla="*/ 240 w 544"/>
                <a:gd name="T3" fmla="*/ 64 h 1117"/>
                <a:gd name="T4" fmla="*/ 255 w 544"/>
                <a:gd name="T5" fmla="*/ 78 h 1117"/>
                <a:gd name="T6" fmla="*/ 235 w 544"/>
                <a:gd name="T7" fmla="*/ 92 h 1117"/>
                <a:gd name="T8" fmla="*/ 220 w 544"/>
                <a:gd name="T9" fmla="*/ 129 h 1117"/>
                <a:gd name="T10" fmla="*/ 209 w 544"/>
                <a:gd name="T11" fmla="*/ 159 h 1117"/>
                <a:gd name="T12" fmla="*/ 207 w 544"/>
                <a:gd name="T13" fmla="*/ 124 h 1117"/>
                <a:gd name="T14" fmla="*/ 201 w 544"/>
                <a:gd name="T15" fmla="*/ 120 h 1117"/>
                <a:gd name="T16" fmla="*/ 184 w 544"/>
                <a:gd name="T17" fmla="*/ 142 h 1117"/>
                <a:gd name="T18" fmla="*/ 167 w 544"/>
                <a:gd name="T19" fmla="*/ 149 h 1117"/>
                <a:gd name="T20" fmla="*/ 164 w 544"/>
                <a:gd name="T21" fmla="*/ 169 h 1117"/>
                <a:gd name="T22" fmla="*/ 155 w 544"/>
                <a:gd name="T23" fmla="*/ 178 h 1117"/>
                <a:gd name="T24" fmla="*/ 156 w 544"/>
                <a:gd name="T25" fmla="*/ 201 h 1117"/>
                <a:gd name="T26" fmla="*/ 147 w 544"/>
                <a:gd name="T27" fmla="*/ 244 h 1117"/>
                <a:gd name="T28" fmla="*/ 141 w 544"/>
                <a:gd name="T29" fmla="*/ 272 h 1117"/>
                <a:gd name="T30" fmla="*/ 140 w 544"/>
                <a:gd name="T31" fmla="*/ 304 h 1117"/>
                <a:gd name="T32" fmla="*/ 163 w 544"/>
                <a:gd name="T33" fmla="*/ 352 h 1117"/>
                <a:gd name="T34" fmla="*/ 177 w 544"/>
                <a:gd name="T35" fmla="*/ 400 h 1117"/>
                <a:gd name="T36" fmla="*/ 180 w 544"/>
                <a:gd name="T37" fmla="*/ 433 h 1117"/>
                <a:gd name="T38" fmla="*/ 175 w 544"/>
                <a:gd name="T39" fmla="*/ 469 h 1117"/>
                <a:gd name="T40" fmla="*/ 143 w 544"/>
                <a:gd name="T41" fmla="*/ 524 h 1117"/>
                <a:gd name="T42" fmla="*/ 123 w 544"/>
                <a:gd name="T43" fmla="*/ 546 h 1117"/>
                <a:gd name="T44" fmla="*/ 87 w 544"/>
                <a:gd name="T45" fmla="*/ 556 h 1117"/>
                <a:gd name="T46" fmla="*/ 62 w 544"/>
                <a:gd name="T47" fmla="*/ 528 h 1117"/>
                <a:gd name="T48" fmla="*/ 47 w 544"/>
                <a:gd name="T49" fmla="*/ 496 h 1117"/>
                <a:gd name="T50" fmla="*/ 37 w 544"/>
                <a:gd name="T51" fmla="*/ 435 h 1117"/>
                <a:gd name="T52" fmla="*/ 29 w 544"/>
                <a:gd name="T53" fmla="*/ 382 h 1117"/>
                <a:gd name="T54" fmla="*/ 31 w 544"/>
                <a:gd name="T55" fmla="*/ 337 h 1117"/>
                <a:gd name="T56" fmla="*/ 35 w 544"/>
                <a:gd name="T57" fmla="*/ 284 h 1117"/>
                <a:gd name="T58" fmla="*/ 50 w 544"/>
                <a:gd name="T59" fmla="*/ 250 h 1117"/>
                <a:gd name="T60" fmla="*/ 47 w 544"/>
                <a:gd name="T61" fmla="*/ 216 h 1117"/>
                <a:gd name="T62" fmla="*/ 64 w 544"/>
                <a:gd name="T63" fmla="*/ 175 h 1117"/>
                <a:gd name="T64" fmla="*/ 82 w 544"/>
                <a:gd name="T65" fmla="*/ 132 h 1117"/>
                <a:gd name="T66" fmla="*/ 67 w 544"/>
                <a:gd name="T67" fmla="*/ 120 h 1117"/>
                <a:gd name="T68" fmla="*/ 57 w 544"/>
                <a:gd name="T69" fmla="*/ 159 h 1117"/>
                <a:gd name="T70" fmla="*/ 34 w 544"/>
                <a:gd name="T71" fmla="*/ 172 h 1117"/>
                <a:gd name="T72" fmla="*/ 8 w 544"/>
                <a:gd name="T73" fmla="*/ 207 h 1117"/>
                <a:gd name="T74" fmla="*/ 0 w 544"/>
                <a:gd name="T75" fmla="*/ 198 h 1117"/>
                <a:gd name="T76" fmla="*/ 10 w 544"/>
                <a:gd name="T77" fmla="*/ 167 h 1117"/>
                <a:gd name="T78" fmla="*/ 26 w 544"/>
                <a:gd name="T79" fmla="*/ 153 h 1117"/>
                <a:gd name="T80" fmla="*/ 40 w 544"/>
                <a:gd name="T81" fmla="*/ 116 h 1117"/>
                <a:gd name="T82" fmla="*/ 58 w 544"/>
                <a:gd name="T83" fmla="*/ 78 h 1117"/>
                <a:gd name="T84" fmla="*/ 69 w 544"/>
                <a:gd name="T85" fmla="*/ 62 h 1117"/>
                <a:gd name="T86" fmla="*/ 74 w 544"/>
                <a:gd name="T87" fmla="*/ 42 h 1117"/>
                <a:gd name="T88" fmla="*/ 80 w 544"/>
                <a:gd name="T89" fmla="*/ 38 h 1117"/>
                <a:gd name="T90" fmla="*/ 77 w 544"/>
                <a:gd name="T91" fmla="*/ 56 h 1117"/>
                <a:gd name="T92" fmla="*/ 93 w 544"/>
                <a:gd name="T93" fmla="*/ 49 h 1117"/>
                <a:gd name="T94" fmla="*/ 101 w 544"/>
                <a:gd name="T95" fmla="*/ 41 h 1117"/>
                <a:gd name="T96" fmla="*/ 112 w 544"/>
                <a:gd name="T97" fmla="*/ 35 h 1117"/>
                <a:gd name="T98" fmla="*/ 120 w 544"/>
                <a:gd name="T99" fmla="*/ 36 h 1117"/>
                <a:gd name="T100" fmla="*/ 103 w 544"/>
                <a:gd name="T101" fmla="*/ 62 h 1117"/>
                <a:gd name="T102" fmla="*/ 111 w 544"/>
                <a:gd name="T103" fmla="*/ 68 h 1117"/>
                <a:gd name="T104" fmla="*/ 126 w 544"/>
                <a:gd name="T105" fmla="*/ 47 h 1117"/>
                <a:gd name="T106" fmla="*/ 136 w 544"/>
                <a:gd name="T107" fmla="*/ 27 h 1117"/>
                <a:gd name="T108" fmla="*/ 161 w 544"/>
                <a:gd name="T109" fmla="*/ 18 h 1117"/>
                <a:gd name="T110" fmla="*/ 190 w 544"/>
                <a:gd name="T111" fmla="*/ 14 h 1117"/>
                <a:gd name="T112" fmla="*/ 213 w 544"/>
                <a:gd name="T113" fmla="*/ 0 h 1117"/>
                <a:gd name="T114" fmla="*/ 229 w 544"/>
                <a:gd name="T115" fmla="*/ 4 h 1117"/>
                <a:gd name="T116" fmla="*/ 255 w 544"/>
                <a:gd name="T117" fmla="*/ 13 h 1117"/>
                <a:gd name="T118" fmla="*/ 269 w 544"/>
                <a:gd name="T119" fmla="*/ 22 h 111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44"/>
                <a:gd name="T181" fmla="*/ 0 h 1117"/>
                <a:gd name="T182" fmla="*/ 544 w 544"/>
                <a:gd name="T183" fmla="*/ 1117 h 111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44" h="1117">
                  <a:moveTo>
                    <a:pt x="540" y="61"/>
                  </a:moveTo>
                  <a:lnTo>
                    <a:pt x="515" y="66"/>
                  </a:lnTo>
                  <a:lnTo>
                    <a:pt x="499" y="72"/>
                  </a:lnTo>
                  <a:lnTo>
                    <a:pt x="482" y="106"/>
                  </a:lnTo>
                  <a:lnTo>
                    <a:pt x="480" y="112"/>
                  </a:lnTo>
                  <a:lnTo>
                    <a:pt x="482" y="129"/>
                  </a:lnTo>
                  <a:lnTo>
                    <a:pt x="486" y="147"/>
                  </a:lnTo>
                  <a:lnTo>
                    <a:pt x="502" y="152"/>
                  </a:lnTo>
                  <a:lnTo>
                    <a:pt x="512" y="156"/>
                  </a:lnTo>
                  <a:lnTo>
                    <a:pt x="495" y="166"/>
                  </a:lnTo>
                  <a:lnTo>
                    <a:pt x="482" y="169"/>
                  </a:lnTo>
                  <a:lnTo>
                    <a:pt x="472" y="185"/>
                  </a:lnTo>
                  <a:lnTo>
                    <a:pt x="460" y="195"/>
                  </a:lnTo>
                  <a:lnTo>
                    <a:pt x="444" y="214"/>
                  </a:lnTo>
                  <a:lnTo>
                    <a:pt x="441" y="259"/>
                  </a:lnTo>
                  <a:lnTo>
                    <a:pt x="444" y="299"/>
                  </a:lnTo>
                  <a:lnTo>
                    <a:pt x="432" y="309"/>
                  </a:lnTo>
                  <a:lnTo>
                    <a:pt x="419" y="318"/>
                  </a:lnTo>
                  <a:lnTo>
                    <a:pt x="415" y="318"/>
                  </a:lnTo>
                  <a:lnTo>
                    <a:pt x="415" y="280"/>
                  </a:lnTo>
                  <a:lnTo>
                    <a:pt x="415" y="249"/>
                  </a:lnTo>
                  <a:lnTo>
                    <a:pt x="419" y="242"/>
                  </a:lnTo>
                  <a:lnTo>
                    <a:pt x="419" y="217"/>
                  </a:lnTo>
                  <a:lnTo>
                    <a:pt x="404" y="240"/>
                  </a:lnTo>
                  <a:lnTo>
                    <a:pt x="390" y="259"/>
                  </a:lnTo>
                  <a:lnTo>
                    <a:pt x="384" y="274"/>
                  </a:lnTo>
                  <a:lnTo>
                    <a:pt x="369" y="285"/>
                  </a:lnTo>
                  <a:lnTo>
                    <a:pt x="355" y="290"/>
                  </a:lnTo>
                  <a:lnTo>
                    <a:pt x="338" y="296"/>
                  </a:lnTo>
                  <a:lnTo>
                    <a:pt x="336" y="299"/>
                  </a:lnTo>
                  <a:lnTo>
                    <a:pt x="343" y="318"/>
                  </a:lnTo>
                  <a:lnTo>
                    <a:pt x="338" y="331"/>
                  </a:lnTo>
                  <a:lnTo>
                    <a:pt x="330" y="339"/>
                  </a:lnTo>
                  <a:lnTo>
                    <a:pt x="320" y="348"/>
                  </a:lnTo>
                  <a:lnTo>
                    <a:pt x="314" y="351"/>
                  </a:lnTo>
                  <a:lnTo>
                    <a:pt x="311" y="357"/>
                  </a:lnTo>
                  <a:lnTo>
                    <a:pt x="311" y="370"/>
                  </a:lnTo>
                  <a:lnTo>
                    <a:pt x="314" y="376"/>
                  </a:lnTo>
                  <a:lnTo>
                    <a:pt x="314" y="402"/>
                  </a:lnTo>
                  <a:lnTo>
                    <a:pt x="307" y="424"/>
                  </a:lnTo>
                  <a:lnTo>
                    <a:pt x="301" y="464"/>
                  </a:lnTo>
                  <a:lnTo>
                    <a:pt x="295" y="488"/>
                  </a:lnTo>
                  <a:lnTo>
                    <a:pt x="288" y="501"/>
                  </a:lnTo>
                  <a:lnTo>
                    <a:pt x="279" y="520"/>
                  </a:lnTo>
                  <a:lnTo>
                    <a:pt x="284" y="545"/>
                  </a:lnTo>
                  <a:lnTo>
                    <a:pt x="298" y="572"/>
                  </a:lnTo>
                  <a:lnTo>
                    <a:pt x="293" y="584"/>
                  </a:lnTo>
                  <a:lnTo>
                    <a:pt x="282" y="609"/>
                  </a:lnTo>
                  <a:lnTo>
                    <a:pt x="293" y="634"/>
                  </a:lnTo>
                  <a:lnTo>
                    <a:pt x="311" y="674"/>
                  </a:lnTo>
                  <a:lnTo>
                    <a:pt x="328" y="705"/>
                  </a:lnTo>
                  <a:lnTo>
                    <a:pt x="350" y="742"/>
                  </a:lnTo>
                  <a:lnTo>
                    <a:pt x="352" y="778"/>
                  </a:lnTo>
                  <a:lnTo>
                    <a:pt x="355" y="801"/>
                  </a:lnTo>
                  <a:lnTo>
                    <a:pt x="358" y="810"/>
                  </a:lnTo>
                  <a:lnTo>
                    <a:pt x="361" y="820"/>
                  </a:lnTo>
                  <a:lnTo>
                    <a:pt x="361" y="867"/>
                  </a:lnTo>
                  <a:lnTo>
                    <a:pt x="358" y="870"/>
                  </a:lnTo>
                  <a:lnTo>
                    <a:pt x="358" y="913"/>
                  </a:lnTo>
                  <a:lnTo>
                    <a:pt x="352" y="938"/>
                  </a:lnTo>
                  <a:lnTo>
                    <a:pt x="330" y="979"/>
                  </a:lnTo>
                  <a:lnTo>
                    <a:pt x="307" y="1014"/>
                  </a:lnTo>
                  <a:lnTo>
                    <a:pt x="288" y="1049"/>
                  </a:lnTo>
                  <a:lnTo>
                    <a:pt x="279" y="1068"/>
                  </a:lnTo>
                  <a:lnTo>
                    <a:pt x="276" y="1079"/>
                  </a:lnTo>
                  <a:lnTo>
                    <a:pt x="247" y="1092"/>
                  </a:lnTo>
                  <a:lnTo>
                    <a:pt x="222" y="1107"/>
                  </a:lnTo>
                  <a:lnTo>
                    <a:pt x="203" y="1117"/>
                  </a:lnTo>
                  <a:lnTo>
                    <a:pt x="174" y="1112"/>
                  </a:lnTo>
                  <a:lnTo>
                    <a:pt x="152" y="1098"/>
                  </a:lnTo>
                  <a:lnTo>
                    <a:pt x="141" y="1095"/>
                  </a:lnTo>
                  <a:lnTo>
                    <a:pt x="125" y="1057"/>
                  </a:lnTo>
                  <a:lnTo>
                    <a:pt x="114" y="1038"/>
                  </a:lnTo>
                  <a:lnTo>
                    <a:pt x="100" y="1014"/>
                  </a:lnTo>
                  <a:lnTo>
                    <a:pt x="94" y="992"/>
                  </a:lnTo>
                  <a:lnTo>
                    <a:pt x="84" y="943"/>
                  </a:lnTo>
                  <a:lnTo>
                    <a:pt x="84" y="919"/>
                  </a:lnTo>
                  <a:lnTo>
                    <a:pt x="74" y="870"/>
                  </a:lnTo>
                  <a:lnTo>
                    <a:pt x="65" y="820"/>
                  </a:lnTo>
                  <a:lnTo>
                    <a:pt x="58" y="795"/>
                  </a:lnTo>
                  <a:lnTo>
                    <a:pt x="58" y="765"/>
                  </a:lnTo>
                  <a:lnTo>
                    <a:pt x="55" y="756"/>
                  </a:lnTo>
                  <a:lnTo>
                    <a:pt x="55" y="711"/>
                  </a:lnTo>
                  <a:lnTo>
                    <a:pt x="63" y="674"/>
                  </a:lnTo>
                  <a:lnTo>
                    <a:pt x="65" y="626"/>
                  </a:lnTo>
                  <a:lnTo>
                    <a:pt x="71" y="584"/>
                  </a:lnTo>
                  <a:lnTo>
                    <a:pt x="71" y="568"/>
                  </a:lnTo>
                  <a:lnTo>
                    <a:pt x="84" y="536"/>
                  </a:lnTo>
                  <a:lnTo>
                    <a:pt x="94" y="514"/>
                  </a:lnTo>
                  <a:lnTo>
                    <a:pt x="100" y="501"/>
                  </a:lnTo>
                  <a:lnTo>
                    <a:pt x="100" y="466"/>
                  </a:lnTo>
                  <a:lnTo>
                    <a:pt x="97" y="443"/>
                  </a:lnTo>
                  <a:lnTo>
                    <a:pt x="94" y="433"/>
                  </a:lnTo>
                  <a:lnTo>
                    <a:pt x="94" y="421"/>
                  </a:lnTo>
                  <a:lnTo>
                    <a:pt x="109" y="389"/>
                  </a:lnTo>
                  <a:lnTo>
                    <a:pt x="129" y="351"/>
                  </a:lnTo>
                  <a:lnTo>
                    <a:pt x="141" y="316"/>
                  </a:lnTo>
                  <a:lnTo>
                    <a:pt x="154" y="280"/>
                  </a:lnTo>
                  <a:lnTo>
                    <a:pt x="164" y="264"/>
                  </a:lnTo>
                  <a:lnTo>
                    <a:pt x="168" y="228"/>
                  </a:lnTo>
                  <a:lnTo>
                    <a:pt x="152" y="223"/>
                  </a:lnTo>
                  <a:lnTo>
                    <a:pt x="135" y="240"/>
                  </a:lnTo>
                  <a:lnTo>
                    <a:pt x="122" y="262"/>
                  </a:lnTo>
                  <a:lnTo>
                    <a:pt x="117" y="294"/>
                  </a:lnTo>
                  <a:lnTo>
                    <a:pt x="114" y="318"/>
                  </a:lnTo>
                  <a:lnTo>
                    <a:pt x="106" y="335"/>
                  </a:lnTo>
                  <a:lnTo>
                    <a:pt x="84" y="341"/>
                  </a:lnTo>
                  <a:lnTo>
                    <a:pt x="68" y="344"/>
                  </a:lnTo>
                  <a:lnTo>
                    <a:pt x="55" y="376"/>
                  </a:lnTo>
                  <a:lnTo>
                    <a:pt x="36" y="398"/>
                  </a:lnTo>
                  <a:lnTo>
                    <a:pt x="17" y="415"/>
                  </a:lnTo>
                  <a:lnTo>
                    <a:pt x="9" y="418"/>
                  </a:lnTo>
                  <a:lnTo>
                    <a:pt x="0" y="424"/>
                  </a:lnTo>
                  <a:lnTo>
                    <a:pt x="0" y="396"/>
                  </a:lnTo>
                  <a:lnTo>
                    <a:pt x="11" y="379"/>
                  </a:lnTo>
                  <a:lnTo>
                    <a:pt x="14" y="353"/>
                  </a:lnTo>
                  <a:lnTo>
                    <a:pt x="20" y="335"/>
                  </a:lnTo>
                  <a:lnTo>
                    <a:pt x="27" y="318"/>
                  </a:lnTo>
                  <a:lnTo>
                    <a:pt x="32" y="313"/>
                  </a:lnTo>
                  <a:lnTo>
                    <a:pt x="52" y="307"/>
                  </a:lnTo>
                  <a:lnTo>
                    <a:pt x="63" y="296"/>
                  </a:lnTo>
                  <a:lnTo>
                    <a:pt x="68" y="268"/>
                  </a:lnTo>
                  <a:lnTo>
                    <a:pt x="81" y="233"/>
                  </a:lnTo>
                  <a:lnTo>
                    <a:pt x="90" y="214"/>
                  </a:lnTo>
                  <a:lnTo>
                    <a:pt x="106" y="179"/>
                  </a:lnTo>
                  <a:lnTo>
                    <a:pt x="117" y="156"/>
                  </a:lnTo>
                  <a:lnTo>
                    <a:pt x="122" y="140"/>
                  </a:lnTo>
                  <a:lnTo>
                    <a:pt x="122" y="131"/>
                  </a:lnTo>
                  <a:lnTo>
                    <a:pt x="139" y="124"/>
                  </a:lnTo>
                  <a:lnTo>
                    <a:pt x="139" y="106"/>
                  </a:lnTo>
                  <a:lnTo>
                    <a:pt x="141" y="95"/>
                  </a:lnTo>
                  <a:lnTo>
                    <a:pt x="148" y="85"/>
                  </a:lnTo>
                  <a:lnTo>
                    <a:pt x="154" y="77"/>
                  </a:lnTo>
                  <a:lnTo>
                    <a:pt x="160" y="66"/>
                  </a:lnTo>
                  <a:lnTo>
                    <a:pt x="160" y="77"/>
                  </a:lnTo>
                  <a:lnTo>
                    <a:pt x="154" y="83"/>
                  </a:lnTo>
                  <a:lnTo>
                    <a:pt x="154" y="93"/>
                  </a:lnTo>
                  <a:lnTo>
                    <a:pt x="154" y="112"/>
                  </a:lnTo>
                  <a:lnTo>
                    <a:pt x="157" y="124"/>
                  </a:lnTo>
                  <a:lnTo>
                    <a:pt x="179" y="115"/>
                  </a:lnTo>
                  <a:lnTo>
                    <a:pt x="186" y="98"/>
                  </a:lnTo>
                  <a:lnTo>
                    <a:pt x="190" y="85"/>
                  </a:lnTo>
                  <a:lnTo>
                    <a:pt x="190" y="80"/>
                  </a:lnTo>
                  <a:lnTo>
                    <a:pt x="203" y="83"/>
                  </a:lnTo>
                  <a:lnTo>
                    <a:pt x="208" y="83"/>
                  </a:lnTo>
                  <a:lnTo>
                    <a:pt x="215" y="83"/>
                  </a:lnTo>
                  <a:lnTo>
                    <a:pt x="225" y="70"/>
                  </a:lnTo>
                  <a:lnTo>
                    <a:pt x="228" y="66"/>
                  </a:lnTo>
                  <a:lnTo>
                    <a:pt x="230" y="72"/>
                  </a:lnTo>
                  <a:lnTo>
                    <a:pt x="241" y="72"/>
                  </a:lnTo>
                  <a:lnTo>
                    <a:pt x="218" y="93"/>
                  </a:lnTo>
                  <a:lnTo>
                    <a:pt x="215" y="108"/>
                  </a:lnTo>
                  <a:lnTo>
                    <a:pt x="206" y="124"/>
                  </a:lnTo>
                  <a:lnTo>
                    <a:pt x="203" y="131"/>
                  </a:lnTo>
                  <a:lnTo>
                    <a:pt x="211" y="134"/>
                  </a:lnTo>
                  <a:lnTo>
                    <a:pt x="222" y="137"/>
                  </a:lnTo>
                  <a:lnTo>
                    <a:pt x="230" y="117"/>
                  </a:lnTo>
                  <a:lnTo>
                    <a:pt x="241" y="102"/>
                  </a:lnTo>
                  <a:lnTo>
                    <a:pt x="253" y="95"/>
                  </a:lnTo>
                  <a:lnTo>
                    <a:pt x="262" y="89"/>
                  </a:lnTo>
                  <a:lnTo>
                    <a:pt x="269" y="70"/>
                  </a:lnTo>
                  <a:lnTo>
                    <a:pt x="273" y="54"/>
                  </a:lnTo>
                  <a:lnTo>
                    <a:pt x="276" y="51"/>
                  </a:lnTo>
                  <a:lnTo>
                    <a:pt x="301" y="51"/>
                  </a:lnTo>
                  <a:lnTo>
                    <a:pt x="323" y="36"/>
                  </a:lnTo>
                  <a:lnTo>
                    <a:pt x="352" y="41"/>
                  </a:lnTo>
                  <a:lnTo>
                    <a:pt x="358" y="39"/>
                  </a:lnTo>
                  <a:lnTo>
                    <a:pt x="382" y="28"/>
                  </a:lnTo>
                  <a:lnTo>
                    <a:pt x="398" y="12"/>
                  </a:lnTo>
                  <a:lnTo>
                    <a:pt x="417" y="2"/>
                  </a:lnTo>
                  <a:lnTo>
                    <a:pt x="428" y="0"/>
                  </a:lnTo>
                  <a:lnTo>
                    <a:pt x="432" y="6"/>
                  </a:lnTo>
                  <a:lnTo>
                    <a:pt x="451" y="6"/>
                  </a:lnTo>
                  <a:lnTo>
                    <a:pt x="460" y="9"/>
                  </a:lnTo>
                  <a:lnTo>
                    <a:pt x="477" y="9"/>
                  </a:lnTo>
                  <a:lnTo>
                    <a:pt x="490" y="12"/>
                  </a:lnTo>
                  <a:lnTo>
                    <a:pt x="512" y="26"/>
                  </a:lnTo>
                  <a:lnTo>
                    <a:pt x="517" y="35"/>
                  </a:lnTo>
                  <a:lnTo>
                    <a:pt x="544" y="39"/>
                  </a:lnTo>
                  <a:lnTo>
                    <a:pt x="540" y="44"/>
                  </a:lnTo>
                  <a:lnTo>
                    <a:pt x="540" y="61"/>
                  </a:lnTo>
                  <a:close/>
                </a:path>
              </a:pathLst>
            </a:custGeom>
            <a:solidFill>
              <a:srgbClr val="0000FF"/>
            </a:solidFill>
            <a:ln w="1588">
              <a:solidFill>
                <a:srgbClr val="000000"/>
              </a:solidFill>
              <a:prstDash val="solid"/>
              <a:round/>
              <a:headEnd/>
              <a:tailEnd/>
            </a:ln>
          </p:spPr>
          <p:txBody>
            <a:bodyPr/>
            <a:lstStyle/>
            <a:p>
              <a:endParaRPr lang="en-US"/>
            </a:p>
          </p:txBody>
        </p:sp>
        <p:sp>
          <p:nvSpPr>
            <p:cNvPr id="25609" name="Freeform 146"/>
            <p:cNvSpPr>
              <a:spLocks/>
            </p:cNvSpPr>
            <p:nvPr/>
          </p:nvSpPr>
          <p:spPr bwMode="auto">
            <a:xfrm>
              <a:off x="4081" y="1897"/>
              <a:ext cx="392" cy="241"/>
            </a:xfrm>
            <a:custGeom>
              <a:avLst/>
              <a:gdLst>
                <a:gd name="T0" fmla="*/ 51 w 784"/>
                <a:gd name="T1" fmla="*/ 150 h 480"/>
                <a:gd name="T2" fmla="*/ 77 w 784"/>
                <a:gd name="T3" fmla="*/ 157 h 480"/>
                <a:gd name="T4" fmla="*/ 85 w 784"/>
                <a:gd name="T5" fmla="*/ 158 h 480"/>
                <a:gd name="T6" fmla="*/ 95 w 784"/>
                <a:gd name="T7" fmla="*/ 140 h 480"/>
                <a:gd name="T8" fmla="*/ 113 w 784"/>
                <a:gd name="T9" fmla="*/ 135 h 480"/>
                <a:gd name="T10" fmla="*/ 133 w 784"/>
                <a:gd name="T11" fmla="*/ 116 h 480"/>
                <a:gd name="T12" fmla="*/ 158 w 784"/>
                <a:gd name="T13" fmla="*/ 95 h 480"/>
                <a:gd name="T14" fmla="*/ 188 w 784"/>
                <a:gd name="T15" fmla="*/ 70 h 480"/>
                <a:gd name="T16" fmla="*/ 211 w 784"/>
                <a:gd name="T17" fmla="*/ 58 h 480"/>
                <a:gd name="T18" fmla="*/ 242 w 784"/>
                <a:gd name="T19" fmla="*/ 61 h 480"/>
                <a:gd name="T20" fmla="*/ 253 w 784"/>
                <a:gd name="T21" fmla="*/ 58 h 480"/>
                <a:gd name="T22" fmla="*/ 247 w 784"/>
                <a:gd name="T23" fmla="*/ 49 h 480"/>
                <a:gd name="T24" fmla="*/ 275 w 784"/>
                <a:gd name="T25" fmla="*/ 35 h 480"/>
                <a:gd name="T26" fmla="*/ 292 w 784"/>
                <a:gd name="T27" fmla="*/ 24 h 480"/>
                <a:gd name="T28" fmla="*/ 317 w 784"/>
                <a:gd name="T29" fmla="*/ 13 h 480"/>
                <a:gd name="T30" fmla="*/ 339 w 784"/>
                <a:gd name="T31" fmla="*/ 9 h 480"/>
                <a:gd name="T32" fmla="*/ 355 w 784"/>
                <a:gd name="T33" fmla="*/ 5 h 480"/>
                <a:gd name="T34" fmla="*/ 367 w 784"/>
                <a:gd name="T35" fmla="*/ 3 h 480"/>
                <a:gd name="T36" fmla="*/ 380 w 784"/>
                <a:gd name="T37" fmla="*/ 0 h 480"/>
                <a:gd name="T38" fmla="*/ 389 w 784"/>
                <a:gd name="T39" fmla="*/ 6 h 480"/>
                <a:gd name="T40" fmla="*/ 392 w 784"/>
                <a:gd name="T41" fmla="*/ 14 h 480"/>
                <a:gd name="T42" fmla="*/ 383 w 784"/>
                <a:gd name="T43" fmla="*/ 28 h 480"/>
                <a:gd name="T44" fmla="*/ 375 w 784"/>
                <a:gd name="T45" fmla="*/ 41 h 480"/>
                <a:gd name="T46" fmla="*/ 352 w 784"/>
                <a:gd name="T47" fmla="*/ 68 h 480"/>
                <a:gd name="T48" fmla="*/ 322 w 784"/>
                <a:gd name="T49" fmla="*/ 95 h 480"/>
                <a:gd name="T50" fmla="*/ 287 w 784"/>
                <a:gd name="T51" fmla="*/ 123 h 480"/>
                <a:gd name="T52" fmla="*/ 252 w 784"/>
                <a:gd name="T53" fmla="*/ 147 h 480"/>
                <a:gd name="T54" fmla="*/ 210 w 784"/>
                <a:gd name="T55" fmla="*/ 168 h 480"/>
                <a:gd name="T56" fmla="*/ 195 w 784"/>
                <a:gd name="T57" fmla="*/ 178 h 480"/>
                <a:gd name="T58" fmla="*/ 183 w 784"/>
                <a:gd name="T59" fmla="*/ 194 h 480"/>
                <a:gd name="T60" fmla="*/ 176 w 784"/>
                <a:gd name="T61" fmla="*/ 202 h 480"/>
                <a:gd name="T62" fmla="*/ 159 w 784"/>
                <a:gd name="T63" fmla="*/ 218 h 480"/>
                <a:gd name="T64" fmla="*/ 138 w 784"/>
                <a:gd name="T65" fmla="*/ 219 h 480"/>
                <a:gd name="T66" fmla="*/ 106 w 784"/>
                <a:gd name="T67" fmla="*/ 233 h 480"/>
                <a:gd name="T68" fmla="*/ 86 w 784"/>
                <a:gd name="T69" fmla="*/ 234 h 480"/>
                <a:gd name="T70" fmla="*/ 62 w 784"/>
                <a:gd name="T71" fmla="*/ 237 h 480"/>
                <a:gd name="T72" fmla="*/ 59 w 784"/>
                <a:gd name="T73" fmla="*/ 231 h 480"/>
                <a:gd name="T74" fmla="*/ 59 w 784"/>
                <a:gd name="T75" fmla="*/ 221 h 480"/>
                <a:gd name="T76" fmla="*/ 35 w 784"/>
                <a:gd name="T77" fmla="*/ 220 h 480"/>
                <a:gd name="T78" fmla="*/ 14 w 784"/>
                <a:gd name="T79" fmla="*/ 211 h 480"/>
                <a:gd name="T80" fmla="*/ 6 w 784"/>
                <a:gd name="T81" fmla="*/ 199 h 480"/>
                <a:gd name="T82" fmla="*/ 15 w 784"/>
                <a:gd name="T83" fmla="*/ 177 h 480"/>
                <a:gd name="T84" fmla="*/ 23 w 784"/>
                <a:gd name="T85" fmla="*/ 168 h 4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4"/>
                <a:gd name="T130" fmla="*/ 0 h 480"/>
                <a:gd name="T131" fmla="*/ 784 w 784"/>
                <a:gd name="T132" fmla="*/ 480 h 4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4" h="480">
                  <a:moveTo>
                    <a:pt x="47" y="319"/>
                  </a:moveTo>
                  <a:lnTo>
                    <a:pt x="82" y="304"/>
                  </a:lnTo>
                  <a:lnTo>
                    <a:pt x="102" y="298"/>
                  </a:lnTo>
                  <a:lnTo>
                    <a:pt x="125" y="300"/>
                  </a:lnTo>
                  <a:lnTo>
                    <a:pt x="142" y="308"/>
                  </a:lnTo>
                  <a:lnTo>
                    <a:pt x="154" y="312"/>
                  </a:lnTo>
                  <a:lnTo>
                    <a:pt x="158" y="319"/>
                  </a:lnTo>
                  <a:lnTo>
                    <a:pt x="162" y="337"/>
                  </a:lnTo>
                  <a:lnTo>
                    <a:pt x="170" y="314"/>
                  </a:lnTo>
                  <a:lnTo>
                    <a:pt x="176" y="298"/>
                  </a:lnTo>
                  <a:lnTo>
                    <a:pt x="184" y="287"/>
                  </a:lnTo>
                  <a:lnTo>
                    <a:pt x="189" y="278"/>
                  </a:lnTo>
                  <a:lnTo>
                    <a:pt x="203" y="274"/>
                  </a:lnTo>
                  <a:lnTo>
                    <a:pt x="214" y="272"/>
                  </a:lnTo>
                  <a:lnTo>
                    <a:pt x="226" y="269"/>
                  </a:lnTo>
                  <a:lnTo>
                    <a:pt x="242" y="272"/>
                  </a:lnTo>
                  <a:lnTo>
                    <a:pt x="244" y="247"/>
                  </a:lnTo>
                  <a:lnTo>
                    <a:pt x="265" y="231"/>
                  </a:lnTo>
                  <a:lnTo>
                    <a:pt x="281" y="223"/>
                  </a:lnTo>
                  <a:lnTo>
                    <a:pt x="294" y="206"/>
                  </a:lnTo>
                  <a:lnTo>
                    <a:pt x="316" y="190"/>
                  </a:lnTo>
                  <a:lnTo>
                    <a:pt x="328" y="172"/>
                  </a:lnTo>
                  <a:lnTo>
                    <a:pt x="341" y="157"/>
                  </a:lnTo>
                  <a:lnTo>
                    <a:pt x="376" y="139"/>
                  </a:lnTo>
                  <a:lnTo>
                    <a:pt x="400" y="128"/>
                  </a:lnTo>
                  <a:lnTo>
                    <a:pt x="421" y="118"/>
                  </a:lnTo>
                  <a:lnTo>
                    <a:pt x="423" y="116"/>
                  </a:lnTo>
                  <a:lnTo>
                    <a:pt x="463" y="116"/>
                  </a:lnTo>
                  <a:lnTo>
                    <a:pt x="478" y="120"/>
                  </a:lnTo>
                  <a:lnTo>
                    <a:pt x="484" y="122"/>
                  </a:lnTo>
                  <a:lnTo>
                    <a:pt x="488" y="122"/>
                  </a:lnTo>
                  <a:lnTo>
                    <a:pt x="507" y="122"/>
                  </a:lnTo>
                  <a:lnTo>
                    <a:pt x="507" y="116"/>
                  </a:lnTo>
                  <a:lnTo>
                    <a:pt x="492" y="116"/>
                  </a:lnTo>
                  <a:lnTo>
                    <a:pt x="482" y="107"/>
                  </a:lnTo>
                  <a:lnTo>
                    <a:pt x="495" y="98"/>
                  </a:lnTo>
                  <a:lnTo>
                    <a:pt x="509" y="89"/>
                  </a:lnTo>
                  <a:lnTo>
                    <a:pt x="533" y="77"/>
                  </a:lnTo>
                  <a:lnTo>
                    <a:pt x="550" y="70"/>
                  </a:lnTo>
                  <a:lnTo>
                    <a:pt x="560" y="70"/>
                  </a:lnTo>
                  <a:lnTo>
                    <a:pt x="568" y="60"/>
                  </a:lnTo>
                  <a:lnTo>
                    <a:pt x="583" y="47"/>
                  </a:lnTo>
                  <a:lnTo>
                    <a:pt x="598" y="30"/>
                  </a:lnTo>
                  <a:lnTo>
                    <a:pt x="617" y="28"/>
                  </a:lnTo>
                  <a:lnTo>
                    <a:pt x="634" y="26"/>
                  </a:lnTo>
                  <a:lnTo>
                    <a:pt x="651" y="24"/>
                  </a:lnTo>
                  <a:lnTo>
                    <a:pt x="661" y="20"/>
                  </a:lnTo>
                  <a:lnTo>
                    <a:pt x="677" y="17"/>
                  </a:lnTo>
                  <a:lnTo>
                    <a:pt x="689" y="15"/>
                  </a:lnTo>
                  <a:lnTo>
                    <a:pt x="695" y="9"/>
                  </a:lnTo>
                  <a:lnTo>
                    <a:pt x="710" y="9"/>
                  </a:lnTo>
                  <a:lnTo>
                    <a:pt x="716" y="7"/>
                  </a:lnTo>
                  <a:lnTo>
                    <a:pt x="724" y="7"/>
                  </a:lnTo>
                  <a:lnTo>
                    <a:pt x="733" y="5"/>
                  </a:lnTo>
                  <a:lnTo>
                    <a:pt x="748" y="5"/>
                  </a:lnTo>
                  <a:lnTo>
                    <a:pt x="757" y="5"/>
                  </a:lnTo>
                  <a:lnTo>
                    <a:pt x="759" y="0"/>
                  </a:lnTo>
                  <a:lnTo>
                    <a:pt x="767" y="0"/>
                  </a:lnTo>
                  <a:lnTo>
                    <a:pt x="773" y="3"/>
                  </a:lnTo>
                  <a:lnTo>
                    <a:pt x="778" y="12"/>
                  </a:lnTo>
                  <a:lnTo>
                    <a:pt x="780" y="20"/>
                  </a:lnTo>
                  <a:lnTo>
                    <a:pt x="780" y="22"/>
                  </a:lnTo>
                  <a:lnTo>
                    <a:pt x="784" y="28"/>
                  </a:lnTo>
                  <a:lnTo>
                    <a:pt x="782" y="43"/>
                  </a:lnTo>
                  <a:lnTo>
                    <a:pt x="775" y="49"/>
                  </a:lnTo>
                  <a:lnTo>
                    <a:pt x="765" y="56"/>
                  </a:lnTo>
                  <a:lnTo>
                    <a:pt x="761" y="60"/>
                  </a:lnTo>
                  <a:lnTo>
                    <a:pt x="754" y="70"/>
                  </a:lnTo>
                  <a:lnTo>
                    <a:pt x="750" y="81"/>
                  </a:lnTo>
                  <a:lnTo>
                    <a:pt x="748" y="92"/>
                  </a:lnTo>
                  <a:lnTo>
                    <a:pt x="722" y="116"/>
                  </a:lnTo>
                  <a:lnTo>
                    <a:pt x="704" y="136"/>
                  </a:lnTo>
                  <a:lnTo>
                    <a:pt x="693" y="144"/>
                  </a:lnTo>
                  <a:lnTo>
                    <a:pt x="671" y="166"/>
                  </a:lnTo>
                  <a:lnTo>
                    <a:pt x="644" y="190"/>
                  </a:lnTo>
                  <a:lnTo>
                    <a:pt x="624" y="208"/>
                  </a:lnTo>
                  <a:lnTo>
                    <a:pt x="600" y="225"/>
                  </a:lnTo>
                  <a:lnTo>
                    <a:pt x="573" y="245"/>
                  </a:lnTo>
                  <a:lnTo>
                    <a:pt x="545" y="265"/>
                  </a:lnTo>
                  <a:lnTo>
                    <a:pt x="524" y="282"/>
                  </a:lnTo>
                  <a:lnTo>
                    <a:pt x="505" y="292"/>
                  </a:lnTo>
                  <a:lnTo>
                    <a:pt x="480" y="304"/>
                  </a:lnTo>
                  <a:lnTo>
                    <a:pt x="444" y="321"/>
                  </a:lnTo>
                  <a:lnTo>
                    <a:pt x="421" y="335"/>
                  </a:lnTo>
                  <a:lnTo>
                    <a:pt x="400" y="348"/>
                  </a:lnTo>
                  <a:lnTo>
                    <a:pt x="394" y="352"/>
                  </a:lnTo>
                  <a:lnTo>
                    <a:pt x="389" y="355"/>
                  </a:lnTo>
                  <a:lnTo>
                    <a:pt x="387" y="355"/>
                  </a:lnTo>
                  <a:lnTo>
                    <a:pt x="372" y="376"/>
                  </a:lnTo>
                  <a:lnTo>
                    <a:pt x="365" y="386"/>
                  </a:lnTo>
                  <a:lnTo>
                    <a:pt x="363" y="392"/>
                  </a:lnTo>
                  <a:lnTo>
                    <a:pt x="353" y="403"/>
                  </a:lnTo>
                  <a:lnTo>
                    <a:pt x="351" y="403"/>
                  </a:lnTo>
                  <a:lnTo>
                    <a:pt x="334" y="418"/>
                  </a:lnTo>
                  <a:lnTo>
                    <a:pt x="328" y="423"/>
                  </a:lnTo>
                  <a:lnTo>
                    <a:pt x="318" y="435"/>
                  </a:lnTo>
                  <a:lnTo>
                    <a:pt x="300" y="437"/>
                  </a:lnTo>
                  <a:lnTo>
                    <a:pt x="285" y="437"/>
                  </a:lnTo>
                  <a:lnTo>
                    <a:pt x="275" y="437"/>
                  </a:lnTo>
                  <a:lnTo>
                    <a:pt x="263" y="439"/>
                  </a:lnTo>
                  <a:lnTo>
                    <a:pt x="228" y="458"/>
                  </a:lnTo>
                  <a:lnTo>
                    <a:pt x="212" y="464"/>
                  </a:lnTo>
                  <a:lnTo>
                    <a:pt x="201" y="470"/>
                  </a:lnTo>
                  <a:lnTo>
                    <a:pt x="189" y="480"/>
                  </a:lnTo>
                  <a:lnTo>
                    <a:pt x="172" y="467"/>
                  </a:lnTo>
                  <a:lnTo>
                    <a:pt x="156" y="462"/>
                  </a:lnTo>
                  <a:lnTo>
                    <a:pt x="152" y="460"/>
                  </a:lnTo>
                  <a:lnTo>
                    <a:pt x="125" y="473"/>
                  </a:lnTo>
                  <a:lnTo>
                    <a:pt x="104" y="480"/>
                  </a:lnTo>
                  <a:lnTo>
                    <a:pt x="98" y="473"/>
                  </a:lnTo>
                  <a:lnTo>
                    <a:pt x="119" y="460"/>
                  </a:lnTo>
                  <a:lnTo>
                    <a:pt x="140" y="445"/>
                  </a:lnTo>
                  <a:lnTo>
                    <a:pt x="129" y="441"/>
                  </a:lnTo>
                  <a:lnTo>
                    <a:pt x="119" y="441"/>
                  </a:lnTo>
                  <a:lnTo>
                    <a:pt x="104" y="452"/>
                  </a:lnTo>
                  <a:lnTo>
                    <a:pt x="100" y="452"/>
                  </a:lnTo>
                  <a:lnTo>
                    <a:pt x="70" y="439"/>
                  </a:lnTo>
                  <a:lnTo>
                    <a:pt x="51" y="429"/>
                  </a:lnTo>
                  <a:lnTo>
                    <a:pt x="35" y="427"/>
                  </a:lnTo>
                  <a:lnTo>
                    <a:pt x="28" y="420"/>
                  </a:lnTo>
                  <a:lnTo>
                    <a:pt x="0" y="435"/>
                  </a:lnTo>
                  <a:lnTo>
                    <a:pt x="4" y="415"/>
                  </a:lnTo>
                  <a:lnTo>
                    <a:pt x="11" y="397"/>
                  </a:lnTo>
                  <a:lnTo>
                    <a:pt x="16" y="382"/>
                  </a:lnTo>
                  <a:lnTo>
                    <a:pt x="22" y="363"/>
                  </a:lnTo>
                  <a:lnTo>
                    <a:pt x="30" y="352"/>
                  </a:lnTo>
                  <a:lnTo>
                    <a:pt x="35" y="348"/>
                  </a:lnTo>
                  <a:lnTo>
                    <a:pt x="35" y="346"/>
                  </a:lnTo>
                  <a:lnTo>
                    <a:pt x="45" y="335"/>
                  </a:lnTo>
                  <a:lnTo>
                    <a:pt x="47" y="319"/>
                  </a:lnTo>
                  <a:close/>
                </a:path>
              </a:pathLst>
            </a:custGeom>
            <a:solidFill>
              <a:srgbClr val="0000FF"/>
            </a:solidFill>
            <a:ln w="1588">
              <a:solidFill>
                <a:srgbClr val="000000"/>
              </a:solidFill>
              <a:prstDash val="solid"/>
              <a:round/>
              <a:headEnd/>
              <a:tailEnd/>
            </a:ln>
          </p:spPr>
          <p:txBody>
            <a:bodyPr/>
            <a:lstStyle/>
            <a:p>
              <a:endParaRPr lang="en-US"/>
            </a:p>
          </p:txBody>
        </p:sp>
        <p:sp>
          <p:nvSpPr>
            <p:cNvPr id="25610" name="Freeform 147"/>
            <p:cNvSpPr>
              <a:spLocks/>
            </p:cNvSpPr>
            <p:nvPr/>
          </p:nvSpPr>
          <p:spPr bwMode="auto">
            <a:xfrm>
              <a:off x="4361" y="1694"/>
              <a:ext cx="324" cy="174"/>
            </a:xfrm>
            <a:custGeom>
              <a:avLst/>
              <a:gdLst>
                <a:gd name="T0" fmla="*/ 10 w 648"/>
                <a:gd name="T1" fmla="*/ 136 h 348"/>
                <a:gd name="T2" fmla="*/ 26 w 648"/>
                <a:gd name="T3" fmla="*/ 108 h 348"/>
                <a:gd name="T4" fmla="*/ 39 w 648"/>
                <a:gd name="T5" fmla="*/ 98 h 348"/>
                <a:gd name="T6" fmla="*/ 69 w 648"/>
                <a:gd name="T7" fmla="*/ 85 h 348"/>
                <a:gd name="T8" fmla="*/ 91 w 648"/>
                <a:gd name="T9" fmla="*/ 65 h 348"/>
                <a:gd name="T10" fmla="*/ 110 w 648"/>
                <a:gd name="T11" fmla="*/ 73 h 348"/>
                <a:gd name="T12" fmla="*/ 156 w 648"/>
                <a:gd name="T13" fmla="*/ 60 h 348"/>
                <a:gd name="T14" fmla="*/ 177 w 648"/>
                <a:gd name="T15" fmla="*/ 60 h 348"/>
                <a:gd name="T16" fmla="*/ 202 w 648"/>
                <a:gd name="T17" fmla="*/ 42 h 348"/>
                <a:gd name="T18" fmla="*/ 225 w 648"/>
                <a:gd name="T19" fmla="*/ 37 h 348"/>
                <a:gd name="T20" fmla="*/ 250 w 648"/>
                <a:gd name="T21" fmla="*/ 39 h 348"/>
                <a:gd name="T22" fmla="*/ 260 w 648"/>
                <a:gd name="T23" fmla="*/ 39 h 348"/>
                <a:gd name="T24" fmla="*/ 251 w 648"/>
                <a:gd name="T25" fmla="*/ 35 h 348"/>
                <a:gd name="T26" fmla="*/ 242 w 648"/>
                <a:gd name="T27" fmla="*/ 33 h 348"/>
                <a:gd name="T28" fmla="*/ 248 w 648"/>
                <a:gd name="T29" fmla="*/ 26 h 348"/>
                <a:gd name="T30" fmla="*/ 262 w 648"/>
                <a:gd name="T31" fmla="*/ 24 h 348"/>
                <a:gd name="T32" fmla="*/ 274 w 648"/>
                <a:gd name="T33" fmla="*/ 14 h 348"/>
                <a:gd name="T34" fmla="*/ 274 w 648"/>
                <a:gd name="T35" fmla="*/ 22 h 348"/>
                <a:gd name="T36" fmla="*/ 270 w 648"/>
                <a:gd name="T37" fmla="*/ 35 h 348"/>
                <a:gd name="T38" fmla="*/ 291 w 648"/>
                <a:gd name="T39" fmla="*/ 35 h 348"/>
                <a:gd name="T40" fmla="*/ 290 w 648"/>
                <a:gd name="T41" fmla="*/ 22 h 348"/>
                <a:gd name="T42" fmla="*/ 299 w 648"/>
                <a:gd name="T43" fmla="*/ 7 h 348"/>
                <a:gd name="T44" fmla="*/ 322 w 648"/>
                <a:gd name="T45" fmla="*/ 0 h 348"/>
                <a:gd name="T46" fmla="*/ 298 w 648"/>
                <a:gd name="T47" fmla="*/ 23 h 348"/>
                <a:gd name="T48" fmla="*/ 308 w 648"/>
                <a:gd name="T49" fmla="*/ 36 h 348"/>
                <a:gd name="T50" fmla="*/ 317 w 648"/>
                <a:gd name="T51" fmla="*/ 35 h 348"/>
                <a:gd name="T52" fmla="*/ 318 w 648"/>
                <a:gd name="T53" fmla="*/ 50 h 348"/>
                <a:gd name="T54" fmla="*/ 316 w 648"/>
                <a:gd name="T55" fmla="*/ 59 h 348"/>
                <a:gd name="T56" fmla="*/ 324 w 648"/>
                <a:gd name="T57" fmla="*/ 76 h 348"/>
                <a:gd name="T58" fmla="*/ 305 w 648"/>
                <a:gd name="T59" fmla="*/ 94 h 348"/>
                <a:gd name="T60" fmla="*/ 288 w 648"/>
                <a:gd name="T61" fmla="*/ 120 h 348"/>
                <a:gd name="T62" fmla="*/ 269 w 648"/>
                <a:gd name="T63" fmla="*/ 134 h 348"/>
                <a:gd name="T64" fmla="*/ 248 w 648"/>
                <a:gd name="T65" fmla="*/ 137 h 348"/>
                <a:gd name="T66" fmla="*/ 226 w 648"/>
                <a:gd name="T67" fmla="*/ 142 h 348"/>
                <a:gd name="T68" fmla="*/ 208 w 648"/>
                <a:gd name="T69" fmla="*/ 143 h 348"/>
                <a:gd name="T70" fmla="*/ 180 w 648"/>
                <a:gd name="T71" fmla="*/ 141 h 348"/>
                <a:gd name="T72" fmla="*/ 140 w 648"/>
                <a:gd name="T73" fmla="*/ 147 h 348"/>
                <a:gd name="T74" fmla="*/ 91 w 648"/>
                <a:gd name="T75" fmla="*/ 163 h 348"/>
                <a:gd name="T76" fmla="*/ 73 w 648"/>
                <a:gd name="T77" fmla="*/ 172 h 348"/>
                <a:gd name="T78" fmla="*/ 48 w 648"/>
                <a:gd name="T79" fmla="*/ 172 h 348"/>
                <a:gd name="T80" fmla="*/ 33 w 648"/>
                <a:gd name="T81" fmla="*/ 167 h 348"/>
                <a:gd name="T82" fmla="*/ 12 w 648"/>
                <a:gd name="T83" fmla="*/ 165 h 348"/>
                <a:gd name="T84" fmla="*/ 0 w 648"/>
                <a:gd name="T85" fmla="*/ 164 h 3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8"/>
                <a:gd name="T130" fmla="*/ 0 h 348"/>
                <a:gd name="T131" fmla="*/ 648 w 648"/>
                <a:gd name="T132" fmla="*/ 348 h 3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8" h="348">
                  <a:moveTo>
                    <a:pt x="0" y="328"/>
                  </a:moveTo>
                  <a:lnTo>
                    <a:pt x="8" y="300"/>
                  </a:lnTo>
                  <a:lnTo>
                    <a:pt x="19" y="271"/>
                  </a:lnTo>
                  <a:lnTo>
                    <a:pt x="25" y="256"/>
                  </a:lnTo>
                  <a:lnTo>
                    <a:pt x="45" y="233"/>
                  </a:lnTo>
                  <a:lnTo>
                    <a:pt x="53" y="216"/>
                  </a:lnTo>
                  <a:lnTo>
                    <a:pt x="57" y="203"/>
                  </a:lnTo>
                  <a:lnTo>
                    <a:pt x="59" y="201"/>
                  </a:lnTo>
                  <a:lnTo>
                    <a:pt x="78" y="197"/>
                  </a:lnTo>
                  <a:lnTo>
                    <a:pt x="95" y="195"/>
                  </a:lnTo>
                  <a:lnTo>
                    <a:pt x="117" y="182"/>
                  </a:lnTo>
                  <a:lnTo>
                    <a:pt x="137" y="169"/>
                  </a:lnTo>
                  <a:lnTo>
                    <a:pt x="154" y="155"/>
                  </a:lnTo>
                  <a:lnTo>
                    <a:pt x="169" y="144"/>
                  </a:lnTo>
                  <a:lnTo>
                    <a:pt x="183" y="129"/>
                  </a:lnTo>
                  <a:lnTo>
                    <a:pt x="203" y="137"/>
                  </a:lnTo>
                  <a:lnTo>
                    <a:pt x="213" y="137"/>
                  </a:lnTo>
                  <a:lnTo>
                    <a:pt x="220" y="146"/>
                  </a:lnTo>
                  <a:lnTo>
                    <a:pt x="268" y="132"/>
                  </a:lnTo>
                  <a:lnTo>
                    <a:pt x="298" y="123"/>
                  </a:lnTo>
                  <a:lnTo>
                    <a:pt x="312" y="120"/>
                  </a:lnTo>
                  <a:lnTo>
                    <a:pt x="329" y="125"/>
                  </a:lnTo>
                  <a:lnTo>
                    <a:pt x="338" y="127"/>
                  </a:lnTo>
                  <a:lnTo>
                    <a:pt x="354" y="120"/>
                  </a:lnTo>
                  <a:lnTo>
                    <a:pt x="361" y="120"/>
                  </a:lnTo>
                  <a:lnTo>
                    <a:pt x="380" y="106"/>
                  </a:lnTo>
                  <a:lnTo>
                    <a:pt x="405" y="83"/>
                  </a:lnTo>
                  <a:lnTo>
                    <a:pt x="420" y="72"/>
                  </a:lnTo>
                  <a:lnTo>
                    <a:pt x="435" y="65"/>
                  </a:lnTo>
                  <a:lnTo>
                    <a:pt x="450" y="74"/>
                  </a:lnTo>
                  <a:lnTo>
                    <a:pt x="452" y="77"/>
                  </a:lnTo>
                  <a:lnTo>
                    <a:pt x="475" y="77"/>
                  </a:lnTo>
                  <a:lnTo>
                    <a:pt x="501" y="77"/>
                  </a:lnTo>
                  <a:lnTo>
                    <a:pt x="509" y="83"/>
                  </a:lnTo>
                  <a:lnTo>
                    <a:pt x="516" y="81"/>
                  </a:lnTo>
                  <a:lnTo>
                    <a:pt x="519" y="77"/>
                  </a:lnTo>
                  <a:lnTo>
                    <a:pt x="528" y="72"/>
                  </a:lnTo>
                  <a:lnTo>
                    <a:pt x="521" y="67"/>
                  </a:lnTo>
                  <a:lnTo>
                    <a:pt x="503" y="70"/>
                  </a:lnTo>
                  <a:lnTo>
                    <a:pt x="494" y="67"/>
                  </a:lnTo>
                  <a:lnTo>
                    <a:pt x="486" y="67"/>
                  </a:lnTo>
                  <a:lnTo>
                    <a:pt x="484" y="65"/>
                  </a:lnTo>
                  <a:lnTo>
                    <a:pt x="464" y="65"/>
                  </a:lnTo>
                  <a:lnTo>
                    <a:pt x="486" y="44"/>
                  </a:lnTo>
                  <a:lnTo>
                    <a:pt x="497" y="53"/>
                  </a:lnTo>
                  <a:lnTo>
                    <a:pt x="503" y="57"/>
                  </a:lnTo>
                  <a:lnTo>
                    <a:pt x="521" y="57"/>
                  </a:lnTo>
                  <a:lnTo>
                    <a:pt x="523" y="48"/>
                  </a:lnTo>
                  <a:lnTo>
                    <a:pt x="528" y="39"/>
                  </a:lnTo>
                  <a:lnTo>
                    <a:pt x="540" y="30"/>
                  </a:lnTo>
                  <a:lnTo>
                    <a:pt x="548" y="28"/>
                  </a:lnTo>
                  <a:lnTo>
                    <a:pt x="564" y="28"/>
                  </a:lnTo>
                  <a:lnTo>
                    <a:pt x="564" y="44"/>
                  </a:lnTo>
                  <a:lnTo>
                    <a:pt x="548" y="44"/>
                  </a:lnTo>
                  <a:lnTo>
                    <a:pt x="542" y="53"/>
                  </a:lnTo>
                  <a:lnTo>
                    <a:pt x="538" y="61"/>
                  </a:lnTo>
                  <a:lnTo>
                    <a:pt x="540" y="70"/>
                  </a:lnTo>
                  <a:lnTo>
                    <a:pt x="551" y="77"/>
                  </a:lnTo>
                  <a:lnTo>
                    <a:pt x="564" y="74"/>
                  </a:lnTo>
                  <a:lnTo>
                    <a:pt x="581" y="70"/>
                  </a:lnTo>
                  <a:lnTo>
                    <a:pt x="583" y="57"/>
                  </a:lnTo>
                  <a:lnTo>
                    <a:pt x="581" y="48"/>
                  </a:lnTo>
                  <a:lnTo>
                    <a:pt x="579" y="44"/>
                  </a:lnTo>
                  <a:lnTo>
                    <a:pt x="586" y="36"/>
                  </a:lnTo>
                  <a:lnTo>
                    <a:pt x="591" y="30"/>
                  </a:lnTo>
                  <a:lnTo>
                    <a:pt x="597" y="15"/>
                  </a:lnTo>
                  <a:lnTo>
                    <a:pt x="601" y="8"/>
                  </a:lnTo>
                  <a:lnTo>
                    <a:pt x="620" y="2"/>
                  </a:lnTo>
                  <a:lnTo>
                    <a:pt x="644" y="0"/>
                  </a:lnTo>
                  <a:lnTo>
                    <a:pt x="620" y="24"/>
                  </a:lnTo>
                  <a:lnTo>
                    <a:pt x="608" y="34"/>
                  </a:lnTo>
                  <a:lnTo>
                    <a:pt x="595" y="46"/>
                  </a:lnTo>
                  <a:lnTo>
                    <a:pt x="601" y="57"/>
                  </a:lnTo>
                  <a:lnTo>
                    <a:pt x="610" y="65"/>
                  </a:lnTo>
                  <a:lnTo>
                    <a:pt x="616" y="72"/>
                  </a:lnTo>
                  <a:lnTo>
                    <a:pt x="626" y="53"/>
                  </a:lnTo>
                  <a:lnTo>
                    <a:pt x="636" y="61"/>
                  </a:lnTo>
                  <a:lnTo>
                    <a:pt x="634" y="70"/>
                  </a:lnTo>
                  <a:lnTo>
                    <a:pt x="644" y="77"/>
                  </a:lnTo>
                  <a:lnTo>
                    <a:pt x="638" y="91"/>
                  </a:lnTo>
                  <a:lnTo>
                    <a:pt x="636" y="101"/>
                  </a:lnTo>
                  <a:lnTo>
                    <a:pt x="623" y="96"/>
                  </a:lnTo>
                  <a:lnTo>
                    <a:pt x="620" y="106"/>
                  </a:lnTo>
                  <a:lnTo>
                    <a:pt x="632" y="118"/>
                  </a:lnTo>
                  <a:lnTo>
                    <a:pt x="641" y="132"/>
                  </a:lnTo>
                  <a:lnTo>
                    <a:pt x="646" y="137"/>
                  </a:lnTo>
                  <a:lnTo>
                    <a:pt x="648" y="151"/>
                  </a:lnTo>
                  <a:lnTo>
                    <a:pt x="648" y="171"/>
                  </a:lnTo>
                  <a:lnTo>
                    <a:pt x="630" y="180"/>
                  </a:lnTo>
                  <a:lnTo>
                    <a:pt x="610" y="188"/>
                  </a:lnTo>
                  <a:lnTo>
                    <a:pt x="597" y="208"/>
                  </a:lnTo>
                  <a:lnTo>
                    <a:pt x="586" y="226"/>
                  </a:lnTo>
                  <a:lnTo>
                    <a:pt x="576" y="241"/>
                  </a:lnTo>
                  <a:lnTo>
                    <a:pt x="562" y="252"/>
                  </a:lnTo>
                  <a:lnTo>
                    <a:pt x="544" y="259"/>
                  </a:lnTo>
                  <a:lnTo>
                    <a:pt x="538" y="267"/>
                  </a:lnTo>
                  <a:lnTo>
                    <a:pt x="525" y="269"/>
                  </a:lnTo>
                  <a:lnTo>
                    <a:pt x="516" y="271"/>
                  </a:lnTo>
                  <a:lnTo>
                    <a:pt x="497" y="273"/>
                  </a:lnTo>
                  <a:lnTo>
                    <a:pt x="477" y="273"/>
                  </a:lnTo>
                  <a:lnTo>
                    <a:pt x="458" y="275"/>
                  </a:lnTo>
                  <a:lnTo>
                    <a:pt x="452" y="284"/>
                  </a:lnTo>
                  <a:lnTo>
                    <a:pt x="439" y="296"/>
                  </a:lnTo>
                  <a:lnTo>
                    <a:pt x="423" y="288"/>
                  </a:lnTo>
                  <a:lnTo>
                    <a:pt x="416" y="286"/>
                  </a:lnTo>
                  <a:lnTo>
                    <a:pt x="401" y="278"/>
                  </a:lnTo>
                  <a:lnTo>
                    <a:pt x="396" y="275"/>
                  </a:lnTo>
                  <a:lnTo>
                    <a:pt x="361" y="281"/>
                  </a:lnTo>
                  <a:lnTo>
                    <a:pt x="329" y="286"/>
                  </a:lnTo>
                  <a:lnTo>
                    <a:pt x="296" y="288"/>
                  </a:lnTo>
                  <a:lnTo>
                    <a:pt x="279" y="293"/>
                  </a:lnTo>
                  <a:lnTo>
                    <a:pt x="240" y="305"/>
                  </a:lnTo>
                  <a:lnTo>
                    <a:pt x="209" y="317"/>
                  </a:lnTo>
                  <a:lnTo>
                    <a:pt x="183" y="326"/>
                  </a:lnTo>
                  <a:lnTo>
                    <a:pt x="176" y="330"/>
                  </a:lnTo>
                  <a:lnTo>
                    <a:pt x="160" y="338"/>
                  </a:lnTo>
                  <a:lnTo>
                    <a:pt x="146" y="344"/>
                  </a:lnTo>
                  <a:lnTo>
                    <a:pt x="135" y="348"/>
                  </a:lnTo>
                  <a:lnTo>
                    <a:pt x="115" y="346"/>
                  </a:lnTo>
                  <a:lnTo>
                    <a:pt x="97" y="344"/>
                  </a:lnTo>
                  <a:lnTo>
                    <a:pt x="78" y="338"/>
                  </a:lnTo>
                  <a:lnTo>
                    <a:pt x="72" y="335"/>
                  </a:lnTo>
                  <a:lnTo>
                    <a:pt x="66" y="333"/>
                  </a:lnTo>
                  <a:lnTo>
                    <a:pt x="49" y="335"/>
                  </a:lnTo>
                  <a:lnTo>
                    <a:pt x="43" y="330"/>
                  </a:lnTo>
                  <a:lnTo>
                    <a:pt x="25" y="330"/>
                  </a:lnTo>
                  <a:lnTo>
                    <a:pt x="19" y="330"/>
                  </a:lnTo>
                  <a:lnTo>
                    <a:pt x="13" y="328"/>
                  </a:lnTo>
                  <a:lnTo>
                    <a:pt x="0" y="328"/>
                  </a:lnTo>
                  <a:close/>
                </a:path>
              </a:pathLst>
            </a:custGeom>
            <a:solidFill>
              <a:srgbClr val="0000FF"/>
            </a:solidFill>
            <a:ln w="1588">
              <a:solidFill>
                <a:srgbClr val="000000"/>
              </a:solidFill>
              <a:prstDash val="solid"/>
              <a:round/>
              <a:headEnd/>
              <a:tailEnd/>
            </a:ln>
          </p:spPr>
          <p:txBody>
            <a:bodyPr/>
            <a:lstStyle/>
            <a:p>
              <a:endParaRPr lang="en-US"/>
            </a:p>
          </p:txBody>
        </p:sp>
        <p:sp>
          <p:nvSpPr>
            <p:cNvPr id="25611" name="Freeform 148"/>
            <p:cNvSpPr>
              <a:spLocks/>
            </p:cNvSpPr>
            <p:nvPr/>
          </p:nvSpPr>
          <p:spPr bwMode="auto">
            <a:xfrm>
              <a:off x="4716" y="2346"/>
              <a:ext cx="16" cy="21"/>
            </a:xfrm>
            <a:custGeom>
              <a:avLst/>
              <a:gdLst>
                <a:gd name="T0" fmla="*/ 0 w 32"/>
                <a:gd name="T1" fmla="*/ 7 h 43"/>
                <a:gd name="T2" fmla="*/ 9 w 32"/>
                <a:gd name="T3" fmla="*/ 0 h 43"/>
                <a:gd name="T4" fmla="*/ 16 w 32"/>
                <a:gd name="T5" fmla="*/ 12 h 43"/>
                <a:gd name="T6" fmla="*/ 10 w 32"/>
                <a:gd name="T7" fmla="*/ 21 h 43"/>
                <a:gd name="T8" fmla="*/ 0 w 32"/>
                <a:gd name="T9" fmla="*/ 7 h 43"/>
                <a:gd name="T10" fmla="*/ 0 60000 65536"/>
                <a:gd name="T11" fmla="*/ 0 60000 65536"/>
                <a:gd name="T12" fmla="*/ 0 60000 65536"/>
                <a:gd name="T13" fmla="*/ 0 60000 65536"/>
                <a:gd name="T14" fmla="*/ 0 60000 65536"/>
                <a:gd name="T15" fmla="*/ 0 w 32"/>
                <a:gd name="T16" fmla="*/ 0 h 43"/>
                <a:gd name="T17" fmla="*/ 32 w 32"/>
                <a:gd name="T18" fmla="*/ 43 h 43"/>
              </a:gdLst>
              <a:ahLst/>
              <a:cxnLst>
                <a:cxn ang="T10">
                  <a:pos x="T0" y="T1"/>
                </a:cxn>
                <a:cxn ang="T11">
                  <a:pos x="T2" y="T3"/>
                </a:cxn>
                <a:cxn ang="T12">
                  <a:pos x="T4" y="T5"/>
                </a:cxn>
                <a:cxn ang="T13">
                  <a:pos x="T6" y="T7"/>
                </a:cxn>
                <a:cxn ang="T14">
                  <a:pos x="T8" y="T9"/>
                </a:cxn>
              </a:cxnLst>
              <a:rect l="T15" t="T16" r="T17" b="T18"/>
              <a:pathLst>
                <a:path w="32" h="43">
                  <a:moveTo>
                    <a:pt x="0" y="14"/>
                  </a:moveTo>
                  <a:lnTo>
                    <a:pt x="18" y="0"/>
                  </a:lnTo>
                  <a:lnTo>
                    <a:pt x="32" y="25"/>
                  </a:lnTo>
                  <a:lnTo>
                    <a:pt x="20" y="43"/>
                  </a:lnTo>
                  <a:lnTo>
                    <a:pt x="0" y="14"/>
                  </a:lnTo>
                  <a:close/>
                </a:path>
              </a:pathLst>
            </a:custGeom>
            <a:solidFill>
              <a:srgbClr val="DDDDDD"/>
            </a:solidFill>
            <a:ln w="9525">
              <a:solidFill>
                <a:srgbClr val="000000"/>
              </a:solidFill>
              <a:prstDash val="solid"/>
              <a:round/>
              <a:headEnd/>
              <a:tailEnd/>
            </a:ln>
          </p:spPr>
          <p:txBody>
            <a:bodyPr/>
            <a:lstStyle/>
            <a:p>
              <a:endParaRPr lang="en-US"/>
            </a:p>
          </p:txBody>
        </p:sp>
        <p:sp>
          <p:nvSpPr>
            <p:cNvPr id="25612" name="Freeform 149"/>
            <p:cNvSpPr>
              <a:spLocks/>
            </p:cNvSpPr>
            <p:nvPr/>
          </p:nvSpPr>
          <p:spPr bwMode="auto">
            <a:xfrm>
              <a:off x="4938" y="2086"/>
              <a:ext cx="15" cy="25"/>
            </a:xfrm>
            <a:custGeom>
              <a:avLst/>
              <a:gdLst>
                <a:gd name="T0" fmla="*/ 0 w 31"/>
                <a:gd name="T1" fmla="*/ 25 h 50"/>
                <a:gd name="T2" fmla="*/ 0 w 31"/>
                <a:gd name="T3" fmla="*/ 9 h 50"/>
                <a:gd name="T4" fmla="*/ 11 w 31"/>
                <a:gd name="T5" fmla="*/ 0 h 50"/>
                <a:gd name="T6" fmla="*/ 15 w 31"/>
                <a:gd name="T7" fmla="*/ 6 h 50"/>
                <a:gd name="T8" fmla="*/ 7 w 31"/>
                <a:gd name="T9" fmla="*/ 21 h 50"/>
                <a:gd name="T10" fmla="*/ 0 w 31"/>
                <a:gd name="T11" fmla="*/ 25 h 50"/>
                <a:gd name="T12" fmla="*/ 0 60000 65536"/>
                <a:gd name="T13" fmla="*/ 0 60000 65536"/>
                <a:gd name="T14" fmla="*/ 0 60000 65536"/>
                <a:gd name="T15" fmla="*/ 0 60000 65536"/>
                <a:gd name="T16" fmla="*/ 0 60000 65536"/>
                <a:gd name="T17" fmla="*/ 0 60000 65536"/>
                <a:gd name="T18" fmla="*/ 0 w 31"/>
                <a:gd name="T19" fmla="*/ 0 h 50"/>
                <a:gd name="T20" fmla="*/ 31 w 31"/>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31" h="50">
                  <a:moveTo>
                    <a:pt x="0" y="50"/>
                  </a:moveTo>
                  <a:lnTo>
                    <a:pt x="1" y="17"/>
                  </a:lnTo>
                  <a:lnTo>
                    <a:pt x="22" y="0"/>
                  </a:lnTo>
                  <a:lnTo>
                    <a:pt x="31" y="11"/>
                  </a:lnTo>
                  <a:lnTo>
                    <a:pt x="14" y="41"/>
                  </a:lnTo>
                  <a:lnTo>
                    <a:pt x="0" y="50"/>
                  </a:lnTo>
                  <a:close/>
                </a:path>
              </a:pathLst>
            </a:custGeom>
            <a:solidFill>
              <a:srgbClr val="00E100"/>
            </a:solidFill>
            <a:ln w="9525">
              <a:solidFill>
                <a:srgbClr val="000000"/>
              </a:solidFill>
              <a:prstDash val="solid"/>
              <a:round/>
              <a:headEnd/>
              <a:tailEnd/>
            </a:ln>
          </p:spPr>
          <p:txBody>
            <a:bodyPr/>
            <a:lstStyle/>
            <a:p>
              <a:endParaRPr lang="en-US"/>
            </a:p>
          </p:txBody>
        </p:sp>
        <p:sp>
          <p:nvSpPr>
            <p:cNvPr id="25613" name="Freeform 150"/>
            <p:cNvSpPr>
              <a:spLocks/>
            </p:cNvSpPr>
            <p:nvPr/>
          </p:nvSpPr>
          <p:spPr bwMode="auto">
            <a:xfrm>
              <a:off x="759" y="1002"/>
              <a:ext cx="29" cy="34"/>
            </a:xfrm>
            <a:custGeom>
              <a:avLst/>
              <a:gdLst>
                <a:gd name="T0" fmla="*/ 0 w 58"/>
                <a:gd name="T1" fmla="*/ 16 h 70"/>
                <a:gd name="T2" fmla="*/ 25 w 58"/>
                <a:gd name="T3" fmla="*/ 0 h 70"/>
                <a:gd name="T4" fmla="*/ 29 w 58"/>
                <a:gd name="T5" fmla="*/ 14 h 70"/>
                <a:gd name="T6" fmla="*/ 25 w 58"/>
                <a:gd name="T7" fmla="*/ 34 h 70"/>
                <a:gd name="T8" fmla="*/ 0 w 58"/>
                <a:gd name="T9" fmla="*/ 16 h 70"/>
                <a:gd name="T10" fmla="*/ 0 60000 65536"/>
                <a:gd name="T11" fmla="*/ 0 60000 65536"/>
                <a:gd name="T12" fmla="*/ 0 60000 65536"/>
                <a:gd name="T13" fmla="*/ 0 60000 65536"/>
                <a:gd name="T14" fmla="*/ 0 60000 65536"/>
                <a:gd name="T15" fmla="*/ 0 w 58"/>
                <a:gd name="T16" fmla="*/ 0 h 70"/>
                <a:gd name="T17" fmla="*/ 58 w 58"/>
                <a:gd name="T18" fmla="*/ 70 h 70"/>
              </a:gdLst>
              <a:ahLst/>
              <a:cxnLst>
                <a:cxn ang="T10">
                  <a:pos x="T0" y="T1"/>
                </a:cxn>
                <a:cxn ang="T11">
                  <a:pos x="T2" y="T3"/>
                </a:cxn>
                <a:cxn ang="T12">
                  <a:pos x="T4" y="T5"/>
                </a:cxn>
                <a:cxn ang="T13">
                  <a:pos x="T6" y="T7"/>
                </a:cxn>
                <a:cxn ang="T14">
                  <a:pos x="T8" y="T9"/>
                </a:cxn>
              </a:cxnLst>
              <a:rect l="T15" t="T16" r="T17" b="T18"/>
              <a:pathLst>
                <a:path w="58" h="70">
                  <a:moveTo>
                    <a:pt x="0" y="32"/>
                  </a:moveTo>
                  <a:lnTo>
                    <a:pt x="49" y="0"/>
                  </a:lnTo>
                  <a:lnTo>
                    <a:pt x="58" y="29"/>
                  </a:lnTo>
                  <a:lnTo>
                    <a:pt x="49" y="70"/>
                  </a:lnTo>
                  <a:lnTo>
                    <a:pt x="0" y="32"/>
                  </a:lnTo>
                  <a:close/>
                </a:path>
              </a:pathLst>
            </a:custGeom>
            <a:solidFill>
              <a:srgbClr val="DDDDDD"/>
            </a:solidFill>
            <a:ln w="9525">
              <a:solidFill>
                <a:srgbClr val="000000"/>
              </a:solidFill>
              <a:prstDash val="solid"/>
              <a:round/>
              <a:headEnd/>
              <a:tailEnd/>
            </a:ln>
          </p:spPr>
          <p:txBody>
            <a:bodyPr/>
            <a:lstStyle/>
            <a:p>
              <a:endParaRPr lang="en-US"/>
            </a:p>
          </p:txBody>
        </p:sp>
        <p:sp>
          <p:nvSpPr>
            <p:cNvPr id="25614" name="Freeform 151"/>
            <p:cNvSpPr>
              <a:spLocks/>
            </p:cNvSpPr>
            <p:nvPr/>
          </p:nvSpPr>
          <p:spPr bwMode="auto">
            <a:xfrm>
              <a:off x="780" y="1047"/>
              <a:ext cx="21" cy="51"/>
            </a:xfrm>
            <a:custGeom>
              <a:avLst/>
              <a:gdLst>
                <a:gd name="T0" fmla="*/ 0 w 42"/>
                <a:gd name="T1" fmla="*/ 14 h 102"/>
                <a:gd name="T2" fmla="*/ 12 w 42"/>
                <a:gd name="T3" fmla="*/ 0 h 102"/>
                <a:gd name="T4" fmla="*/ 21 w 42"/>
                <a:gd name="T5" fmla="*/ 9 h 102"/>
                <a:gd name="T6" fmla="*/ 14 w 42"/>
                <a:gd name="T7" fmla="*/ 51 h 102"/>
                <a:gd name="T8" fmla="*/ 0 w 42"/>
                <a:gd name="T9" fmla="*/ 14 h 102"/>
                <a:gd name="T10" fmla="*/ 0 60000 65536"/>
                <a:gd name="T11" fmla="*/ 0 60000 65536"/>
                <a:gd name="T12" fmla="*/ 0 60000 65536"/>
                <a:gd name="T13" fmla="*/ 0 60000 65536"/>
                <a:gd name="T14" fmla="*/ 0 60000 65536"/>
                <a:gd name="T15" fmla="*/ 0 w 42"/>
                <a:gd name="T16" fmla="*/ 0 h 102"/>
                <a:gd name="T17" fmla="*/ 42 w 42"/>
                <a:gd name="T18" fmla="*/ 102 h 102"/>
              </a:gdLst>
              <a:ahLst/>
              <a:cxnLst>
                <a:cxn ang="T10">
                  <a:pos x="T0" y="T1"/>
                </a:cxn>
                <a:cxn ang="T11">
                  <a:pos x="T2" y="T3"/>
                </a:cxn>
                <a:cxn ang="T12">
                  <a:pos x="T4" y="T5"/>
                </a:cxn>
                <a:cxn ang="T13">
                  <a:pos x="T6" y="T7"/>
                </a:cxn>
                <a:cxn ang="T14">
                  <a:pos x="T8" y="T9"/>
                </a:cxn>
              </a:cxnLst>
              <a:rect l="T15" t="T16" r="T17" b="T18"/>
              <a:pathLst>
                <a:path w="42" h="102">
                  <a:moveTo>
                    <a:pt x="0" y="28"/>
                  </a:moveTo>
                  <a:lnTo>
                    <a:pt x="25" y="0"/>
                  </a:lnTo>
                  <a:lnTo>
                    <a:pt x="42" y="18"/>
                  </a:lnTo>
                  <a:lnTo>
                    <a:pt x="29" y="102"/>
                  </a:lnTo>
                  <a:lnTo>
                    <a:pt x="0" y="28"/>
                  </a:lnTo>
                  <a:close/>
                </a:path>
              </a:pathLst>
            </a:custGeom>
            <a:solidFill>
              <a:srgbClr val="DDDDDD"/>
            </a:solidFill>
            <a:ln w="9525">
              <a:solidFill>
                <a:srgbClr val="000000"/>
              </a:solidFill>
              <a:prstDash val="solid"/>
              <a:round/>
              <a:headEnd/>
              <a:tailEnd/>
            </a:ln>
          </p:spPr>
          <p:txBody>
            <a:bodyPr/>
            <a:lstStyle/>
            <a:p>
              <a:endParaRPr lang="en-US"/>
            </a:p>
          </p:txBody>
        </p:sp>
        <p:sp>
          <p:nvSpPr>
            <p:cNvPr id="25615" name="Freeform 152"/>
            <p:cNvSpPr>
              <a:spLocks/>
            </p:cNvSpPr>
            <p:nvPr/>
          </p:nvSpPr>
          <p:spPr bwMode="auto">
            <a:xfrm>
              <a:off x="3976" y="1574"/>
              <a:ext cx="22" cy="21"/>
            </a:xfrm>
            <a:custGeom>
              <a:avLst/>
              <a:gdLst>
                <a:gd name="T0" fmla="*/ 3 w 43"/>
                <a:gd name="T1" fmla="*/ 18 h 42"/>
                <a:gd name="T2" fmla="*/ 17 w 43"/>
                <a:gd name="T3" fmla="*/ 21 h 42"/>
                <a:gd name="T4" fmla="*/ 22 w 43"/>
                <a:gd name="T5" fmla="*/ 18 h 42"/>
                <a:gd name="T6" fmla="*/ 22 w 43"/>
                <a:gd name="T7" fmla="*/ 4 h 42"/>
                <a:gd name="T8" fmla="*/ 13 w 43"/>
                <a:gd name="T9" fmla="*/ 0 h 42"/>
                <a:gd name="T10" fmla="*/ 8 w 43"/>
                <a:gd name="T11" fmla="*/ 7 h 42"/>
                <a:gd name="T12" fmla="*/ 0 w 43"/>
                <a:gd name="T13" fmla="*/ 18 h 42"/>
                <a:gd name="T14" fmla="*/ 3 w 43"/>
                <a:gd name="T15" fmla="*/ 18 h 42"/>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42"/>
                <a:gd name="T26" fmla="*/ 43 w 43"/>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42">
                  <a:moveTo>
                    <a:pt x="5" y="35"/>
                  </a:moveTo>
                  <a:lnTo>
                    <a:pt x="33" y="42"/>
                  </a:lnTo>
                  <a:lnTo>
                    <a:pt x="43" y="35"/>
                  </a:lnTo>
                  <a:lnTo>
                    <a:pt x="43" y="8"/>
                  </a:lnTo>
                  <a:lnTo>
                    <a:pt x="26" y="0"/>
                  </a:lnTo>
                  <a:lnTo>
                    <a:pt x="15" y="14"/>
                  </a:lnTo>
                  <a:lnTo>
                    <a:pt x="0" y="35"/>
                  </a:lnTo>
                  <a:lnTo>
                    <a:pt x="5" y="35"/>
                  </a:lnTo>
                  <a:close/>
                </a:path>
              </a:pathLst>
            </a:custGeom>
            <a:solidFill>
              <a:srgbClr val="DDDDDD"/>
            </a:solidFill>
            <a:ln w="9525">
              <a:solidFill>
                <a:srgbClr val="000000"/>
              </a:solidFill>
              <a:prstDash val="solid"/>
              <a:round/>
              <a:headEnd/>
              <a:tailEnd/>
            </a:ln>
          </p:spPr>
          <p:txBody>
            <a:bodyPr/>
            <a:lstStyle/>
            <a:p>
              <a:endParaRPr lang="en-US"/>
            </a:p>
          </p:txBody>
        </p:sp>
        <p:sp>
          <p:nvSpPr>
            <p:cNvPr id="25616" name="Freeform 153"/>
            <p:cNvSpPr>
              <a:spLocks/>
            </p:cNvSpPr>
            <p:nvPr/>
          </p:nvSpPr>
          <p:spPr bwMode="auto">
            <a:xfrm>
              <a:off x="4585" y="3860"/>
              <a:ext cx="47" cy="50"/>
            </a:xfrm>
            <a:custGeom>
              <a:avLst/>
              <a:gdLst>
                <a:gd name="T0" fmla="*/ 6 w 94"/>
                <a:gd name="T1" fmla="*/ 12 h 100"/>
                <a:gd name="T2" fmla="*/ 3 w 94"/>
                <a:gd name="T3" fmla="*/ 15 h 100"/>
                <a:gd name="T4" fmla="*/ 3 w 94"/>
                <a:gd name="T5" fmla="*/ 17 h 100"/>
                <a:gd name="T6" fmla="*/ 1 w 94"/>
                <a:gd name="T7" fmla="*/ 19 h 100"/>
                <a:gd name="T8" fmla="*/ 2 w 94"/>
                <a:gd name="T9" fmla="*/ 21 h 100"/>
                <a:gd name="T10" fmla="*/ 2 w 94"/>
                <a:gd name="T11" fmla="*/ 23 h 100"/>
                <a:gd name="T12" fmla="*/ 3 w 94"/>
                <a:gd name="T13" fmla="*/ 24 h 100"/>
                <a:gd name="T14" fmla="*/ 2 w 94"/>
                <a:gd name="T15" fmla="*/ 25 h 100"/>
                <a:gd name="T16" fmla="*/ 2 w 94"/>
                <a:gd name="T17" fmla="*/ 27 h 100"/>
                <a:gd name="T18" fmla="*/ 2 w 94"/>
                <a:gd name="T19" fmla="*/ 29 h 100"/>
                <a:gd name="T20" fmla="*/ 1 w 94"/>
                <a:gd name="T21" fmla="*/ 31 h 100"/>
                <a:gd name="T22" fmla="*/ 1 w 94"/>
                <a:gd name="T23" fmla="*/ 33 h 100"/>
                <a:gd name="T24" fmla="*/ 0 w 94"/>
                <a:gd name="T25" fmla="*/ 36 h 100"/>
                <a:gd name="T26" fmla="*/ 2 w 94"/>
                <a:gd name="T27" fmla="*/ 41 h 100"/>
                <a:gd name="T28" fmla="*/ 3 w 94"/>
                <a:gd name="T29" fmla="*/ 47 h 100"/>
                <a:gd name="T30" fmla="*/ 9 w 94"/>
                <a:gd name="T31" fmla="*/ 48 h 100"/>
                <a:gd name="T32" fmla="*/ 12 w 94"/>
                <a:gd name="T33" fmla="*/ 49 h 100"/>
                <a:gd name="T34" fmla="*/ 15 w 94"/>
                <a:gd name="T35" fmla="*/ 49 h 100"/>
                <a:gd name="T36" fmla="*/ 18 w 94"/>
                <a:gd name="T37" fmla="*/ 49 h 100"/>
                <a:gd name="T38" fmla="*/ 20 w 94"/>
                <a:gd name="T39" fmla="*/ 48 h 100"/>
                <a:gd name="T40" fmla="*/ 23 w 94"/>
                <a:gd name="T41" fmla="*/ 45 h 100"/>
                <a:gd name="T42" fmla="*/ 24 w 94"/>
                <a:gd name="T43" fmla="*/ 47 h 100"/>
                <a:gd name="T44" fmla="*/ 27 w 94"/>
                <a:gd name="T45" fmla="*/ 47 h 100"/>
                <a:gd name="T46" fmla="*/ 29 w 94"/>
                <a:gd name="T47" fmla="*/ 49 h 100"/>
                <a:gd name="T48" fmla="*/ 32 w 94"/>
                <a:gd name="T49" fmla="*/ 50 h 100"/>
                <a:gd name="T50" fmla="*/ 37 w 94"/>
                <a:gd name="T51" fmla="*/ 50 h 100"/>
                <a:gd name="T52" fmla="*/ 41 w 94"/>
                <a:gd name="T53" fmla="*/ 50 h 100"/>
                <a:gd name="T54" fmla="*/ 45 w 94"/>
                <a:gd name="T55" fmla="*/ 47 h 100"/>
                <a:gd name="T56" fmla="*/ 47 w 94"/>
                <a:gd name="T57" fmla="*/ 43 h 100"/>
                <a:gd name="T58" fmla="*/ 46 w 94"/>
                <a:gd name="T59" fmla="*/ 41 h 100"/>
                <a:gd name="T60" fmla="*/ 45 w 94"/>
                <a:gd name="T61" fmla="*/ 40 h 100"/>
                <a:gd name="T62" fmla="*/ 43 w 94"/>
                <a:gd name="T63" fmla="*/ 39 h 100"/>
                <a:gd name="T64" fmla="*/ 44 w 94"/>
                <a:gd name="T65" fmla="*/ 36 h 100"/>
                <a:gd name="T66" fmla="*/ 45 w 94"/>
                <a:gd name="T67" fmla="*/ 32 h 100"/>
                <a:gd name="T68" fmla="*/ 47 w 94"/>
                <a:gd name="T69" fmla="*/ 27 h 100"/>
                <a:gd name="T70" fmla="*/ 47 w 94"/>
                <a:gd name="T71" fmla="*/ 24 h 100"/>
                <a:gd name="T72" fmla="*/ 46 w 94"/>
                <a:gd name="T73" fmla="*/ 21 h 100"/>
                <a:gd name="T74" fmla="*/ 45 w 94"/>
                <a:gd name="T75" fmla="*/ 18 h 100"/>
                <a:gd name="T76" fmla="*/ 43 w 94"/>
                <a:gd name="T77" fmla="*/ 15 h 100"/>
                <a:gd name="T78" fmla="*/ 40 w 94"/>
                <a:gd name="T79" fmla="*/ 14 h 100"/>
                <a:gd name="T80" fmla="*/ 39 w 94"/>
                <a:gd name="T81" fmla="*/ 12 h 100"/>
                <a:gd name="T82" fmla="*/ 37 w 94"/>
                <a:gd name="T83" fmla="*/ 10 h 100"/>
                <a:gd name="T84" fmla="*/ 35 w 94"/>
                <a:gd name="T85" fmla="*/ 9 h 100"/>
                <a:gd name="T86" fmla="*/ 31 w 94"/>
                <a:gd name="T87" fmla="*/ 8 h 100"/>
                <a:gd name="T88" fmla="*/ 30 w 94"/>
                <a:gd name="T89" fmla="*/ 5 h 100"/>
                <a:gd name="T90" fmla="*/ 27 w 94"/>
                <a:gd name="T91" fmla="*/ 4 h 100"/>
                <a:gd name="T92" fmla="*/ 24 w 94"/>
                <a:gd name="T93" fmla="*/ 2 h 100"/>
                <a:gd name="T94" fmla="*/ 20 w 94"/>
                <a:gd name="T95" fmla="*/ 1 h 100"/>
                <a:gd name="T96" fmla="*/ 14 w 94"/>
                <a:gd name="T97" fmla="*/ 1 h 100"/>
                <a:gd name="T98" fmla="*/ 12 w 94"/>
                <a:gd name="T99" fmla="*/ 3 h 100"/>
                <a:gd name="T100" fmla="*/ 10 w 94"/>
                <a:gd name="T101" fmla="*/ 6 h 100"/>
                <a:gd name="T102" fmla="*/ 9 w 94"/>
                <a:gd name="T103" fmla="*/ 7 h 1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
                <a:gd name="T157" fmla="*/ 0 h 100"/>
                <a:gd name="T158" fmla="*/ 94 w 94"/>
                <a:gd name="T159" fmla="*/ 100 h 1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 h="100">
                  <a:moveTo>
                    <a:pt x="17" y="15"/>
                  </a:moveTo>
                  <a:lnTo>
                    <a:pt x="11" y="24"/>
                  </a:lnTo>
                  <a:lnTo>
                    <a:pt x="8" y="28"/>
                  </a:lnTo>
                  <a:lnTo>
                    <a:pt x="7" y="30"/>
                  </a:lnTo>
                  <a:lnTo>
                    <a:pt x="4" y="34"/>
                  </a:lnTo>
                  <a:lnTo>
                    <a:pt x="5" y="33"/>
                  </a:lnTo>
                  <a:lnTo>
                    <a:pt x="3" y="36"/>
                  </a:lnTo>
                  <a:lnTo>
                    <a:pt x="3" y="37"/>
                  </a:lnTo>
                  <a:lnTo>
                    <a:pt x="4" y="37"/>
                  </a:lnTo>
                  <a:lnTo>
                    <a:pt x="4" y="42"/>
                  </a:lnTo>
                  <a:lnTo>
                    <a:pt x="4" y="43"/>
                  </a:lnTo>
                  <a:lnTo>
                    <a:pt x="4" y="46"/>
                  </a:lnTo>
                  <a:lnTo>
                    <a:pt x="5" y="44"/>
                  </a:lnTo>
                  <a:lnTo>
                    <a:pt x="5" y="47"/>
                  </a:lnTo>
                  <a:lnTo>
                    <a:pt x="5" y="48"/>
                  </a:lnTo>
                  <a:lnTo>
                    <a:pt x="4" y="50"/>
                  </a:lnTo>
                  <a:lnTo>
                    <a:pt x="6" y="50"/>
                  </a:lnTo>
                  <a:lnTo>
                    <a:pt x="4" y="55"/>
                  </a:lnTo>
                  <a:lnTo>
                    <a:pt x="4" y="56"/>
                  </a:lnTo>
                  <a:lnTo>
                    <a:pt x="4" y="59"/>
                  </a:lnTo>
                  <a:lnTo>
                    <a:pt x="3" y="62"/>
                  </a:lnTo>
                  <a:lnTo>
                    <a:pt x="3" y="63"/>
                  </a:lnTo>
                  <a:lnTo>
                    <a:pt x="3" y="67"/>
                  </a:lnTo>
                  <a:lnTo>
                    <a:pt x="3" y="66"/>
                  </a:lnTo>
                  <a:lnTo>
                    <a:pt x="0" y="70"/>
                  </a:lnTo>
                  <a:lnTo>
                    <a:pt x="0" y="72"/>
                  </a:lnTo>
                  <a:lnTo>
                    <a:pt x="0" y="78"/>
                  </a:lnTo>
                  <a:lnTo>
                    <a:pt x="4" y="81"/>
                  </a:lnTo>
                  <a:lnTo>
                    <a:pt x="4" y="89"/>
                  </a:lnTo>
                  <a:lnTo>
                    <a:pt x="7" y="94"/>
                  </a:lnTo>
                  <a:lnTo>
                    <a:pt x="10" y="97"/>
                  </a:lnTo>
                  <a:lnTo>
                    <a:pt x="17" y="96"/>
                  </a:lnTo>
                  <a:lnTo>
                    <a:pt x="20" y="98"/>
                  </a:lnTo>
                  <a:lnTo>
                    <a:pt x="23" y="98"/>
                  </a:lnTo>
                  <a:lnTo>
                    <a:pt x="25" y="98"/>
                  </a:lnTo>
                  <a:lnTo>
                    <a:pt x="31" y="97"/>
                  </a:lnTo>
                  <a:lnTo>
                    <a:pt x="32" y="97"/>
                  </a:lnTo>
                  <a:lnTo>
                    <a:pt x="36" y="97"/>
                  </a:lnTo>
                  <a:lnTo>
                    <a:pt x="37" y="97"/>
                  </a:lnTo>
                  <a:lnTo>
                    <a:pt x="40" y="96"/>
                  </a:lnTo>
                  <a:lnTo>
                    <a:pt x="42" y="95"/>
                  </a:lnTo>
                  <a:lnTo>
                    <a:pt x="45" y="90"/>
                  </a:lnTo>
                  <a:lnTo>
                    <a:pt x="47" y="90"/>
                  </a:lnTo>
                  <a:lnTo>
                    <a:pt x="49" y="94"/>
                  </a:lnTo>
                  <a:lnTo>
                    <a:pt x="55" y="90"/>
                  </a:lnTo>
                  <a:lnTo>
                    <a:pt x="55" y="94"/>
                  </a:lnTo>
                  <a:lnTo>
                    <a:pt x="58" y="95"/>
                  </a:lnTo>
                  <a:lnTo>
                    <a:pt x="58" y="98"/>
                  </a:lnTo>
                  <a:lnTo>
                    <a:pt x="64" y="97"/>
                  </a:lnTo>
                  <a:lnTo>
                    <a:pt x="64" y="100"/>
                  </a:lnTo>
                  <a:lnTo>
                    <a:pt x="68" y="100"/>
                  </a:lnTo>
                  <a:lnTo>
                    <a:pt x="74" y="100"/>
                  </a:lnTo>
                  <a:lnTo>
                    <a:pt x="77" y="100"/>
                  </a:lnTo>
                  <a:lnTo>
                    <a:pt x="82" y="99"/>
                  </a:lnTo>
                  <a:lnTo>
                    <a:pt x="85" y="98"/>
                  </a:lnTo>
                  <a:lnTo>
                    <a:pt x="90" y="94"/>
                  </a:lnTo>
                  <a:lnTo>
                    <a:pt x="91" y="92"/>
                  </a:lnTo>
                  <a:lnTo>
                    <a:pt x="93" y="85"/>
                  </a:lnTo>
                  <a:lnTo>
                    <a:pt x="91" y="85"/>
                  </a:lnTo>
                  <a:lnTo>
                    <a:pt x="91" y="82"/>
                  </a:lnTo>
                  <a:lnTo>
                    <a:pt x="89" y="82"/>
                  </a:lnTo>
                  <a:lnTo>
                    <a:pt x="90" y="79"/>
                  </a:lnTo>
                  <a:lnTo>
                    <a:pt x="86" y="79"/>
                  </a:lnTo>
                  <a:lnTo>
                    <a:pt x="86" y="78"/>
                  </a:lnTo>
                  <a:lnTo>
                    <a:pt x="88" y="73"/>
                  </a:lnTo>
                  <a:lnTo>
                    <a:pt x="88" y="71"/>
                  </a:lnTo>
                  <a:lnTo>
                    <a:pt x="88" y="70"/>
                  </a:lnTo>
                  <a:lnTo>
                    <a:pt x="90" y="64"/>
                  </a:lnTo>
                  <a:lnTo>
                    <a:pt x="92" y="61"/>
                  </a:lnTo>
                  <a:lnTo>
                    <a:pt x="94" y="55"/>
                  </a:lnTo>
                  <a:lnTo>
                    <a:pt x="94" y="52"/>
                  </a:lnTo>
                  <a:lnTo>
                    <a:pt x="93" y="48"/>
                  </a:lnTo>
                  <a:lnTo>
                    <a:pt x="94" y="44"/>
                  </a:lnTo>
                  <a:lnTo>
                    <a:pt x="92" y="41"/>
                  </a:lnTo>
                  <a:lnTo>
                    <a:pt x="91" y="36"/>
                  </a:lnTo>
                  <a:lnTo>
                    <a:pt x="89" y="36"/>
                  </a:lnTo>
                  <a:lnTo>
                    <a:pt x="89" y="30"/>
                  </a:lnTo>
                  <a:lnTo>
                    <a:pt x="85" y="30"/>
                  </a:lnTo>
                  <a:lnTo>
                    <a:pt x="83" y="28"/>
                  </a:lnTo>
                  <a:lnTo>
                    <a:pt x="80" y="28"/>
                  </a:lnTo>
                  <a:lnTo>
                    <a:pt x="81" y="24"/>
                  </a:lnTo>
                  <a:lnTo>
                    <a:pt x="77" y="24"/>
                  </a:lnTo>
                  <a:lnTo>
                    <a:pt x="76" y="20"/>
                  </a:lnTo>
                  <a:lnTo>
                    <a:pt x="73" y="20"/>
                  </a:lnTo>
                  <a:lnTo>
                    <a:pt x="73" y="17"/>
                  </a:lnTo>
                  <a:lnTo>
                    <a:pt x="70" y="17"/>
                  </a:lnTo>
                  <a:lnTo>
                    <a:pt x="67" y="16"/>
                  </a:lnTo>
                  <a:lnTo>
                    <a:pt x="63" y="16"/>
                  </a:lnTo>
                  <a:lnTo>
                    <a:pt x="63" y="10"/>
                  </a:lnTo>
                  <a:lnTo>
                    <a:pt x="60" y="10"/>
                  </a:lnTo>
                  <a:lnTo>
                    <a:pt x="58" y="8"/>
                  </a:lnTo>
                  <a:lnTo>
                    <a:pt x="55" y="8"/>
                  </a:lnTo>
                  <a:lnTo>
                    <a:pt x="54" y="4"/>
                  </a:lnTo>
                  <a:lnTo>
                    <a:pt x="47" y="4"/>
                  </a:lnTo>
                  <a:lnTo>
                    <a:pt x="44" y="2"/>
                  </a:lnTo>
                  <a:lnTo>
                    <a:pt x="39" y="2"/>
                  </a:lnTo>
                  <a:lnTo>
                    <a:pt x="36" y="0"/>
                  </a:lnTo>
                  <a:lnTo>
                    <a:pt x="28" y="2"/>
                  </a:lnTo>
                  <a:lnTo>
                    <a:pt x="25" y="2"/>
                  </a:lnTo>
                  <a:lnTo>
                    <a:pt x="23" y="5"/>
                  </a:lnTo>
                  <a:lnTo>
                    <a:pt x="20" y="9"/>
                  </a:lnTo>
                  <a:lnTo>
                    <a:pt x="20" y="11"/>
                  </a:lnTo>
                  <a:lnTo>
                    <a:pt x="19" y="16"/>
                  </a:lnTo>
                  <a:lnTo>
                    <a:pt x="17" y="15"/>
                  </a:lnTo>
                  <a:close/>
                </a:path>
              </a:pathLst>
            </a:custGeom>
            <a:solidFill>
              <a:srgbClr val="0000FF"/>
            </a:solidFill>
            <a:ln w="1588">
              <a:solidFill>
                <a:srgbClr val="000000"/>
              </a:solidFill>
              <a:prstDash val="solid"/>
              <a:round/>
              <a:headEnd/>
              <a:tailEnd/>
            </a:ln>
          </p:spPr>
          <p:txBody>
            <a:bodyPr/>
            <a:lstStyle/>
            <a:p>
              <a:endParaRPr lang="en-US"/>
            </a:p>
          </p:txBody>
        </p:sp>
        <p:sp>
          <p:nvSpPr>
            <p:cNvPr id="25617" name="Freeform 154"/>
            <p:cNvSpPr>
              <a:spLocks/>
            </p:cNvSpPr>
            <p:nvPr/>
          </p:nvSpPr>
          <p:spPr bwMode="auto">
            <a:xfrm>
              <a:off x="4125" y="1994"/>
              <a:ext cx="27" cy="28"/>
            </a:xfrm>
            <a:custGeom>
              <a:avLst/>
              <a:gdLst>
                <a:gd name="T0" fmla="*/ 0 w 54"/>
                <a:gd name="T1" fmla="*/ 25 h 56"/>
                <a:gd name="T2" fmla="*/ 10 w 54"/>
                <a:gd name="T3" fmla="*/ 28 h 56"/>
                <a:gd name="T4" fmla="*/ 22 w 54"/>
                <a:gd name="T5" fmla="*/ 22 h 56"/>
                <a:gd name="T6" fmla="*/ 27 w 54"/>
                <a:gd name="T7" fmla="*/ 11 h 56"/>
                <a:gd name="T8" fmla="*/ 22 w 54"/>
                <a:gd name="T9" fmla="*/ 4 h 56"/>
                <a:gd name="T10" fmla="*/ 18 w 54"/>
                <a:gd name="T11" fmla="*/ 0 h 56"/>
                <a:gd name="T12" fmla="*/ 0 60000 65536"/>
                <a:gd name="T13" fmla="*/ 0 60000 65536"/>
                <a:gd name="T14" fmla="*/ 0 60000 65536"/>
                <a:gd name="T15" fmla="*/ 0 60000 65536"/>
                <a:gd name="T16" fmla="*/ 0 60000 65536"/>
                <a:gd name="T17" fmla="*/ 0 60000 65536"/>
                <a:gd name="T18" fmla="*/ 0 w 54"/>
                <a:gd name="T19" fmla="*/ 0 h 56"/>
                <a:gd name="T20" fmla="*/ 54 w 5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54" h="56">
                  <a:moveTo>
                    <a:pt x="0" y="50"/>
                  </a:moveTo>
                  <a:lnTo>
                    <a:pt x="20" y="56"/>
                  </a:lnTo>
                  <a:lnTo>
                    <a:pt x="44" y="43"/>
                  </a:lnTo>
                  <a:lnTo>
                    <a:pt x="54" y="21"/>
                  </a:lnTo>
                  <a:lnTo>
                    <a:pt x="44" y="8"/>
                  </a:lnTo>
                  <a:lnTo>
                    <a:pt x="36" y="0"/>
                  </a:lnTo>
                </a:path>
              </a:pathLst>
            </a:custGeom>
            <a:noFill/>
            <a:ln w="1588">
              <a:solidFill>
                <a:srgbClr val="000000"/>
              </a:solidFill>
              <a:prstDash val="solid"/>
              <a:round/>
              <a:headEnd/>
              <a:tailEnd/>
            </a:ln>
          </p:spPr>
          <p:txBody>
            <a:bodyPr/>
            <a:lstStyle/>
            <a:p>
              <a:endParaRPr lang="en-US"/>
            </a:p>
          </p:txBody>
        </p:sp>
        <p:sp>
          <p:nvSpPr>
            <p:cNvPr id="25618" name="Freeform 155"/>
            <p:cNvSpPr>
              <a:spLocks/>
            </p:cNvSpPr>
            <p:nvPr/>
          </p:nvSpPr>
          <p:spPr bwMode="auto">
            <a:xfrm>
              <a:off x="4106" y="1944"/>
              <a:ext cx="47" cy="114"/>
            </a:xfrm>
            <a:custGeom>
              <a:avLst/>
              <a:gdLst>
                <a:gd name="T0" fmla="*/ 47 w 93"/>
                <a:gd name="T1" fmla="*/ 0 h 228"/>
                <a:gd name="T2" fmla="*/ 44 w 93"/>
                <a:gd name="T3" fmla="*/ 3 h 228"/>
                <a:gd name="T4" fmla="*/ 41 w 93"/>
                <a:gd name="T5" fmla="*/ 18 h 228"/>
                <a:gd name="T6" fmla="*/ 43 w 93"/>
                <a:gd name="T7" fmla="*/ 28 h 228"/>
                <a:gd name="T8" fmla="*/ 45 w 93"/>
                <a:gd name="T9" fmla="*/ 34 h 228"/>
                <a:gd name="T10" fmla="*/ 45 w 93"/>
                <a:gd name="T11" fmla="*/ 45 h 228"/>
                <a:gd name="T12" fmla="*/ 43 w 93"/>
                <a:gd name="T13" fmla="*/ 50 h 228"/>
                <a:gd name="T14" fmla="*/ 31 w 93"/>
                <a:gd name="T15" fmla="*/ 64 h 228"/>
                <a:gd name="T16" fmla="*/ 19 w 93"/>
                <a:gd name="T17" fmla="*/ 78 h 228"/>
                <a:gd name="T18" fmla="*/ 15 w 93"/>
                <a:gd name="T19" fmla="*/ 79 h 228"/>
                <a:gd name="T20" fmla="*/ 6 w 93"/>
                <a:gd name="T21" fmla="*/ 83 h 228"/>
                <a:gd name="T22" fmla="*/ 0 w 93"/>
                <a:gd name="T23" fmla="*/ 88 h 228"/>
                <a:gd name="T24" fmla="*/ 0 w 93"/>
                <a:gd name="T25" fmla="*/ 102 h 228"/>
                <a:gd name="T26" fmla="*/ 0 w 93"/>
                <a:gd name="T27" fmla="*/ 114 h 2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3"/>
                <a:gd name="T43" fmla="*/ 0 h 228"/>
                <a:gd name="T44" fmla="*/ 93 w 93"/>
                <a:gd name="T45" fmla="*/ 228 h 2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3" h="228">
                  <a:moveTo>
                    <a:pt x="93" y="0"/>
                  </a:moveTo>
                  <a:lnTo>
                    <a:pt x="88" y="6"/>
                  </a:lnTo>
                  <a:lnTo>
                    <a:pt x="82" y="35"/>
                  </a:lnTo>
                  <a:lnTo>
                    <a:pt x="86" y="55"/>
                  </a:lnTo>
                  <a:lnTo>
                    <a:pt x="89" y="68"/>
                  </a:lnTo>
                  <a:lnTo>
                    <a:pt x="89" y="90"/>
                  </a:lnTo>
                  <a:lnTo>
                    <a:pt x="86" y="100"/>
                  </a:lnTo>
                  <a:lnTo>
                    <a:pt x="62" y="128"/>
                  </a:lnTo>
                  <a:lnTo>
                    <a:pt x="37" y="155"/>
                  </a:lnTo>
                  <a:lnTo>
                    <a:pt x="29" y="158"/>
                  </a:lnTo>
                  <a:lnTo>
                    <a:pt x="12" y="165"/>
                  </a:lnTo>
                  <a:lnTo>
                    <a:pt x="0" y="176"/>
                  </a:lnTo>
                  <a:lnTo>
                    <a:pt x="0" y="204"/>
                  </a:lnTo>
                  <a:lnTo>
                    <a:pt x="0" y="228"/>
                  </a:lnTo>
                </a:path>
              </a:pathLst>
            </a:custGeom>
            <a:noFill/>
            <a:ln w="1588">
              <a:solidFill>
                <a:srgbClr val="0000FF"/>
              </a:solidFill>
              <a:prstDash val="solid"/>
              <a:round/>
              <a:headEnd/>
              <a:tailEnd/>
            </a:ln>
          </p:spPr>
          <p:txBody>
            <a:bodyPr/>
            <a:lstStyle/>
            <a:p>
              <a:endParaRPr lang="en-US"/>
            </a:p>
          </p:txBody>
        </p:sp>
        <p:sp>
          <p:nvSpPr>
            <p:cNvPr id="25619" name="Freeform 156"/>
            <p:cNvSpPr>
              <a:spLocks/>
            </p:cNvSpPr>
            <p:nvPr/>
          </p:nvSpPr>
          <p:spPr bwMode="auto">
            <a:xfrm>
              <a:off x="3944" y="1535"/>
              <a:ext cx="340" cy="409"/>
            </a:xfrm>
            <a:custGeom>
              <a:avLst/>
              <a:gdLst>
                <a:gd name="T0" fmla="*/ 229 w 679"/>
                <a:gd name="T1" fmla="*/ 387 h 817"/>
                <a:gd name="T2" fmla="*/ 248 w 679"/>
                <a:gd name="T3" fmla="*/ 341 h 817"/>
                <a:gd name="T4" fmla="*/ 263 w 679"/>
                <a:gd name="T5" fmla="*/ 335 h 817"/>
                <a:gd name="T6" fmla="*/ 255 w 679"/>
                <a:gd name="T7" fmla="*/ 289 h 817"/>
                <a:gd name="T8" fmla="*/ 229 w 679"/>
                <a:gd name="T9" fmla="*/ 244 h 817"/>
                <a:gd name="T10" fmla="*/ 250 w 679"/>
                <a:gd name="T11" fmla="*/ 192 h 817"/>
                <a:gd name="T12" fmla="*/ 259 w 679"/>
                <a:gd name="T13" fmla="*/ 167 h 817"/>
                <a:gd name="T14" fmla="*/ 255 w 679"/>
                <a:gd name="T15" fmla="*/ 153 h 817"/>
                <a:gd name="T16" fmla="*/ 244 w 679"/>
                <a:gd name="T17" fmla="*/ 139 h 817"/>
                <a:gd name="T18" fmla="*/ 229 w 679"/>
                <a:gd name="T19" fmla="*/ 126 h 817"/>
                <a:gd name="T20" fmla="*/ 220 w 679"/>
                <a:gd name="T21" fmla="*/ 111 h 817"/>
                <a:gd name="T22" fmla="*/ 207 w 679"/>
                <a:gd name="T23" fmla="*/ 104 h 817"/>
                <a:gd name="T24" fmla="*/ 202 w 679"/>
                <a:gd name="T25" fmla="*/ 94 h 817"/>
                <a:gd name="T26" fmla="*/ 207 w 679"/>
                <a:gd name="T27" fmla="*/ 90 h 817"/>
                <a:gd name="T28" fmla="*/ 225 w 679"/>
                <a:gd name="T29" fmla="*/ 81 h 817"/>
                <a:gd name="T30" fmla="*/ 223 w 679"/>
                <a:gd name="T31" fmla="*/ 87 h 817"/>
                <a:gd name="T32" fmla="*/ 234 w 679"/>
                <a:gd name="T33" fmla="*/ 90 h 817"/>
                <a:gd name="T34" fmla="*/ 241 w 679"/>
                <a:gd name="T35" fmla="*/ 102 h 817"/>
                <a:gd name="T36" fmla="*/ 252 w 679"/>
                <a:gd name="T37" fmla="*/ 118 h 817"/>
                <a:gd name="T38" fmla="*/ 261 w 679"/>
                <a:gd name="T39" fmla="*/ 122 h 817"/>
                <a:gd name="T40" fmla="*/ 272 w 679"/>
                <a:gd name="T41" fmla="*/ 126 h 817"/>
                <a:gd name="T42" fmla="*/ 274 w 679"/>
                <a:gd name="T43" fmla="*/ 132 h 817"/>
                <a:gd name="T44" fmla="*/ 279 w 679"/>
                <a:gd name="T45" fmla="*/ 136 h 817"/>
                <a:gd name="T46" fmla="*/ 279 w 679"/>
                <a:gd name="T47" fmla="*/ 150 h 817"/>
                <a:gd name="T48" fmla="*/ 286 w 679"/>
                <a:gd name="T49" fmla="*/ 146 h 817"/>
                <a:gd name="T50" fmla="*/ 291 w 679"/>
                <a:gd name="T51" fmla="*/ 136 h 817"/>
                <a:gd name="T52" fmla="*/ 302 w 679"/>
                <a:gd name="T53" fmla="*/ 143 h 817"/>
                <a:gd name="T54" fmla="*/ 321 w 679"/>
                <a:gd name="T55" fmla="*/ 153 h 817"/>
                <a:gd name="T56" fmla="*/ 329 w 679"/>
                <a:gd name="T57" fmla="*/ 143 h 817"/>
                <a:gd name="T58" fmla="*/ 334 w 679"/>
                <a:gd name="T59" fmla="*/ 122 h 817"/>
                <a:gd name="T60" fmla="*/ 323 w 679"/>
                <a:gd name="T61" fmla="*/ 111 h 817"/>
                <a:gd name="T62" fmla="*/ 329 w 679"/>
                <a:gd name="T63" fmla="*/ 108 h 817"/>
                <a:gd name="T64" fmla="*/ 337 w 679"/>
                <a:gd name="T65" fmla="*/ 111 h 817"/>
                <a:gd name="T66" fmla="*/ 337 w 679"/>
                <a:gd name="T67" fmla="*/ 102 h 817"/>
                <a:gd name="T68" fmla="*/ 323 w 679"/>
                <a:gd name="T69" fmla="*/ 94 h 817"/>
                <a:gd name="T70" fmla="*/ 307 w 679"/>
                <a:gd name="T71" fmla="*/ 81 h 817"/>
                <a:gd name="T72" fmla="*/ 298 w 679"/>
                <a:gd name="T73" fmla="*/ 73 h 817"/>
                <a:gd name="T74" fmla="*/ 283 w 679"/>
                <a:gd name="T75" fmla="*/ 56 h 817"/>
                <a:gd name="T76" fmla="*/ 266 w 679"/>
                <a:gd name="T77" fmla="*/ 42 h 817"/>
                <a:gd name="T78" fmla="*/ 237 w 679"/>
                <a:gd name="T79" fmla="*/ 25 h 817"/>
                <a:gd name="T80" fmla="*/ 225 w 679"/>
                <a:gd name="T81" fmla="*/ 11 h 817"/>
                <a:gd name="T82" fmla="*/ 202 w 679"/>
                <a:gd name="T83" fmla="*/ 7 h 817"/>
                <a:gd name="T84" fmla="*/ 176 w 679"/>
                <a:gd name="T85" fmla="*/ 3 h 817"/>
                <a:gd name="T86" fmla="*/ 135 w 679"/>
                <a:gd name="T87" fmla="*/ 0 h 817"/>
                <a:gd name="T88" fmla="*/ 81 w 679"/>
                <a:gd name="T89" fmla="*/ 7 h 817"/>
                <a:gd name="T90" fmla="*/ 38 w 679"/>
                <a:gd name="T91" fmla="*/ 14 h 817"/>
                <a:gd name="T92" fmla="*/ 0 w 679"/>
                <a:gd name="T93" fmla="*/ 14 h 8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79"/>
                <a:gd name="T142" fmla="*/ 0 h 817"/>
                <a:gd name="T143" fmla="*/ 679 w 679"/>
                <a:gd name="T144" fmla="*/ 817 h 8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79" h="817">
                  <a:moveTo>
                    <a:pt x="417" y="817"/>
                  </a:moveTo>
                  <a:lnTo>
                    <a:pt x="457" y="773"/>
                  </a:lnTo>
                  <a:lnTo>
                    <a:pt x="473" y="746"/>
                  </a:lnTo>
                  <a:lnTo>
                    <a:pt x="495" y="681"/>
                  </a:lnTo>
                  <a:lnTo>
                    <a:pt x="510" y="681"/>
                  </a:lnTo>
                  <a:lnTo>
                    <a:pt x="525" y="669"/>
                  </a:lnTo>
                  <a:lnTo>
                    <a:pt x="521" y="634"/>
                  </a:lnTo>
                  <a:lnTo>
                    <a:pt x="510" y="578"/>
                  </a:lnTo>
                  <a:lnTo>
                    <a:pt x="482" y="529"/>
                  </a:lnTo>
                  <a:lnTo>
                    <a:pt x="457" y="488"/>
                  </a:lnTo>
                  <a:lnTo>
                    <a:pt x="477" y="432"/>
                  </a:lnTo>
                  <a:lnTo>
                    <a:pt x="500" y="383"/>
                  </a:lnTo>
                  <a:lnTo>
                    <a:pt x="521" y="341"/>
                  </a:lnTo>
                  <a:lnTo>
                    <a:pt x="517" y="334"/>
                  </a:lnTo>
                  <a:lnTo>
                    <a:pt x="500" y="319"/>
                  </a:lnTo>
                  <a:lnTo>
                    <a:pt x="510" y="306"/>
                  </a:lnTo>
                  <a:lnTo>
                    <a:pt x="488" y="291"/>
                  </a:lnTo>
                  <a:lnTo>
                    <a:pt x="488" y="278"/>
                  </a:lnTo>
                  <a:lnTo>
                    <a:pt x="473" y="251"/>
                  </a:lnTo>
                  <a:lnTo>
                    <a:pt x="457" y="251"/>
                  </a:lnTo>
                  <a:lnTo>
                    <a:pt x="457" y="235"/>
                  </a:lnTo>
                  <a:lnTo>
                    <a:pt x="440" y="222"/>
                  </a:lnTo>
                  <a:lnTo>
                    <a:pt x="429" y="207"/>
                  </a:lnTo>
                  <a:lnTo>
                    <a:pt x="413" y="207"/>
                  </a:lnTo>
                  <a:lnTo>
                    <a:pt x="413" y="194"/>
                  </a:lnTo>
                  <a:lnTo>
                    <a:pt x="403" y="187"/>
                  </a:lnTo>
                  <a:lnTo>
                    <a:pt x="403" y="180"/>
                  </a:lnTo>
                  <a:lnTo>
                    <a:pt x="413" y="180"/>
                  </a:lnTo>
                  <a:lnTo>
                    <a:pt x="440" y="161"/>
                  </a:lnTo>
                  <a:lnTo>
                    <a:pt x="450" y="161"/>
                  </a:lnTo>
                  <a:lnTo>
                    <a:pt x="450" y="166"/>
                  </a:lnTo>
                  <a:lnTo>
                    <a:pt x="446" y="173"/>
                  </a:lnTo>
                  <a:lnTo>
                    <a:pt x="457" y="180"/>
                  </a:lnTo>
                  <a:lnTo>
                    <a:pt x="467" y="180"/>
                  </a:lnTo>
                  <a:lnTo>
                    <a:pt x="477" y="187"/>
                  </a:lnTo>
                  <a:lnTo>
                    <a:pt x="482" y="203"/>
                  </a:lnTo>
                  <a:lnTo>
                    <a:pt x="495" y="215"/>
                  </a:lnTo>
                  <a:lnTo>
                    <a:pt x="503" y="235"/>
                  </a:lnTo>
                  <a:lnTo>
                    <a:pt x="521" y="235"/>
                  </a:lnTo>
                  <a:lnTo>
                    <a:pt x="521" y="243"/>
                  </a:lnTo>
                  <a:lnTo>
                    <a:pt x="531" y="251"/>
                  </a:lnTo>
                  <a:lnTo>
                    <a:pt x="543" y="251"/>
                  </a:lnTo>
                  <a:lnTo>
                    <a:pt x="538" y="263"/>
                  </a:lnTo>
                  <a:lnTo>
                    <a:pt x="548" y="263"/>
                  </a:lnTo>
                  <a:lnTo>
                    <a:pt x="553" y="257"/>
                  </a:lnTo>
                  <a:lnTo>
                    <a:pt x="558" y="271"/>
                  </a:lnTo>
                  <a:lnTo>
                    <a:pt x="558" y="291"/>
                  </a:lnTo>
                  <a:lnTo>
                    <a:pt x="558" y="299"/>
                  </a:lnTo>
                  <a:lnTo>
                    <a:pt x="566" y="306"/>
                  </a:lnTo>
                  <a:lnTo>
                    <a:pt x="571" y="291"/>
                  </a:lnTo>
                  <a:lnTo>
                    <a:pt x="574" y="271"/>
                  </a:lnTo>
                  <a:lnTo>
                    <a:pt x="582" y="271"/>
                  </a:lnTo>
                  <a:lnTo>
                    <a:pt x="592" y="278"/>
                  </a:lnTo>
                  <a:lnTo>
                    <a:pt x="603" y="286"/>
                  </a:lnTo>
                  <a:lnTo>
                    <a:pt x="619" y="299"/>
                  </a:lnTo>
                  <a:lnTo>
                    <a:pt x="642" y="306"/>
                  </a:lnTo>
                  <a:lnTo>
                    <a:pt x="653" y="299"/>
                  </a:lnTo>
                  <a:lnTo>
                    <a:pt x="657" y="286"/>
                  </a:lnTo>
                  <a:lnTo>
                    <a:pt x="674" y="263"/>
                  </a:lnTo>
                  <a:lnTo>
                    <a:pt x="667" y="243"/>
                  </a:lnTo>
                  <a:lnTo>
                    <a:pt x="657" y="235"/>
                  </a:lnTo>
                  <a:lnTo>
                    <a:pt x="645" y="222"/>
                  </a:lnTo>
                  <a:lnTo>
                    <a:pt x="653" y="215"/>
                  </a:lnTo>
                  <a:lnTo>
                    <a:pt x="657" y="215"/>
                  </a:lnTo>
                  <a:lnTo>
                    <a:pt x="674" y="215"/>
                  </a:lnTo>
                  <a:lnTo>
                    <a:pt x="674" y="222"/>
                  </a:lnTo>
                  <a:lnTo>
                    <a:pt x="679" y="207"/>
                  </a:lnTo>
                  <a:lnTo>
                    <a:pt x="674" y="203"/>
                  </a:lnTo>
                  <a:lnTo>
                    <a:pt x="662" y="187"/>
                  </a:lnTo>
                  <a:lnTo>
                    <a:pt x="645" y="187"/>
                  </a:lnTo>
                  <a:lnTo>
                    <a:pt x="629" y="173"/>
                  </a:lnTo>
                  <a:lnTo>
                    <a:pt x="614" y="161"/>
                  </a:lnTo>
                  <a:lnTo>
                    <a:pt x="592" y="161"/>
                  </a:lnTo>
                  <a:lnTo>
                    <a:pt x="596" y="146"/>
                  </a:lnTo>
                  <a:lnTo>
                    <a:pt x="587" y="132"/>
                  </a:lnTo>
                  <a:lnTo>
                    <a:pt x="566" y="111"/>
                  </a:lnTo>
                  <a:lnTo>
                    <a:pt x="543" y="111"/>
                  </a:lnTo>
                  <a:lnTo>
                    <a:pt x="531" y="84"/>
                  </a:lnTo>
                  <a:lnTo>
                    <a:pt x="503" y="84"/>
                  </a:lnTo>
                  <a:lnTo>
                    <a:pt x="473" y="50"/>
                  </a:lnTo>
                  <a:lnTo>
                    <a:pt x="473" y="27"/>
                  </a:lnTo>
                  <a:lnTo>
                    <a:pt x="450" y="21"/>
                  </a:lnTo>
                  <a:lnTo>
                    <a:pt x="429" y="5"/>
                  </a:lnTo>
                  <a:lnTo>
                    <a:pt x="403" y="14"/>
                  </a:lnTo>
                  <a:lnTo>
                    <a:pt x="369" y="14"/>
                  </a:lnTo>
                  <a:lnTo>
                    <a:pt x="352" y="5"/>
                  </a:lnTo>
                  <a:lnTo>
                    <a:pt x="303" y="0"/>
                  </a:lnTo>
                  <a:lnTo>
                    <a:pt x="270" y="0"/>
                  </a:lnTo>
                  <a:lnTo>
                    <a:pt x="215" y="5"/>
                  </a:lnTo>
                  <a:lnTo>
                    <a:pt x="162" y="14"/>
                  </a:lnTo>
                  <a:lnTo>
                    <a:pt x="120" y="21"/>
                  </a:lnTo>
                  <a:lnTo>
                    <a:pt x="76" y="27"/>
                  </a:lnTo>
                  <a:lnTo>
                    <a:pt x="55" y="27"/>
                  </a:lnTo>
                  <a:lnTo>
                    <a:pt x="0" y="27"/>
                  </a:lnTo>
                </a:path>
              </a:pathLst>
            </a:custGeom>
            <a:noFill/>
            <a:ln w="1588">
              <a:solidFill>
                <a:srgbClr val="000000"/>
              </a:solidFill>
              <a:prstDash val="solid"/>
              <a:round/>
              <a:headEnd/>
              <a:tailEnd/>
            </a:ln>
          </p:spPr>
          <p:txBody>
            <a:bodyPr/>
            <a:lstStyle/>
            <a:p>
              <a:endParaRPr lang="en-US"/>
            </a:p>
          </p:txBody>
        </p:sp>
        <p:sp>
          <p:nvSpPr>
            <p:cNvPr id="25620" name="Rectangle 157"/>
            <p:cNvSpPr>
              <a:spLocks noChangeArrowheads="1"/>
            </p:cNvSpPr>
            <p:nvPr/>
          </p:nvSpPr>
          <p:spPr bwMode="auto">
            <a:xfrm>
              <a:off x="3904" y="1620"/>
              <a:ext cx="15" cy="1"/>
            </a:xfrm>
            <a:prstGeom prst="rect">
              <a:avLst/>
            </a:prstGeom>
            <a:solidFill>
              <a:srgbClr val="0000FF"/>
            </a:solidFill>
            <a:ln w="9525">
              <a:solidFill>
                <a:srgbClr val="0000FF"/>
              </a:solidFill>
              <a:miter lim="800000"/>
              <a:headEnd/>
              <a:tailEnd/>
            </a:ln>
          </p:spPr>
          <p:txBody>
            <a:bodyPr/>
            <a:lstStyle/>
            <a:p>
              <a:endParaRPr lang="en-US"/>
            </a:p>
          </p:txBody>
        </p:sp>
        <p:sp>
          <p:nvSpPr>
            <p:cNvPr id="25621" name="Freeform 158"/>
            <p:cNvSpPr>
              <a:spLocks/>
            </p:cNvSpPr>
            <p:nvPr/>
          </p:nvSpPr>
          <p:spPr bwMode="auto">
            <a:xfrm>
              <a:off x="4004" y="1570"/>
              <a:ext cx="111" cy="49"/>
            </a:xfrm>
            <a:custGeom>
              <a:avLst/>
              <a:gdLst>
                <a:gd name="T0" fmla="*/ 0 w 221"/>
                <a:gd name="T1" fmla="*/ 24 h 96"/>
                <a:gd name="T2" fmla="*/ 15 w 221"/>
                <a:gd name="T3" fmla="*/ 28 h 96"/>
                <a:gd name="T4" fmla="*/ 24 w 221"/>
                <a:gd name="T5" fmla="*/ 24 h 96"/>
                <a:gd name="T6" fmla="*/ 46 w 221"/>
                <a:gd name="T7" fmla="*/ 28 h 96"/>
                <a:gd name="T8" fmla="*/ 59 w 221"/>
                <a:gd name="T9" fmla="*/ 32 h 96"/>
                <a:gd name="T10" fmla="*/ 74 w 221"/>
                <a:gd name="T11" fmla="*/ 39 h 96"/>
                <a:gd name="T12" fmla="*/ 95 w 221"/>
                <a:gd name="T13" fmla="*/ 49 h 96"/>
                <a:gd name="T14" fmla="*/ 98 w 221"/>
                <a:gd name="T15" fmla="*/ 35 h 96"/>
                <a:gd name="T16" fmla="*/ 100 w 221"/>
                <a:gd name="T17" fmla="*/ 46 h 96"/>
                <a:gd name="T18" fmla="*/ 102 w 221"/>
                <a:gd name="T19" fmla="*/ 49 h 96"/>
                <a:gd name="T20" fmla="*/ 111 w 221"/>
                <a:gd name="T21" fmla="*/ 35 h 96"/>
                <a:gd name="T22" fmla="*/ 109 w 221"/>
                <a:gd name="T23" fmla="*/ 28 h 96"/>
                <a:gd name="T24" fmla="*/ 106 w 221"/>
                <a:gd name="T25" fmla="*/ 18 h 96"/>
                <a:gd name="T26" fmla="*/ 102 w 221"/>
                <a:gd name="T27" fmla="*/ 24 h 96"/>
                <a:gd name="T28" fmla="*/ 100 w 221"/>
                <a:gd name="T29" fmla="*/ 18 h 96"/>
                <a:gd name="T30" fmla="*/ 92 w 221"/>
                <a:gd name="T31" fmla="*/ 10 h 96"/>
                <a:gd name="T32" fmla="*/ 90 w 221"/>
                <a:gd name="T33" fmla="*/ 3 h 96"/>
                <a:gd name="T34" fmla="*/ 84 w 221"/>
                <a:gd name="T35" fmla="*/ 7 h 96"/>
                <a:gd name="T36" fmla="*/ 79 w 221"/>
                <a:gd name="T37" fmla="*/ 10 h 96"/>
                <a:gd name="T38" fmla="*/ 79 w 221"/>
                <a:gd name="T39" fmla="*/ 18 h 96"/>
                <a:gd name="T40" fmla="*/ 75 w 221"/>
                <a:gd name="T41" fmla="*/ 18 h 96"/>
                <a:gd name="T42" fmla="*/ 71 w 221"/>
                <a:gd name="T43" fmla="*/ 10 h 96"/>
                <a:gd name="T44" fmla="*/ 71 w 221"/>
                <a:gd name="T45" fmla="*/ 3 h 96"/>
                <a:gd name="T46" fmla="*/ 57 w 221"/>
                <a:gd name="T47" fmla="*/ 7 h 96"/>
                <a:gd name="T48" fmla="*/ 54 w 221"/>
                <a:gd name="T49" fmla="*/ 18 h 96"/>
                <a:gd name="T50" fmla="*/ 51 w 221"/>
                <a:gd name="T51" fmla="*/ 10 h 96"/>
                <a:gd name="T52" fmla="*/ 51 w 221"/>
                <a:gd name="T53" fmla="*/ 0 h 96"/>
                <a:gd name="T54" fmla="*/ 44 w 221"/>
                <a:gd name="T55" fmla="*/ 3 h 96"/>
                <a:gd name="T56" fmla="*/ 32 w 221"/>
                <a:gd name="T57" fmla="*/ 10 h 96"/>
                <a:gd name="T58" fmla="*/ 19 w 221"/>
                <a:gd name="T59" fmla="*/ 13 h 96"/>
                <a:gd name="T60" fmla="*/ 8 w 221"/>
                <a:gd name="T61" fmla="*/ 10 h 96"/>
                <a:gd name="T62" fmla="*/ 2 w 221"/>
                <a:gd name="T63" fmla="*/ 10 h 96"/>
                <a:gd name="T64" fmla="*/ 0 w 221"/>
                <a:gd name="T65" fmla="*/ 24 h 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1"/>
                <a:gd name="T100" fmla="*/ 0 h 96"/>
                <a:gd name="T101" fmla="*/ 221 w 221"/>
                <a:gd name="T102" fmla="*/ 96 h 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1" h="96">
                  <a:moveTo>
                    <a:pt x="0" y="48"/>
                  </a:moveTo>
                  <a:lnTo>
                    <a:pt x="29" y="55"/>
                  </a:lnTo>
                  <a:lnTo>
                    <a:pt x="47" y="48"/>
                  </a:lnTo>
                  <a:lnTo>
                    <a:pt x="92" y="55"/>
                  </a:lnTo>
                  <a:lnTo>
                    <a:pt x="118" y="62"/>
                  </a:lnTo>
                  <a:lnTo>
                    <a:pt x="147" y="76"/>
                  </a:lnTo>
                  <a:lnTo>
                    <a:pt x="189" y="96"/>
                  </a:lnTo>
                  <a:lnTo>
                    <a:pt x="195" y="69"/>
                  </a:lnTo>
                  <a:lnTo>
                    <a:pt x="200" y="91"/>
                  </a:lnTo>
                  <a:lnTo>
                    <a:pt x="204" y="96"/>
                  </a:lnTo>
                  <a:lnTo>
                    <a:pt x="221" y="69"/>
                  </a:lnTo>
                  <a:lnTo>
                    <a:pt x="218" y="55"/>
                  </a:lnTo>
                  <a:lnTo>
                    <a:pt x="212" y="35"/>
                  </a:lnTo>
                  <a:lnTo>
                    <a:pt x="204" y="48"/>
                  </a:lnTo>
                  <a:lnTo>
                    <a:pt x="200" y="35"/>
                  </a:lnTo>
                  <a:lnTo>
                    <a:pt x="183" y="20"/>
                  </a:lnTo>
                  <a:lnTo>
                    <a:pt x="179" y="6"/>
                  </a:lnTo>
                  <a:lnTo>
                    <a:pt x="168" y="14"/>
                  </a:lnTo>
                  <a:lnTo>
                    <a:pt x="158" y="20"/>
                  </a:lnTo>
                  <a:lnTo>
                    <a:pt x="158" y="35"/>
                  </a:lnTo>
                  <a:lnTo>
                    <a:pt x="150" y="35"/>
                  </a:lnTo>
                  <a:lnTo>
                    <a:pt x="141" y="20"/>
                  </a:lnTo>
                  <a:lnTo>
                    <a:pt x="141" y="6"/>
                  </a:lnTo>
                  <a:lnTo>
                    <a:pt x="114" y="14"/>
                  </a:lnTo>
                  <a:lnTo>
                    <a:pt x="107" y="35"/>
                  </a:lnTo>
                  <a:lnTo>
                    <a:pt x="102" y="20"/>
                  </a:lnTo>
                  <a:lnTo>
                    <a:pt x="102" y="0"/>
                  </a:lnTo>
                  <a:lnTo>
                    <a:pt x="87" y="6"/>
                  </a:lnTo>
                  <a:lnTo>
                    <a:pt x="64" y="20"/>
                  </a:lnTo>
                  <a:lnTo>
                    <a:pt x="37" y="26"/>
                  </a:lnTo>
                  <a:lnTo>
                    <a:pt x="16" y="20"/>
                  </a:lnTo>
                  <a:lnTo>
                    <a:pt x="4" y="20"/>
                  </a:lnTo>
                  <a:lnTo>
                    <a:pt x="0" y="48"/>
                  </a:lnTo>
                  <a:close/>
                </a:path>
              </a:pathLst>
            </a:custGeom>
            <a:solidFill>
              <a:srgbClr val="F8F8F8"/>
            </a:solidFill>
            <a:ln w="1588">
              <a:solidFill>
                <a:srgbClr val="000000"/>
              </a:solidFill>
              <a:prstDash val="solid"/>
              <a:round/>
              <a:headEnd/>
              <a:tailEnd/>
            </a:ln>
          </p:spPr>
          <p:txBody>
            <a:bodyPr/>
            <a:lstStyle/>
            <a:p>
              <a:endParaRPr lang="en-US"/>
            </a:p>
          </p:txBody>
        </p:sp>
        <p:sp>
          <p:nvSpPr>
            <p:cNvPr id="25622" name="Freeform 159"/>
            <p:cNvSpPr>
              <a:spLocks/>
            </p:cNvSpPr>
            <p:nvPr/>
          </p:nvSpPr>
          <p:spPr bwMode="auto">
            <a:xfrm>
              <a:off x="3949" y="1552"/>
              <a:ext cx="30" cy="28"/>
            </a:xfrm>
            <a:custGeom>
              <a:avLst/>
              <a:gdLst>
                <a:gd name="T0" fmla="*/ 0 w 59"/>
                <a:gd name="T1" fmla="*/ 21 h 56"/>
                <a:gd name="T2" fmla="*/ 0 w 59"/>
                <a:gd name="T3" fmla="*/ 11 h 56"/>
                <a:gd name="T4" fmla="*/ 2 w 59"/>
                <a:gd name="T5" fmla="*/ 0 h 56"/>
                <a:gd name="T6" fmla="*/ 11 w 59"/>
                <a:gd name="T7" fmla="*/ 0 h 56"/>
                <a:gd name="T8" fmla="*/ 16 w 59"/>
                <a:gd name="T9" fmla="*/ 4 h 56"/>
                <a:gd name="T10" fmla="*/ 27 w 59"/>
                <a:gd name="T11" fmla="*/ 11 h 56"/>
                <a:gd name="T12" fmla="*/ 30 w 59"/>
                <a:gd name="T13" fmla="*/ 21 h 56"/>
                <a:gd name="T14" fmla="*/ 27 w 59"/>
                <a:gd name="T15" fmla="*/ 25 h 56"/>
                <a:gd name="T16" fmla="*/ 24 w 59"/>
                <a:gd name="T17" fmla="*/ 28 h 56"/>
                <a:gd name="T18" fmla="*/ 16 w 59"/>
                <a:gd name="T19" fmla="*/ 28 h 56"/>
                <a:gd name="T20" fmla="*/ 0 w 59"/>
                <a:gd name="T21" fmla="*/ 21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56"/>
                <a:gd name="T35" fmla="*/ 59 w 59"/>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56">
                  <a:moveTo>
                    <a:pt x="0" y="42"/>
                  </a:moveTo>
                  <a:lnTo>
                    <a:pt x="0" y="21"/>
                  </a:lnTo>
                  <a:lnTo>
                    <a:pt x="4" y="0"/>
                  </a:lnTo>
                  <a:lnTo>
                    <a:pt x="21" y="0"/>
                  </a:lnTo>
                  <a:lnTo>
                    <a:pt x="32" y="7"/>
                  </a:lnTo>
                  <a:lnTo>
                    <a:pt x="54" y="21"/>
                  </a:lnTo>
                  <a:lnTo>
                    <a:pt x="59" y="42"/>
                  </a:lnTo>
                  <a:lnTo>
                    <a:pt x="54" y="50"/>
                  </a:lnTo>
                  <a:lnTo>
                    <a:pt x="47" y="56"/>
                  </a:lnTo>
                  <a:lnTo>
                    <a:pt x="32" y="56"/>
                  </a:lnTo>
                  <a:lnTo>
                    <a:pt x="0" y="42"/>
                  </a:lnTo>
                  <a:close/>
                </a:path>
              </a:pathLst>
            </a:custGeom>
            <a:solidFill>
              <a:srgbClr val="F8F8F8"/>
            </a:solidFill>
            <a:ln w="1588">
              <a:solidFill>
                <a:srgbClr val="000000"/>
              </a:solidFill>
              <a:prstDash val="solid"/>
              <a:round/>
              <a:headEnd/>
              <a:tailEnd/>
            </a:ln>
          </p:spPr>
          <p:txBody>
            <a:bodyPr/>
            <a:lstStyle/>
            <a:p>
              <a:endParaRPr lang="en-US"/>
            </a:p>
          </p:txBody>
        </p:sp>
        <p:sp>
          <p:nvSpPr>
            <p:cNvPr id="25623" name="Freeform 160"/>
            <p:cNvSpPr>
              <a:spLocks/>
            </p:cNvSpPr>
            <p:nvPr/>
          </p:nvSpPr>
          <p:spPr bwMode="auto">
            <a:xfrm>
              <a:off x="3441" y="3615"/>
              <a:ext cx="24" cy="23"/>
            </a:xfrm>
            <a:custGeom>
              <a:avLst/>
              <a:gdLst>
                <a:gd name="T0" fmla="*/ 0 w 46"/>
                <a:gd name="T1" fmla="*/ 0 h 45"/>
                <a:gd name="T2" fmla="*/ 3 w 46"/>
                <a:gd name="T3" fmla="*/ 6 h 45"/>
                <a:gd name="T4" fmla="*/ 9 w 46"/>
                <a:gd name="T5" fmla="*/ 17 h 45"/>
                <a:gd name="T6" fmla="*/ 19 w 46"/>
                <a:gd name="T7" fmla="*/ 23 h 45"/>
                <a:gd name="T8" fmla="*/ 24 w 46"/>
                <a:gd name="T9" fmla="*/ 23 h 45"/>
                <a:gd name="T10" fmla="*/ 0 60000 65536"/>
                <a:gd name="T11" fmla="*/ 0 60000 65536"/>
                <a:gd name="T12" fmla="*/ 0 60000 65536"/>
                <a:gd name="T13" fmla="*/ 0 60000 65536"/>
                <a:gd name="T14" fmla="*/ 0 60000 65536"/>
                <a:gd name="T15" fmla="*/ 0 w 46"/>
                <a:gd name="T16" fmla="*/ 0 h 45"/>
                <a:gd name="T17" fmla="*/ 46 w 46"/>
                <a:gd name="T18" fmla="*/ 45 h 45"/>
              </a:gdLst>
              <a:ahLst/>
              <a:cxnLst>
                <a:cxn ang="T10">
                  <a:pos x="T0" y="T1"/>
                </a:cxn>
                <a:cxn ang="T11">
                  <a:pos x="T2" y="T3"/>
                </a:cxn>
                <a:cxn ang="T12">
                  <a:pos x="T4" y="T5"/>
                </a:cxn>
                <a:cxn ang="T13">
                  <a:pos x="T6" y="T7"/>
                </a:cxn>
                <a:cxn ang="T14">
                  <a:pos x="T8" y="T9"/>
                </a:cxn>
              </a:cxnLst>
              <a:rect l="T15" t="T16" r="T17" b="T18"/>
              <a:pathLst>
                <a:path w="46" h="45">
                  <a:moveTo>
                    <a:pt x="0" y="0"/>
                  </a:moveTo>
                  <a:lnTo>
                    <a:pt x="5" y="11"/>
                  </a:lnTo>
                  <a:lnTo>
                    <a:pt x="18" y="34"/>
                  </a:lnTo>
                  <a:lnTo>
                    <a:pt x="36" y="45"/>
                  </a:lnTo>
                  <a:lnTo>
                    <a:pt x="46" y="45"/>
                  </a:lnTo>
                </a:path>
              </a:pathLst>
            </a:custGeom>
            <a:noFill/>
            <a:ln w="30163">
              <a:solidFill>
                <a:srgbClr val="0000FF"/>
              </a:solidFill>
              <a:prstDash val="solid"/>
              <a:round/>
              <a:headEnd/>
              <a:tailEnd/>
            </a:ln>
          </p:spPr>
          <p:txBody>
            <a:bodyPr/>
            <a:lstStyle/>
            <a:p>
              <a:endParaRPr lang="en-US"/>
            </a:p>
          </p:txBody>
        </p:sp>
        <p:sp>
          <p:nvSpPr>
            <p:cNvPr id="25624" name="Freeform 161"/>
            <p:cNvSpPr>
              <a:spLocks/>
            </p:cNvSpPr>
            <p:nvPr/>
          </p:nvSpPr>
          <p:spPr bwMode="auto">
            <a:xfrm>
              <a:off x="4223" y="2497"/>
              <a:ext cx="6" cy="39"/>
            </a:xfrm>
            <a:custGeom>
              <a:avLst/>
              <a:gdLst>
                <a:gd name="T0" fmla="*/ 0 w 13"/>
                <a:gd name="T1" fmla="*/ 0 h 77"/>
                <a:gd name="T2" fmla="*/ 0 w 13"/>
                <a:gd name="T3" fmla="*/ 25 h 77"/>
                <a:gd name="T4" fmla="*/ 6 w 13"/>
                <a:gd name="T5" fmla="*/ 39 h 77"/>
                <a:gd name="T6" fmla="*/ 0 60000 65536"/>
                <a:gd name="T7" fmla="*/ 0 60000 65536"/>
                <a:gd name="T8" fmla="*/ 0 60000 65536"/>
                <a:gd name="T9" fmla="*/ 0 w 13"/>
                <a:gd name="T10" fmla="*/ 0 h 77"/>
                <a:gd name="T11" fmla="*/ 13 w 13"/>
                <a:gd name="T12" fmla="*/ 77 h 77"/>
              </a:gdLst>
              <a:ahLst/>
              <a:cxnLst>
                <a:cxn ang="T6">
                  <a:pos x="T0" y="T1"/>
                </a:cxn>
                <a:cxn ang="T7">
                  <a:pos x="T2" y="T3"/>
                </a:cxn>
                <a:cxn ang="T8">
                  <a:pos x="T4" y="T5"/>
                </a:cxn>
              </a:cxnLst>
              <a:rect l="T9" t="T10" r="T11" b="T12"/>
              <a:pathLst>
                <a:path w="13" h="77">
                  <a:moveTo>
                    <a:pt x="0" y="0"/>
                  </a:moveTo>
                  <a:lnTo>
                    <a:pt x="0" y="49"/>
                  </a:lnTo>
                  <a:lnTo>
                    <a:pt x="13" y="77"/>
                  </a:lnTo>
                </a:path>
              </a:pathLst>
            </a:custGeom>
            <a:noFill/>
            <a:ln w="30163">
              <a:solidFill>
                <a:srgbClr val="0000FF"/>
              </a:solidFill>
              <a:prstDash val="solid"/>
              <a:round/>
              <a:headEnd/>
              <a:tailEnd/>
            </a:ln>
          </p:spPr>
          <p:txBody>
            <a:bodyPr/>
            <a:lstStyle/>
            <a:p>
              <a:endParaRPr lang="en-US"/>
            </a:p>
          </p:txBody>
        </p:sp>
        <p:sp>
          <p:nvSpPr>
            <p:cNvPr id="25625" name="Freeform 162"/>
            <p:cNvSpPr>
              <a:spLocks/>
            </p:cNvSpPr>
            <p:nvPr/>
          </p:nvSpPr>
          <p:spPr bwMode="auto">
            <a:xfrm>
              <a:off x="515" y="2272"/>
              <a:ext cx="28" cy="24"/>
            </a:xfrm>
            <a:custGeom>
              <a:avLst/>
              <a:gdLst>
                <a:gd name="T0" fmla="*/ 0 w 56"/>
                <a:gd name="T1" fmla="*/ 0 h 49"/>
                <a:gd name="T2" fmla="*/ 13 w 56"/>
                <a:gd name="T3" fmla="*/ 15 h 49"/>
                <a:gd name="T4" fmla="*/ 28 w 56"/>
                <a:gd name="T5" fmla="*/ 24 h 49"/>
                <a:gd name="T6" fmla="*/ 0 60000 65536"/>
                <a:gd name="T7" fmla="*/ 0 60000 65536"/>
                <a:gd name="T8" fmla="*/ 0 60000 65536"/>
                <a:gd name="T9" fmla="*/ 0 w 56"/>
                <a:gd name="T10" fmla="*/ 0 h 49"/>
                <a:gd name="T11" fmla="*/ 56 w 56"/>
                <a:gd name="T12" fmla="*/ 49 h 49"/>
              </a:gdLst>
              <a:ahLst/>
              <a:cxnLst>
                <a:cxn ang="T6">
                  <a:pos x="T0" y="T1"/>
                </a:cxn>
                <a:cxn ang="T7">
                  <a:pos x="T2" y="T3"/>
                </a:cxn>
                <a:cxn ang="T8">
                  <a:pos x="T4" y="T5"/>
                </a:cxn>
              </a:cxnLst>
              <a:rect l="T9" t="T10" r="T11" b="T12"/>
              <a:pathLst>
                <a:path w="56" h="49">
                  <a:moveTo>
                    <a:pt x="0" y="0"/>
                  </a:moveTo>
                  <a:lnTo>
                    <a:pt x="26" y="31"/>
                  </a:lnTo>
                  <a:lnTo>
                    <a:pt x="56" y="49"/>
                  </a:lnTo>
                </a:path>
              </a:pathLst>
            </a:custGeom>
            <a:noFill/>
            <a:ln w="30163">
              <a:solidFill>
                <a:srgbClr val="0000FF"/>
              </a:solidFill>
              <a:prstDash val="solid"/>
              <a:round/>
              <a:headEnd/>
              <a:tailEnd/>
            </a:ln>
          </p:spPr>
          <p:txBody>
            <a:bodyPr/>
            <a:lstStyle/>
            <a:p>
              <a:endParaRPr lang="en-US"/>
            </a:p>
          </p:txBody>
        </p:sp>
        <p:sp>
          <p:nvSpPr>
            <p:cNvPr id="25626" name="Line 163"/>
            <p:cNvSpPr>
              <a:spLocks noChangeShapeType="1"/>
            </p:cNvSpPr>
            <p:nvPr/>
          </p:nvSpPr>
          <p:spPr bwMode="auto">
            <a:xfrm flipV="1">
              <a:off x="4818" y="2252"/>
              <a:ext cx="25" cy="7"/>
            </a:xfrm>
            <a:prstGeom prst="line">
              <a:avLst/>
            </a:prstGeom>
            <a:noFill/>
            <a:ln w="30163">
              <a:solidFill>
                <a:srgbClr val="0000FF"/>
              </a:solidFill>
              <a:round/>
              <a:headEnd/>
              <a:tailEnd/>
            </a:ln>
          </p:spPr>
          <p:txBody>
            <a:bodyPr/>
            <a:lstStyle/>
            <a:p>
              <a:endParaRPr lang="en-US"/>
            </a:p>
          </p:txBody>
        </p:sp>
        <p:sp>
          <p:nvSpPr>
            <p:cNvPr id="25627" name="Line 164"/>
            <p:cNvSpPr>
              <a:spLocks noChangeShapeType="1"/>
            </p:cNvSpPr>
            <p:nvPr/>
          </p:nvSpPr>
          <p:spPr bwMode="auto">
            <a:xfrm flipV="1">
              <a:off x="4428" y="1867"/>
              <a:ext cx="1" cy="38"/>
            </a:xfrm>
            <a:prstGeom prst="line">
              <a:avLst/>
            </a:prstGeom>
            <a:noFill/>
            <a:ln w="30163">
              <a:solidFill>
                <a:srgbClr val="0000FF"/>
              </a:solidFill>
              <a:round/>
              <a:headEnd/>
              <a:tailEnd/>
            </a:ln>
          </p:spPr>
          <p:txBody>
            <a:bodyPr/>
            <a:lstStyle/>
            <a:p>
              <a:endParaRPr lang="en-US"/>
            </a:p>
          </p:txBody>
        </p:sp>
        <p:sp>
          <p:nvSpPr>
            <p:cNvPr id="25628" name="Line 165"/>
            <p:cNvSpPr>
              <a:spLocks noChangeShapeType="1"/>
            </p:cNvSpPr>
            <p:nvPr/>
          </p:nvSpPr>
          <p:spPr bwMode="auto">
            <a:xfrm>
              <a:off x="3676" y="2117"/>
              <a:ext cx="25" cy="1"/>
            </a:xfrm>
            <a:prstGeom prst="line">
              <a:avLst/>
            </a:prstGeom>
            <a:noFill/>
            <a:ln w="30163">
              <a:solidFill>
                <a:srgbClr val="0000FF"/>
              </a:solidFill>
              <a:round/>
              <a:headEnd/>
              <a:tailEnd/>
            </a:ln>
          </p:spPr>
          <p:txBody>
            <a:bodyPr/>
            <a:lstStyle/>
            <a:p>
              <a:endParaRPr lang="en-US"/>
            </a:p>
          </p:txBody>
        </p:sp>
        <p:sp>
          <p:nvSpPr>
            <p:cNvPr id="25629" name="Line 166"/>
            <p:cNvSpPr>
              <a:spLocks noChangeShapeType="1"/>
            </p:cNvSpPr>
            <p:nvPr/>
          </p:nvSpPr>
          <p:spPr bwMode="auto">
            <a:xfrm flipH="1" flipV="1">
              <a:off x="3099" y="1736"/>
              <a:ext cx="18" cy="20"/>
            </a:xfrm>
            <a:prstGeom prst="line">
              <a:avLst/>
            </a:prstGeom>
            <a:noFill/>
            <a:ln w="30163">
              <a:solidFill>
                <a:srgbClr val="0000FF"/>
              </a:solidFill>
              <a:round/>
              <a:headEnd/>
              <a:tailEnd/>
            </a:ln>
          </p:spPr>
          <p:txBody>
            <a:bodyPr/>
            <a:lstStyle/>
            <a:p>
              <a:endParaRPr lang="en-US"/>
            </a:p>
          </p:txBody>
        </p:sp>
        <p:sp>
          <p:nvSpPr>
            <p:cNvPr id="25630" name="Freeform 167"/>
            <p:cNvSpPr>
              <a:spLocks/>
            </p:cNvSpPr>
            <p:nvPr/>
          </p:nvSpPr>
          <p:spPr bwMode="auto">
            <a:xfrm>
              <a:off x="3019" y="3627"/>
              <a:ext cx="53" cy="74"/>
            </a:xfrm>
            <a:custGeom>
              <a:avLst/>
              <a:gdLst>
                <a:gd name="T0" fmla="*/ 0 w 106"/>
                <a:gd name="T1" fmla="*/ 0 h 149"/>
                <a:gd name="T2" fmla="*/ 3 w 106"/>
                <a:gd name="T3" fmla="*/ 0 h 149"/>
                <a:gd name="T4" fmla="*/ 13 w 106"/>
                <a:gd name="T5" fmla="*/ 0 h 149"/>
                <a:gd name="T6" fmla="*/ 28 w 106"/>
                <a:gd name="T7" fmla="*/ 2 h 149"/>
                <a:gd name="T8" fmla="*/ 38 w 106"/>
                <a:gd name="T9" fmla="*/ 8 h 149"/>
                <a:gd name="T10" fmla="*/ 38 w 106"/>
                <a:gd name="T11" fmla="*/ 17 h 149"/>
                <a:gd name="T12" fmla="*/ 36 w 106"/>
                <a:gd name="T13" fmla="*/ 29 h 149"/>
                <a:gd name="T14" fmla="*/ 38 w 106"/>
                <a:gd name="T15" fmla="*/ 42 h 149"/>
                <a:gd name="T16" fmla="*/ 41 w 106"/>
                <a:gd name="T17" fmla="*/ 53 h 149"/>
                <a:gd name="T18" fmla="*/ 50 w 106"/>
                <a:gd name="T19" fmla="*/ 61 h 149"/>
                <a:gd name="T20" fmla="*/ 50 w 106"/>
                <a:gd name="T21" fmla="*/ 64 h 149"/>
                <a:gd name="T22" fmla="*/ 52 w 106"/>
                <a:gd name="T23" fmla="*/ 70 h 149"/>
                <a:gd name="T24" fmla="*/ 53 w 106"/>
                <a:gd name="T25" fmla="*/ 74 h 1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
                <a:gd name="T40" fmla="*/ 0 h 149"/>
                <a:gd name="T41" fmla="*/ 106 w 106"/>
                <a:gd name="T42" fmla="*/ 149 h 1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 h="149">
                  <a:moveTo>
                    <a:pt x="0" y="0"/>
                  </a:moveTo>
                  <a:lnTo>
                    <a:pt x="7" y="0"/>
                  </a:lnTo>
                  <a:lnTo>
                    <a:pt x="27" y="0"/>
                  </a:lnTo>
                  <a:lnTo>
                    <a:pt x="57" y="4"/>
                  </a:lnTo>
                  <a:lnTo>
                    <a:pt x="76" y="17"/>
                  </a:lnTo>
                  <a:lnTo>
                    <a:pt x="76" y="35"/>
                  </a:lnTo>
                  <a:lnTo>
                    <a:pt x="72" y="59"/>
                  </a:lnTo>
                  <a:lnTo>
                    <a:pt x="76" y="84"/>
                  </a:lnTo>
                  <a:lnTo>
                    <a:pt x="82" y="107"/>
                  </a:lnTo>
                  <a:lnTo>
                    <a:pt x="99" y="122"/>
                  </a:lnTo>
                  <a:lnTo>
                    <a:pt x="99" y="128"/>
                  </a:lnTo>
                  <a:lnTo>
                    <a:pt x="103" y="141"/>
                  </a:lnTo>
                  <a:lnTo>
                    <a:pt x="106" y="149"/>
                  </a:lnTo>
                </a:path>
              </a:pathLst>
            </a:custGeom>
            <a:noFill/>
            <a:ln w="30163">
              <a:solidFill>
                <a:srgbClr val="0000FF"/>
              </a:solidFill>
              <a:prstDash val="solid"/>
              <a:round/>
              <a:headEnd/>
              <a:tailEnd/>
            </a:ln>
          </p:spPr>
          <p:txBody>
            <a:bodyPr/>
            <a:lstStyle/>
            <a:p>
              <a:endParaRPr lang="en-US"/>
            </a:p>
          </p:txBody>
        </p:sp>
        <p:sp>
          <p:nvSpPr>
            <p:cNvPr id="25631" name="Freeform 168"/>
            <p:cNvSpPr>
              <a:spLocks/>
            </p:cNvSpPr>
            <p:nvPr/>
          </p:nvSpPr>
          <p:spPr bwMode="auto">
            <a:xfrm>
              <a:off x="401" y="4027"/>
              <a:ext cx="52" cy="22"/>
            </a:xfrm>
            <a:custGeom>
              <a:avLst/>
              <a:gdLst>
                <a:gd name="T0" fmla="*/ 0 w 105"/>
                <a:gd name="T1" fmla="*/ 22 h 46"/>
                <a:gd name="T2" fmla="*/ 10 w 105"/>
                <a:gd name="T3" fmla="*/ 0 h 46"/>
                <a:gd name="T4" fmla="*/ 44 w 105"/>
                <a:gd name="T5" fmla="*/ 0 h 46"/>
                <a:gd name="T6" fmla="*/ 52 w 105"/>
                <a:gd name="T7" fmla="*/ 20 h 46"/>
                <a:gd name="T8" fmla="*/ 17 w 105"/>
                <a:gd name="T9" fmla="*/ 14 h 46"/>
                <a:gd name="T10" fmla="*/ 0 w 105"/>
                <a:gd name="T11" fmla="*/ 22 h 46"/>
                <a:gd name="T12" fmla="*/ 0 60000 65536"/>
                <a:gd name="T13" fmla="*/ 0 60000 65536"/>
                <a:gd name="T14" fmla="*/ 0 60000 65536"/>
                <a:gd name="T15" fmla="*/ 0 60000 65536"/>
                <a:gd name="T16" fmla="*/ 0 60000 65536"/>
                <a:gd name="T17" fmla="*/ 0 60000 65536"/>
                <a:gd name="T18" fmla="*/ 0 w 105"/>
                <a:gd name="T19" fmla="*/ 0 h 46"/>
                <a:gd name="T20" fmla="*/ 105 w 105"/>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105" h="46">
                  <a:moveTo>
                    <a:pt x="0" y="46"/>
                  </a:moveTo>
                  <a:lnTo>
                    <a:pt x="20" y="0"/>
                  </a:lnTo>
                  <a:lnTo>
                    <a:pt x="88" y="0"/>
                  </a:lnTo>
                  <a:lnTo>
                    <a:pt x="105" y="42"/>
                  </a:lnTo>
                  <a:lnTo>
                    <a:pt x="35" y="29"/>
                  </a:lnTo>
                  <a:lnTo>
                    <a:pt x="0" y="46"/>
                  </a:lnTo>
                  <a:close/>
                </a:path>
              </a:pathLst>
            </a:custGeom>
            <a:solidFill>
              <a:srgbClr val="DDDDDD"/>
            </a:solidFill>
            <a:ln w="1588">
              <a:solidFill>
                <a:srgbClr val="000000"/>
              </a:solidFill>
              <a:prstDash val="solid"/>
              <a:round/>
              <a:headEnd/>
              <a:tailEnd/>
            </a:ln>
          </p:spPr>
          <p:txBody>
            <a:bodyPr/>
            <a:lstStyle/>
            <a:p>
              <a:endParaRPr lang="en-US"/>
            </a:p>
          </p:txBody>
        </p:sp>
        <p:sp>
          <p:nvSpPr>
            <p:cNvPr id="25632" name="Freeform 169"/>
            <p:cNvSpPr>
              <a:spLocks/>
            </p:cNvSpPr>
            <p:nvPr/>
          </p:nvSpPr>
          <p:spPr bwMode="auto">
            <a:xfrm>
              <a:off x="142" y="3170"/>
              <a:ext cx="2006" cy="1006"/>
            </a:xfrm>
            <a:custGeom>
              <a:avLst/>
              <a:gdLst>
                <a:gd name="T0" fmla="*/ 0 w 4011"/>
                <a:gd name="T1" fmla="*/ 1006 h 2010"/>
                <a:gd name="T2" fmla="*/ 2006 w 4011"/>
                <a:gd name="T3" fmla="*/ 1006 h 2010"/>
                <a:gd name="T4" fmla="*/ 2006 w 4011"/>
                <a:gd name="T5" fmla="*/ 604 h 2010"/>
                <a:gd name="T6" fmla="*/ 1591 w 4011"/>
                <a:gd name="T7" fmla="*/ 235 h 2010"/>
                <a:gd name="T8" fmla="*/ 1093 w 4011"/>
                <a:gd name="T9" fmla="*/ 235 h 2010"/>
                <a:gd name="T10" fmla="*/ 653 w 4011"/>
                <a:gd name="T11" fmla="*/ 0 h 2010"/>
                <a:gd name="T12" fmla="*/ 0 w 4011"/>
                <a:gd name="T13" fmla="*/ 0 h 2010"/>
                <a:gd name="T14" fmla="*/ 0 w 4011"/>
                <a:gd name="T15" fmla="*/ 1006 h 2010"/>
                <a:gd name="T16" fmla="*/ 0 60000 65536"/>
                <a:gd name="T17" fmla="*/ 0 60000 65536"/>
                <a:gd name="T18" fmla="*/ 0 60000 65536"/>
                <a:gd name="T19" fmla="*/ 0 60000 65536"/>
                <a:gd name="T20" fmla="*/ 0 60000 65536"/>
                <a:gd name="T21" fmla="*/ 0 60000 65536"/>
                <a:gd name="T22" fmla="*/ 0 60000 65536"/>
                <a:gd name="T23" fmla="*/ 0 60000 65536"/>
                <a:gd name="T24" fmla="*/ 0 w 4011"/>
                <a:gd name="T25" fmla="*/ 0 h 2010"/>
                <a:gd name="T26" fmla="*/ 4011 w 4011"/>
                <a:gd name="T27" fmla="*/ 2010 h 20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11" h="2010">
                  <a:moveTo>
                    <a:pt x="0" y="2010"/>
                  </a:moveTo>
                  <a:lnTo>
                    <a:pt x="4011" y="2010"/>
                  </a:lnTo>
                  <a:lnTo>
                    <a:pt x="4011" y="1207"/>
                  </a:lnTo>
                  <a:lnTo>
                    <a:pt x="3181" y="469"/>
                  </a:lnTo>
                  <a:lnTo>
                    <a:pt x="2185" y="469"/>
                  </a:lnTo>
                  <a:lnTo>
                    <a:pt x="1306" y="0"/>
                  </a:lnTo>
                  <a:lnTo>
                    <a:pt x="0" y="0"/>
                  </a:lnTo>
                  <a:lnTo>
                    <a:pt x="0" y="2010"/>
                  </a:lnTo>
                </a:path>
              </a:pathLst>
            </a:custGeom>
            <a:noFill/>
            <a:ln w="1588">
              <a:solidFill>
                <a:srgbClr val="000000"/>
              </a:solidFill>
              <a:prstDash val="solid"/>
              <a:round/>
              <a:headEnd/>
              <a:tailEnd/>
            </a:ln>
          </p:spPr>
          <p:txBody>
            <a:bodyPr/>
            <a:lstStyle/>
            <a:p>
              <a:endParaRPr lang="en-US"/>
            </a:p>
          </p:txBody>
        </p:sp>
        <p:sp>
          <p:nvSpPr>
            <p:cNvPr id="25633" name="Freeform 170"/>
            <p:cNvSpPr>
              <a:spLocks/>
            </p:cNvSpPr>
            <p:nvPr/>
          </p:nvSpPr>
          <p:spPr bwMode="auto">
            <a:xfrm>
              <a:off x="1235" y="3405"/>
              <a:ext cx="237" cy="771"/>
            </a:xfrm>
            <a:custGeom>
              <a:avLst/>
              <a:gdLst>
                <a:gd name="T0" fmla="*/ 237 w 474"/>
                <a:gd name="T1" fmla="*/ 771 h 1541"/>
                <a:gd name="T2" fmla="*/ 237 w 474"/>
                <a:gd name="T3" fmla="*/ 438 h 1541"/>
                <a:gd name="T4" fmla="*/ 0 w 474"/>
                <a:gd name="T5" fmla="*/ 249 h 1541"/>
                <a:gd name="T6" fmla="*/ 0 w 474"/>
                <a:gd name="T7" fmla="*/ 0 h 1541"/>
                <a:gd name="T8" fmla="*/ 0 60000 65536"/>
                <a:gd name="T9" fmla="*/ 0 60000 65536"/>
                <a:gd name="T10" fmla="*/ 0 60000 65536"/>
                <a:gd name="T11" fmla="*/ 0 60000 65536"/>
                <a:gd name="T12" fmla="*/ 0 w 474"/>
                <a:gd name="T13" fmla="*/ 0 h 1541"/>
                <a:gd name="T14" fmla="*/ 474 w 474"/>
                <a:gd name="T15" fmla="*/ 1541 h 1541"/>
              </a:gdLst>
              <a:ahLst/>
              <a:cxnLst>
                <a:cxn ang="T8">
                  <a:pos x="T0" y="T1"/>
                </a:cxn>
                <a:cxn ang="T9">
                  <a:pos x="T2" y="T3"/>
                </a:cxn>
                <a:cxn ang="T10">
                  <a:pos x="T4" y="T5"/>
                </a:cxn>
                <a:cxn ang="T11">
                  <a:pos x="T6" y="T7"/>
                </a:cxn>
              </a:cxnLst>
              <a:rect l="T12" t="T13" r="T14" b="T15"/>
              <a:pathLst>
                <a:path w="474" h="1541">
                  <a:moveTo>
                    <a:pt x="474" y="1541"/>
                  </a:moveTo>
                  <a:lnTo>
                    <a:pt x="474" y="876"/>
                  </a:lnTo>
                  <a:lnTo>
                    <a:pt x="0" y="497"/>
                  </a:lnTo>
                  <a:lnTo>
                    <a:pt x="0" y="0"/>
                  </a:lnTo>
                </a:path>
              </a:pathLst>
            </a:custGeom>
            <a:noFill/>
            <a:ln w="1588">
              <a:solidFill>
                <a:srgbClr val="000000"/>
              </a:solidFill>
              <a:prstDash val="solid"/>
              <a:round/>
              <a:headEnd/>
              <a:tailEnd/>
            </a:ln>
          </p:spPr>
          <p:txBody>
            <a:bodyPr/>
            <a:lstStyle/>
            <a:p>
              <a:endParaRPr lang="en-US"/>
            </a:p>
          </p:txBody>
        </p:sp>
        <p:sp>
          <p:nvSpPr>
            <p:cNvPr id="25634" name="Oval 171"/>
            <p:cNvSpPr>
              <a:spLocks noChangeArrowheads="1"/>
            </p:cNvSpPr>
            <p:nvPr/>
          </p:nvSpPr>
          <p:spPr bwMode="auto">
            <a:xfrm>
              <a:off x="932" y="3797"/>
              <a:ext cx="84" cy="85"/>
            </a:xfrm>
            <a:prstGeom prst="ellipse">
              <a:avLst/>
            </a:prstGeom>
            <a:solidFill>
              <a:srgbClr val="00FFFF"/>
            </a:solidFill>
            <a:ln w="9525">
              <a:solidFill>
                <a:srgbClr val="000000"/>
              </a:solidFill>
              <a:round/>
              <a:headEnd/>
              <a:tailEnd/>
            </a:ln>
          </p:spPr>
          <p:txBody>
            <a:bodyPr/>
            <a:lstStyle/>
            <a:p>
              <a:endParaRPr lang="en-US"/>
            </a:p>
          </p:txBody>
        </p:sp>
        <p:sp>
          <p:nvSpPr>
            <p:cNvPr id="25635" name="Oval 172"/>
            <p:cNvSpPr>
              <a:spLocks noChangeArrowheads="1"/>
            </p:cNvSpPr>
            <p:nvPr/>
          </p:nvSpPr>
          <p:spPr bwMode="auto">
            <a:xfrm>
              <a:off x="463" y="2298"/>
              <a:ext cx="83" cy="84"/>
            </a:xfrm>
            <a:prstGeom prst="ellipse">
              <a:avLst/>
            </a:prstGeom>
            <a:solidFill>
              <a:srgbClr val="FFFF35"/>
            </a:solidFill>
            <a:ln w="9525">
              <a:solidFill>
                <a:srgbClr val="000000"/>
              </a:solidFill>
              <a:round/>
              <a:headEnd/>
              <a:tailEnd/>
            </a:ln>
          </p:spPr>
          <p:txBody>
            <a:bodyPr/>
            <a:lstStyle/>
            <a:p>
              <a:endParaRPr lang="en-US"/>
            </a:p>
          </p:txBody>
        </p:sp>
        <p:sp>
          <p:nvSpPr>
            <p:cNvPr id="25636" name="Oval 173"/>
            <p:cNvSpPr>
              <a:spLocks noChangeArrowheads="1"/>
            </p:cNvSpPr>
            <p:nvPr/>
          </p:nvSpPr>
          <p:spPr bwMode="auto">
            <a:xfrm>
              <a:off x="4368" y="3730"/>
              <a:ext cx="83" cy="84"/>
            </a:xfrm>
            <a:prstGeom prst="ellipse">
              <a:avLst/>
            </a:prstGeom>
            <a:solidFill>
              <a:srgbClr val="00FFFF"/>
            </a:solidFill>
            <a:ln w="9525">
              <a:solidFill>
                <a:srgbClr val="000000"/>
              </a:solidFill>
              <a:round/>
              <a:headEnd/>
              <a:tailEnd/>
            </a:ln>
          </p:spPr>
          <p:txBody>
            <a:bodyPr/>
            <a:lstStyle/>
            <a:p>
              <a:endParaRPr lang="en-US"/>
            </a:p>
          </p:txBody>
        </p:sp>
        <p:sp>
          <p:nvSpPr>
            <p:cNvPr id="25637" name="Oval 174"/>
            <p:cNvSpPr>
              <a:spLocks noChangeArrowheads="1"/>
            </p:cNvSpPr>
            <p:nvPr/>
          </p:nvSpPr>
          <p:spPr bwMode="auto">
            <a:xfrm>
              <a:off x="4400" y="3426"/>
              <a:ext cx="83" cy="84"/>
            </a:xfrm>
            <a:prstGeom prst="ellipse">
              <a:avLst/>
            </a:prstGeom>
            <a:solidFill>
              <a:srgbClr val="FFFF00"/>
            </a:solidFill>
            <a:ln w="9525">
              <a:solidFill>
                <a:srgbClr val="000000"/>
              </a:solidFill>
              <a:round/>
              <a:headEnd/>
              <a:tailEnd/>
            </a:ln>
          </p:spPr>
          <p:txBody>
            <a:bodyPr/>
            <a:lstStyle/>
            <a:p>
              <a:endParaRPr lang="en-US"/>
            </a:p>
          </p:txBody>
        </p:sp>
        <p:sp>
          <p:nvSpPr>
            <p:cNvPr id="25638" name="Oval 175"/>
            <p:cNvSpPr>
              <a:spLocks noChangeArrowheads="1"/>
            </p:cNvSpPr>
            <p:nvPr/>
          </p:nvSpPr>
          <p:spPr bwMode="auto">
            <a:xfrm>
              <a:off x="4433" y="3238"/>
              <a:ext cx="83" cy="84"/>
            </a:xfrm>
            <a:prstGeom prst="ellipse">
              <a:avLst/>
            </a:prstGeom>
            <a:solidFill>
              <a:srgbClr val="00FFFF"/>
            </a:solidFill>
            <a:ln w="9525">
              <a:solidFill>
                <a:srgbClr val="000000"/>
              </a:solidFill>
              <a:round/>
              <a:headEnd/>
              <a:tailEnd/>
            </a:ln>
          </p:spPr>
          <p:txBody>
            <a:bodyPr/>
            <a:lstStyle/>
            <a:p>
              <a:endParaRPr lang="en-US"/>
            </a:p>
          </p:txBody>
        </p:sp>
        <p:sp>
          <p:nvSpPr>
            <p:cNvPr id="25639" name="Oval 176"/>
            <p:cNvSpPr>
              <a:spLocks noChangeArrowheads="1"/>
            </p:cNvSpPr>
            <p:nvPr/>
          </p:nvSpPr>
          <p:spPr bwMode="auto">
            <a:xfrm>
              <a:off x="4505" y="3119"/>
              <a:ext cx="84" cy="84"/>
            </a:xfrm>
            <a:prstGeom prst="ellipse">
              <a:avLst/>
            </a:prstGeom>
            <a:solidFill>
              <a:srgbClr val="FFFF00"/>
            </a:solidFill>
            <a:ln w="9525">
              <a:solidFill>
                <a:srgbClr val="000000"/>
              </a:solidFill>
              <a:round/>
              <a:headEnd/>
              <a:tailEnd/>
            </a:ln>
          </p:spPr>
          <p:txBody>
            <a:bodyPr/>
            <a:lstStyle/>
            <a:p>
              <a:endParaRPr lang="en-US"/>
            </a:p>
          </p:txBody>
        </p:sp>
        <p:sp>
          <p:nvSpPr>
            <p:cNvPr id="25640" name="Oval 177"/>
            <p:cNvSpPr>
              <a:spLocks noChangeArrowheads="1"/>
            </p:cNvSpPr>
            <p:nvPr/>
          </p:nvSpPr>
          <p:spPr bwMode="auto">
            <a:xfrm>
              <a:off x="4714" y="2265"/>
              <a:ext cx="84" cy="85"/>
            </a:xfrm>
            <a:prstGeom prst="ellipse">
              <a:avLst/>
            </a:prstGeom>
            <a:solidFill>
              <a:srgbClr val="00FFFF"/>
            </a:solidFill>
            <a:ln w="9525">
              <a:solidFill>
                <a:srgbClr val="000000"/>
              </a:solidFill>
              <a:round/>
              <a:headEnd/>
              <a:tailEnd/>
            </a:ln>
          </p:spPr>
          <p:txBody>
            <a:bodyPr/>
            <a:lstStyle/>
            <a:p>
              <a:endParaRPr lang="en-US"/>
            </a:p>
          </p:txBody>
        </p:sp>
        <p:sp>
          <p:nvSpPr>
            <p:cNvPr id="25641" name="Oval 178"/>
            <p:cNvSpPr>
              <a:spLocks noChangeArrowheads="1"/>
            </p:cNvSpPr>
            <p:nvPr/>
          </p:nvSpPr>
          <p:spPr bwMode="auto">
            <a:xfrm>
              <a:off x="5135" y="1777"/>
              <a:ext cx="84" cy="84"/>
            </a:xfrm>
            <a:prstGeom prst="ellipse">
              <a:avLst/>
            </a:prstGeom>
            <a:solidFill>
              <a:srgbClr val="FFFF00"/>
            </a:solidFill>
            <a:ln w="9525">
              <a:solidFill>
                <a:srgbClr val="000000"/>
              </a:solidFill>
              <a:round/>
              <a:headEnd/>
              <a:tailEnd/>
            </a:ln>
          </p:spPr>
          <p:txBody>
            <a:bodyPr/>
            <a:lstStyle/>
            <a:p>
              <a:endParaRPr lang="en-US"/>
            </a:p>
          </p:txBody>
        </p:sp>
        <p:sp>
          <p:nvSpPr>
            <p:cNvPr id="25642" name="Oval 179"/>
            <p:cNvSpPr>
              <a:spLocks noChangeArrowheads="1"/>
            </p:cNvSpPr>
            <p:nvPr/>
          </p:nvSpPr>
          <p:spPr bwMode="auto">
            <a:xfrm>
              <a:off x="5166" y="1585"/>
              <a:ext cx="84" cy="84"/>
            </a:xfrm>
            <a:prstGeom prst="ellipse">
              <a:avLst/>
            </a:prstGeom>
            <a:solidFill>
              <a:srgbClr val="FFFF00"/>
            </a:solidFill>
            <a:ln w="9525">
              <a:solidFill>
                <a:srgbClr val="000000"/>
              </a:solidFill>
              <a:round/>
              <a:headEnd/>
              <a:tailEnd/>
            </a:ln>
          </p:spPr>
          <p:txBody>
            <a:bodyPr/>
            <a:lstStyle/>
            <a:p>
              <a:endParaRPr lang="en-US"/>
            </a:p>
          </p:txBody>
        </p:sp>
        <p:sp>
          <p:nvSpPr>
            <p:cNvPr id="25643" name="Oval 180"/>
            <p:cNvSpPr>
              <a:spLocks noChangeArrowheads="1"/>
            </p:cNvSpPr>
            <p:nvPr/>
          </p:nvSpPr>
          <p:spPr bwMode="auto">
            <a:xfrm>
              <a:off x="4401" y="2161"/>
              <a:ext cx="83" cy="85"/>
            </a:xfrm>
            <a:prstGeom prst="ellipse">
              <a:avLst/>
            </a:prstGeom>
            <a:solidFill>
              <a:srgbClr val="00FFFF"/>
            </a:solidFill>
            <a:ln w="9525">
              <a:solidFill>
                <a:srgbClr val="000000"/>
              </a:solidFill>
              <a:round/>
              <a:headEnd/>
              <a:tailEnd/>
            </a:ln>
          </p:spPr>
          <p:txBody>
            <a:bodyPr/>
            <a:lstStyle/>
            <a:p>
              <a:endParaRPr lang="en-US"/>
            </a:p>
          </p:txBody>
        </p:sp>
        <p:sp>
          <p:nvSpPr>
            <p:cNvPr id="25644" name="Oval 181"/>
            <p:cNvSpPr>
              <a:spLocks noChangeArrowheads="1"/>
            </p:cNvSpPr>
            <p:nvPr/>
          </p:nvSpPr>
          <p:spPr bwMode="auto">
            <a:xfrm>
              <a:off x="3431" y="2524"/>
              <a:ext cx="82" cy="84"/>
            </a:xfrm>
            <a:prstGeom prst="ellipse">
              <a:avLst/>
            </a:prstGeom>
            <a:solidFill>
              <a:srgbClr val="00FFFF"/>
            </a:solidFill>
            <a:ln w="9525">
              <a:solidFill>
                <a:srgbClr val="000000"/>
              </a:solidFill>
              <a:round/>
              <a:headEnd/>
              <a:tailEnd/>
            </a:ln>
          </p:spPr>
          <p:txBody>
            <a:bodyPr/>
            <a:lstStyle/>
            <a:p>
              <a:endParaRPr lang="en-US"/>
            </a:p>
          </p:txBody>
        </p:sp>
        <p:sp>
          <p:nvSpPr>
            <p:cNvPr id="25645" name="Oval 182"/>
            <p:cNvSpPr>
              <a:spLocks noChangeArrowheads="1"/>
            </p:cNvSpPr>
            <p:nvPr/>
          </p:nvSpPr>
          <p:spPr bwMode="auto">
            <a:xfrm>
              <a:off x="3513" y="2927"/>
              <a:ext cx="82" cy="84"/>
            </a:xfrm>
            <a:prstGeom prst="ellipse">
              <a:avLst/>
            </a:prstGeom>
            <a:solidFill>
              <a:srgbClr val="FFFF35"/>
            </a:solidFill>
            <a:ln w="9525">
              <a:solidFill>
                <a:srgbClr val="000000"/>
              </a:solidFill>
              <a:round/>
              <a:headEnd/>
              <a:tailEnd/>
            </a:ln>
          </p:spPr>
          <p:txBody>
            <a:bodyPr/>
            <a:lstStyle/>
            <a:p>
              <a:endParaRPr lang="en-US"/>
            </a:p>
          </p:txBody>
        </p:sp>
        <p:sp>
          <p:nvSpPr>
            <p:cNvPr id="25646" name="Oval 183"/>
            <p:cNvSpPr>
              <a:spLocks noChangeArrowheads="1"/>
            </p:cNvSpPr>
            <p:nvPr/>
          </p:nvSpPr>
          <p:spPr bwMode="auto">
            <a:xfrm>
              <a:off x="3989" y="2378"/>
              <a:ext cx="83" cy="84"/>
            </a:xfrm>
            <a:prstGeom prst="ellipse">
              <a:avLst/>
            </a:prstGeom>
            <a:solidFill>
              <a:srgbClr val="FFFF35"/>
            </a:solidFill>
            <a:ln w="9525">
              <a:solidFill>
                <a:srgbClr val="000000"/>
              </a:solidFill>
              <a:round/>
              <a:headEnd/>
              <a:tailEnd/>
            </a:ln>
          </p:spPr>
          <p:txBody>
            <a:bodyPr/>
            <a:lstStyle/>
            <a:p>
              <a:endParaRPr lang="en-US"/>
            </a:p>
          </p:txBody>
        </p:sp>
        <p:sp>
          <p:nvSpPr>
            <p:cNvPr id="25647" name="Oval 184"/>
            <p:cNvSpPr>
              <a:spLocks noChangeArrowheads="1"/>
            </p:cNvSpPr>
            <p:nvPr/>
          </p:nvSpPr>
          <p:spPr bwMode="auto">
            <a:xfrm>
              <a:off x="4051" y="1972"/>
              <a:ext cx="83" cy="84"/>
            </a:xfrm>
            <a:prstGeom prst="ellipse">
              <a:avLst/>
            </a:prstGeom>
            <a:solidFill>
              <a:srgbClr val="FFFF35"/>
            </a:solidFill>
            <a:ln w="9525">
              <a:solidFill>
                <a:srgbClr val="000000"/>
              </a:solidFill>
              <a:round/>
              <a:headEnd/>
              <a:tailEnd/>
            </a:ln>
          </p:spPr>
          <p:txBody>
            <a:bodyPr/>
            <a:lstStyle/>
            <a:p>
              <a:endParaRPr lang="en-US"/>
            </a:p>
          </p:txBody>
        </p:sp>
        <p:sp>
          <p:nvSpPr>
            <p:cNvPr id="25648" name="Oval 185"/>
            <p:cNvSpPr>
              <a:spLocks noChangeArrowheads="1"/>
            </p:cNvSpPr>
            <p:nvPr/>
          </p:nvSpPr>
          <p:spPr bwMode="auto">
            <a:xfrm>
              <a:off x="3677" y="2128"/>
              <a:ext cx="83" cy="84"/>
            </a:xfrm>
            <a:prstGeom prst="ellipse">
              <a:avLst/>
            </a:prstGeom>
            <a:solidFill>
              <a:srgbClr val="FFFF35"/>
            </a:solidFill>
            <a:ln w="9525">
              <a:solidFill>
                <a:srgbClr val="000000"/>
              </a:solidFill>
              <a:round/>
              <a:headEnd/>
              <a:tailEnd/>
            </a:ln>
          </p:spPr>
          <p:txBody>
            <a:bodyPr/>
            <a:lstStyle/>
            <a:p>
              <a:endParaRPr lang="en-US"/>
            </a:p>
          </p:txBody>
        </p:sp>
        <p:sp>
          <p:nvSpPr>
            <p:cNvPr id="25649" name="Oval 186"/>
            <p:cNvSpPr>
              <a:spLocks noChangeArrowheads="1"/>
            </p:cNvSpPr>
            <p:nvPr/>
          </p:nvSpPr>
          <p:spPr bwMode="auto">
            <a:xfrm>
              <a:off x="3621" y="2066"/>
              <a:ext cx="83" cy="84"/>
            </a:xfrm>
            <a:prstGeom prst="ellipse">
              <a:avLst/>
            </a:prstGeom>
            <a:solidFill>
              <a:srgbClr val="FFFF00"/>
            </a:solidFill>
            <a:ln w="9525">
              <a:solidFill>
                <a:srgbClr val="000000"/>
              </a:solidFill>
              <a:round/>
              <a:headEnd/>
              <a:tailEnd/>
            </a:ln>
          </p:spPr>
          <p:txBody>
            <a:bodyPr/>
            <a:lstStyle/>
            <a:p>
              <a:endParaRPr lang="en-US"/>
            </a:p>
          </p:txBody>
        </p:sp>
        <p:sp>
          <p:nvSpPr>
            <p:cNvPr id="25650" name="Rectangle 187"/>
            <p:cNvSpPr>
              <a:spLocks noChangeArrowheads="1"/>
            </p:cNvSpPr>
            <p:nvPr/>
          </p:nvSpPr>
          <p:spPr bwMode="auto">
            <a:xfrm>
              <a:off x="5040" y="2928"/>
              <a:ext cx="672" cy="998"/>
            </a:xfrm>
            <a:prstGeom prst="rect">
              <a:avLst/>
            </a:prstGeom>
            <a:solidFill>
              <a:srgbClr val="FFFFFF"/>
            </a:solidFill>
            <a:ln w="9525">
              <a:solidFill>
                <a:srgbClr val="000000"/>
              </a:solidFill>
              <a:miter lim="800000"/>
              <a:headEnd/>
              <a:tailEnd/>
            </a:ln>
          </p:spPr>
          <p:txBody>
            <a:bodyPr/>
            <a:lstStyle/>
            <a:p>
              <a:endParaRPr lang="en-US"/>
            </a:p>
          </p:txBody>
        </p:sp>
        <p:sp>
          <p:nvSpPr>
            <p:cNvPr id="25651" name="Oval 188"/>
            <p:cNvSpPr>
              <a:spLocks noChangeArrowheads="1"/>
            </p:cNvSpPr>
            <p:nvPr/>
          </p:nvSpPr>
          <p:spPr bwMode="auto">
            <a:xfrm>
              <a:off x="5121" y="3787"/>
              <a:ext cx="83" cy="83"/>
            </a:xfrm>
            <a:prstGeom prst="ellipse">
              <a:avLst/>
            </a:prstGeom>
            <a:solidFill>
              <a:srgbClr val="FFFF35"/>
            </a:solidFill>
            <a:ln w="9525">
              <a:solidFill>
                <a:srgbClr val="000000"/>
              </a:solidFill>
              <a:round/>
              <a:headEnd/>
              <a:tailEnd/>
            </a:ln>
          </p:spPr>
          <p:txBody>
            <a:bodyPr/>
            <a:lstStyle/>
            <a:p>
              <a:endParaRPr lang="en-US"/>
            </a:p>
          </p:txBody>
        </p:sp>
        <p:sp>
          <p:nvSpPr>
            <p:cNvPr id="25652" name="Oval 189"/>
            <p:cNvSpPr>
              <a:spLocks noChangeArrowheads="1"/>
            </p:cNvSpPr>
            <p:nvPr/>
          </p:nvSpPr>
          <p:spPr bwMode="auto">
            <a:xfrm>
              <a:off x="5121" y="3654"/>
              <a:ext cx="83" cy="84"/>
            </a:xfrm>
            <a:prstGeom prst="ellipse">
              <a:avLst/>
            </a:prstGeom>
            <a:solidFill>
              <a:srgbClr val="00FFFF"/>
            </a:solidFill>
            <a:ln w="9525">
              <a:solidFill>
                <a:srgbClr val="000000"/>
              </a:solidFill>
              <a:round/>
              <a:headEnd/>
              <a:tailEnd/>
            </a:ln>
          </p:spPr>
          <p:txBody>
            <a:bodyPr/>
            <a:lstStyle/>
            <a:p>
              <a:endParaRPr lang="en-US"/>
            </a:p>
          </p:txBody>
        </p:sp>
        <p:sp>
          <p:nvSpPr>
            <p:cNvPr id="25653" name="Oval 190"/>
            <p:cNvSpPr>
              <a:spLocks noChangeArrowheads="1"/>
            </p:cNvSpPr>
            <p:nvPr/>
          </p:nvSpPr>
          <p:spPr bwMode="auto">
            <a:xfrm>
              <a:off x="5079" y="3216"/>
              <a:ext cx="166" cy="170"/>
            </a:xfrm>
            <a:prstGeom prst="ellipse">
              <a:avLst/>
            </a:prstGeom>
            <a:solidFill>
              <a:srgbClr val="FF0000"/>
            </a:solidFill>
            <a:ln w="9525">
              <a:solidFill>
                <a:srgbClr val="000000"/>
              </a:solidFill>
              <a:round/>
              <a:headEnd/>
              <a:tailEnd/>
            </a:ln>
          </p:spPr>
          <p:txBody>
            <a:bodyPr/>
            <a:lstStyle/>
            <a:p>
              <a:endParaRPr lang="en-US"/>
            </a:p>
          </p:txBody>
        </p:sp>
        <p:sp>
          <p:nvSpPr>
            <p:cNvPr id="25654" name="Rectangle 191"/>
            <p:cNvSpPr>
              <a:spLocks noChangeArrowheads="1"/>
            </p:cNvSpPr>
            <p:nvPr/>
          </p:nvSpPr>
          <p:spPr bwMode="auto">
            <a:xfrm>
              <a:off x="5244" y="2956"/>
              <a:ext cx="277" cy="212"/>
            </a:xfrm>
            <a:prstGeom prst="rect">
              <a:avLst/>
            </a:prstGeom>
            <a:noFill/>
            <a:ln w="9525">
              <a:noFill/>
              <a:miter lim="800000"/>
              <a:headEnd/>
              <a:tailEnd/>
            </a:ln>
          </p:spPr>
          <p:txBody>
            <a:bodyPr wrap="none" lIns="0" tIns="0" rIns="0" bIns="0">
              <a:spAutoFit/>
            </a:bodyPr>
            <a:lstStyle/>
            <a:p>
              <a:pPr algn="ctr" eaLnBrk="0" hangingPunct="0"/>
              <a:r>
                <a:rPr lang="en-US" sz="1100" b="1"/>
                <a:t>Million</a:t>
              </a:r>
            </a:p>
            <a:p>
              <a:pPr algn="ctr" eaLnBrk="0" hangingPunct="0"/>
              <a:r>
                <a:rPr lang="en-US" sz="1100" b="1"/>
                <a:t>Tons</a:t>
              </a:r>
            </a:p>
          </p:txBody>
        </p:sp>
        <p:sp>
          <p:nvSpPr>
            <p:cNvPr id="25655" name="Rectangle 192"/>
            <p:cNvSpPr>
              <a:spLocks noChangeArrowheads="1"/>
            </p:cNvSpPr>
            <p:nvPr/>
          </p:nvSpPr>
          <p:spPr bwMode="auto">
            <a:xfrm>
              <a:off x="5273" y="3245"/>
              <a:ext cx="371" cy="106"/>
            </a:xfrm>
            <a:prstGeom prst="rect">
              <a:avLst/>
            </a:prstGeom>
            <a:noFill/>
            <a:ln w="9525">
              <a:noFill/>
              <a:miter lim="800000"/>
              <a:headEnd/>
              <a:tailEnd/>
            </a:ln>
          </p:spPr>
          <p:txBody>
            <a:bodyPr wrap="none" lIns="0" tIns="0" rIns="0" bIns="0">
              <a:spAutoFit/>
            </a:bodyPr>
            <a:lstStyle/>
            <a:p>
              <a:pPr eaLnBrk="0" hangingPunct="0"/>
              <a:r>
                <a:rPr lang="en-US" sz="1100" b="1"/>
                <a:t>Over 100</a:t>
              </a:r>
            </a:p>
          </p:txBody>
        </p:sp>
        <p:sp>
          <p:nvSpPr>
            <p:cNvPr id="25656" name="Rectangle 193"/>
            <p:cNvSpPr>
              <a:spLocks noChangeArrowheads="1"/>
            </p:cNvSpPr>
            <p:nvPr/>
          </p:nvSpPr>
          <p:spPr bwMode="auto">
            <a:xfrm>
              <a:off x="5273" y="3456"/>
              <a:ext cx="322" cy="106"/>
            </a:xfrm>
            <a:prstGeom prst="rect">
              <a:avLst/>
            </a:prstGeom>
            <a:noFill/>
            <a:ln w="9525">
              <a:noFill/>
              <a:miter lim="800000"/>
              <a:headEnd/>
              <a:tailEnd/>
            </a:ln>
          </p:spPr>
          <p:txBody>
            <a:bodyPr wrap="none" lIns="0" tIns="0" rIns="0" bIns="0">
              <a:spAutoFit/>
            </a:bodyPr>
            <a:lstStyle/>
            <a:p>
              <a:pPr eaLnBrk="0" hangingPunct="0"/>
              <a:r>
                <a:rPr lang="en-US" sz="1100" b="1"/>
                <a:t>50 - 100</a:t>
              </a:r>
            </a:p>
          </p:txBody>
        </p:sp>
        <p:sp>
          <p:nvSpPr>
            <p:cNvPr id="25657" name="Rectangle 194"/>
            <p:cNvSpPr>
              <a:spLocks noChangeArrowheads="1"/>
            </p:cNvSpPr>
            <p:nvPr/>
          </p:nvSpPr>
          <p:spPr bwMode="auto">
            <a:xfrm>
              <a:off x="5273" y="3638"/>
              <a:ext cx="273" cy="106"/>
            </a:xfrm>
            <a:prstGeom prst="rect">
              <a:avLst/>
            </a:prstGeom>
            <a:noFill/>
            <a:ln w="9525">
              <a:noFill/>
              <a:miter lim="800000"/>
              <a:headEnd/>
              <a:tailEnd/>
            </a:ln>
          </p:spPr>
          <p:txBody>
            <a:bodyPr wrap="none" lIns="0" tIns="0" rIns="0" bIns="0">
              <a:spAutoFit/>
            </a:bodyPr>
            <a:lstStyle/>
            <a:p>
              <a:pPr eaLnBrk="0" hangingPunct="0"/>
              <a:r>
                <a:rPr lang="en-US" sz="1100" b="1"/>
                <a:t>25 - 50</a:t>
              </a:r>
            </a:p>
          </p:txBody>
        </p:sp>
        <p:sp>
          <p:nvSpPr>
            <p:cNvPr id="25658" name="Rectangle 195"/>
            <p:cNvSpPr>
              <a:spLocks noChangeArrowheads="1"/>
            </p:cNvSpPr>
            <p:nvPr/>
          </p:nvSpPr>
          <p:spPr bwMode="auto">
            <a:xfrm>
              <a:off x="5273" y="3780"/>
              <a:ext cx="273" cy="106"/>
            </a:xfrm>
            <a:prstGeom prst="rect">
              <a:avLst/>
            </a:prstGeom>
            <a:noFill/>
            <a:ln w="9525">
              <a:noFill/>
              <a:miter lim="800000"/>
              <a:headEnd/>
              <a:tailEnd/>
            </a:ln>
          </p:spPr>
          <p:txBody>
            <a:bodyPr wrap="none" lIns="0" tIns="0" rIns="0" bIns="0">
              <a:spAutoFit/>
            </a:bodyPr>
            <a:lstStyle/>
            <a:p>
              <a:pPr eaLnBrk="0" hangingPunct="0"/>
              <a:r>
                <a:rPr lang="en-US" sz="1100" b="1"/>
                <a:t>10 - 25</a:t>
              </a:r>
            </a:p>
          </p:txBody>
        </p:sp>
        <p:sp>
          <p:nvSpPr>
            <p:cNvPr id="25659" name="Oval 196"/>
            <p:cNvSpPr>
              <a:spLocks noChangeArrowheads="1"/>
            </p:cNvSpPr>
            <p:nvPr/>
          </p:nvSpPr>
          <p:spPr bwMode="auto">
            <a:xfrm>
              <a:off x="4639" y="3910"/>
              <a:ext cx="83" cy="85"/>
            </a:xfrm>
            <a:prstGeom prst="ellipse">
              <a:avLst/>
            </a:prstGeom>
            <a:solidFill>
              <a:srgbClr val="FFFF35"/>
            </a:solidFill>
            <a:ln w="9525">
              <a:solidFill>
                <a:srgbClr val="000000"/>
              </a:solidFill>
              <a:round/>
              <a:headEnd/>
              <a:tailEnd/>
            </a:ln>
          </p:spPr>
          <p:txBody>
            <a:bodyPr/>
            <a:lstStyle/>
            <a:p>
              <a:endParaRPr lang="en-US"/>
            </a:p>
          </p:txBody>
        </p:sp>
        <p:sp>
          <p:nvSpPr>
            <p:cNvPr id="25660" name="Oval 197"/>
            <p:cNvSpPr>
              <a:spLocks noChangeArrowheads="1"/>
            </p:cNvSpPr>
            <p:nvPr/>
          </p:nvSpPr>
          <p:spPr bwMode="auto">
            <a:xfrm>
              <a:off x="787" y="983"/>
              <a:ext cx="83" cy="85"/>
            </a:xfrm>
            <a:prstGeom prst="ellipse">
              <a:avLst/>
            </a:prstGeom>
            <a:solidFill>
              <a:srgbClr val="FFFF35"/>
            </a:solidFill>
            <a:ln w="9525">
              <a:solidFill>
                <a:srgbClr val="000000"/>
              </a:solidFill>
              <a:round/>
              <a:headEnd/>
              <a:tailEnd/>
            </a:ln>
          </p:spPr>
          <p:txBody>
            <a:bodyPr/>
            <a:lstStyle/>
            <a:p>
              <a:endParaRPr lang="en-US"/>
            </a:p>
          </p:txBody>
        </p:sp>
        <p:sp>
          <p:nvSpPr>
            <p:cNvPr id="25661" name="Oval 198"/>
            <p:cNvSpPr>
              <a:spLocks noChangeArrowheads="1"/>
            </p:cNvSpPr>
            <p:nvPr/>
          </p:nvSpPr>
          <p:spPr bwMode="auto">
            <a:xfrm>
              <a:off x="778" y="1072"/>
              <a:ext cx="84" cy="84"/>
            </a:xfrm>
            <a:prstGeom prst="ellipse">
              <a:avLst/>
            </a:prstGeom>
            <a:solidFill>
              <a:srgbClr val="66FFFF"/>
            </a:solidFill>
            <a:ln w="9525">
              <a:solidFill>
                <a:srgbClr val="000000"/>
              </a:solidFill>
              <a:round/>
              <a:headEnd/>
              <a:tailEnd/>
            </a:ln>
          </p:spPr>
          <p:txBody>
            <a:bodyPr/>
            <a:lstStyle/>
            <a:p>
              <a:endParaRPr lang="en-US"/>
            </a:p>
          </p:txBody>
        </p:sp>
        <p:sp>
          <p:nvSpPr>
            <p:cNvPr id="25662" name="Oval 199"/>
            <p:cNvSpPr>
              <a:spLocks noChangeArrowheads="1"/>
            </p:cNvSpPr>
            <p:nvPr/>
          </p:nvSpPr>
          <p:spPr bwMode="auto">
            <a:xfrm>
              <a:off x="1517" y="3707"/>
              <a:ext cx="84" cy="85"/>
            </a:xfrm>
            <a:prstGeom prst="ellipse">
              <a:avLst/>
            </a:prstGeom>
            <a:solidFill>
              <a:srgbClr val="FFFF35"/>
            </a:solidFill>
            <a:ln w="9525">
              <a:solidFill>
                <a:srgbClr val="000000"/>
              </a:solidFill>
              <a:round/>
              <a:headEnd/>
              <a:tailEnd/>
            </a:ln>
          </p:spPr>
          <p:txBody>
            <a:bodyPr/>
            <a:lstStyle/>
            <a:p>
              <a:endParaRPr lang="en-US"/>
            </a:p>
          </p:txBody>
        </p:sp>
        <p:sp>
          <p:nvSpPr>
            <p:cNvPr id="25663" name="Oval 200"/>
            <p:cNvSpPr>
              <a:spLocks noChangeArrowheads="1"/>
            </p:cNvSpPr>
            <p:nvPr/>
          </p:nvSpPr>
          <p:spPr bwMode="auto">
            <a:xfrm>
              <a:off x="661" y="1353"/>
              <a:ext cx="83" cy="85"/>
            </a:xfrm>
            <a:prstGeom prst="ellipse">
              <a:avLst/>
            </a:prstGeom>
            <a:solidFill>
              <a:srgbClr val="00FFFF"/>
            </a:solidFill>
            <a:ln w="9525">
              <a:solidFill>
                <a:srgbClr val="000000"/>
              </a:solidFill>
              <a:round/>
              <a:headEnd/>
              <a:tailEnd/>
            </a:ln>
          </p:spPr>
          <p:txBody>
            <a:bodyPr/>
            <a:lstStyle/>
            <a:p>
              <a:endParaRPr lang="en-US"/>
            </a:p>
          </p:txBody>
        </p:sp>
        <p:sp>
          <p:nvSpPr>
            <p:cNvPr id="25664" name="Rectangle 201"/>
            <p:cNvSpPr>
              <a:spLocks noChangeArrowheads="1"/>
            </p:cNvSpPr>
            <p:nvPr/>
          </p:nvSpPr>
          <p:spPr bwMode="auto">
            <a:xfrm>
              <a:off x="2570" y="3494"/>
              <a:ext cx="358" cy="106"/>
            </a:xfrm>
            <a:prstGeom prst="rect">
              <a:avLst/>
            </a:prstGeom>
            <a:noFill/>
            <a:ln w="9525">
              <a:noFill/>
              <a:miter lim="800000"/>
              <a:headEnd/>
              <a:tailEnd/>
            </a:ln>
          </p:spPr>
          <p:txBody>
            <a:bodyPr wrap="none" lIns="0" tIns="0" rIns="0" bIns="0">
              <a:spAutoFit/>
            </a:bodyPr>
            <a:lstStyle/>
            <a:p>
              <a:pPr eaLnBrk="0" hangingPunct="0"/>
              <a:r>
                <a:rPr lang="en-US" sz="1100" b="1"/>
                <a:t>Houston</a:t>
              </a:r>
            </a:p>
          </p:txBody>
        </p:sp>
        <p:sp>
          <p:nvSpPr>
            <p:cNvPr id="25665" name="Rectangle 202"/>
            <p:cNvSpPr>
              <a:spLocks noChangeArrowheads="1"/>
            </p:cNvSpPr>
            <p:nvPr/>
          </p:nvSpPr>
          <p:spPr bwMode="auto">
            <a:xfrm>
              <a:off x="2845" y="3977"/>
              <a:ext cx="611" cy="106"/>
            </a:xfrm>
            <a:prstGeom prst="rect">
              <a:avLst/>
            </a:prstGeom>
            <a:noFill/>
            <a:ln w="9525">
              <a:noFill/>
              <a:miter lim="800000"/>
              <a:headEnd/>
              <a:tailEnd/>
            </a:ln>
          </p:spPr>
          <p:txBody>
            <a:bodyPr wrap="none" lIns="0" tIns="0" rIns="0" bIns="0">
              <a:spAutoFit/>
            </a:bodyPr>
            <a:lstStyle/>
            <a:p>
              <a:pPr eaLnBrk="0" hangingPunct="0"/>
              <a:r>
                <a:rPr lang="en-US" sz="1100" b="1"/>
                <a:t>Corpus Christi</a:t>
              </a:r>
            </a:p>
          </p:txBody>
        </p:sp>
        <p:sp>
          <p:nvSpPr>
            <p:cNvPr id="25666" name="Rectangle 203"/>
            <p:cNvSpPr>
              <a:spLocks noChangeArrowheads="1"/>
            </p:cNvSpPr>
            <p:nvPr/>
          </p:nvSpPr>
          <p:spPr bwMode="auto">
            <a:xfrm>
              <a:off x="3514" y="3926"/>
              <a:ext cx="518" cy="106"/>
            </a:xfrm>
            <a:prstGeom prst="rect">
              <a:avLst/>
            </a:prstGeom>
            <a:noFill/>
            <a:ln w="9525">
              <a:noFill/>
              <a:miter lim="800000"/>
              <a:headEnd/>
              <a:tailEnd/>
            </a:ln>
          </p:spPr>
          <p:txBody>
            <a:bodyPr wrap="none" lIns="0" tIns="0" rIns="0" bIns="0">
              <a:spAutoFit/>
            </a:bodyPr>
            <a:lstStyle/>
            <a:p>
              <a:pPr eaLnBrk="0" hangingPunct="0"/>
              <a:r>
                <a:rPr lang="en-US" sz="1100" b="1"/>
                <a:t>S. Louisiana</a:t>
              </a:r>
            </a:p>
          </p:txBody>
        </p:sp>
        <p:sp>
          <p:nvSpPr>
            <p:cNvPr id="25667" name="Rectangle 204"/>
            <p:cNvSpPr>
              <a:spLocks noChangeArrowheads="1"/>
            </p:cNvSpPr>
            <p:nvPr/>
          </p:nvSpPr>
          <p:spPr bwMode="auto">
            <a:xfrm>
              <a:off x="3580" y="3792"/>
              <a:ext cx="532" cy="106"/>
            </a:xfrm>
            <a:prstGeom prst="rect">
              <a:avLst/>
            </a:prstGeom>
            <a:noFill/>
            <a:ln w="9525">
              <a:noFill/>
              <a:miter lim="800000"/>
              <a:headEnd/>
              <a:tailEnd/>
            </a:ln>
          </p:spPr>
          <p:txBody>
            <a:bodyPr wrap="none" lIns="0" tIns="0" rIns="0" bIns="0">
              <a:spAutoFit/>
            </a:bodyPr>
            <a:lstStyle/>
            <a:p>
              <a:pPr eaLnBrk="0" hangingPunct="0"/>
              <a:r>
                <a:rPr lang="en-US" sz="1100" b="1"/>
                <a:t>New Orleans</a:t>
              </a:r>
            </a:p>
          </p:txBody>
        </p:sp>
        <p:sp>
          <p:nvSpPr>
            <p:cNvPr id="25668" name="Rectangle 205"/>
            <p:cNvSpPr>
              <a:spLocks noChangeArrowheads="1"/>
            </p:cNvSpPr>
            <p:nvPr/>
          </p:nvSpPr>
          <p:spPr bwMode="auto">
            <a:xfrm>
              <a:off x="3481" y="3288"/>
              <a:ext cx="549" cy="106"/>
            </a:xfrm>
            <a:prstGeom prst="rect">
              <a:avLst/>
            </a:prstGeom>
            <a:noFill/>
            <a:ln w="9525">
              <a:noFill/>
              <a:miter lim="800000"/>
              <a:headEnd/>
              <a:tailEnd/>
            </a:ln>
          </p:spPr>
          <p:txBody>
            <a:bodyPr wrap="none" lIns="0" tIns="0" rIns="0" bIns="0">
              <a:spAutoFit/>
            </a:bodyPr>
            <a:lstStyle/>
            <a:p>
              <a:pPr eaLnBrk="0" hangingPunct="0"/>
              <a:r>
                <a:rPr lang="en-US" sz="1100" b="1"/>
                <a:t>Baton Rouge</a:t>
              </a:r>
            </a:p>
          </p:txBody>
        </p:sp>
        <p:sp>
          <p:nvSpPr>
            <p:cNvPr id="25669" name="Rectangle 206"/>
            <p:cNvSpPr>
              <a:spLocks noChangeArrowheads="1"/>
            </p:cNvSpPr>
            <p:nvPr/>
          </p:nvSpPr>
          <p:spPr bwMode="auto">
            <a:xfrm>
              <a:off x="2448" y="3613"/>
              <a:ext cx="440" cy="106"/>
            </a:xfrm>
            <a:prstGeom prst="rect">
              <a:avLst/>
            </a:prstGeom>
            <a:noFill/>
            <a:ln w="9525">
              <a:noFill/>
              <a:miter lim="800000"/>
              <a:headEnd/>
              <a:tailEnd/>
            </a:ln>
          </p:spPr>
          <p:txBody>
            <a:bodyPr wrap="none" lIns="0" tIns="0" rIns="0" bIns="0">
              <a:spAutoFit/>
            </a:bodyPr>
            <a:lstStyle/>
            <a:p>
              <a:pPr eaLnBrk="0" hangingPunct="0"/>
              <a:r>
                <a:rPr lang="en-US" sz="1100" b="1"/>
                <a:t>Texas City</a:t>
              </a:r>
            </a:p>
          </p:txBody>
        </p:sp>
        <p:sp>
          <p:nvSpPr>
            <p:cNvPr id="25670" name="Rectangle 207"/>
            <p:cNvSpPr>
              <a:spLocks noChangeArrowheads="1"/>
            </p:cNvSpPr>
            <p:nvPr/>
          </p:nvSpPr>
          <p:spPr bwMode="auto">
            <a:xfrm>
              <a:off x="2688" y="3398"/>
              <a:ext cx="548" cy="106"/>
            </a:xfrm>
            <a:prstGeom prst="rect">
              <a:avLst/>
            </a:prstGeom>
            <a:noFill/>
            <a:ln w="9525">
              <a:noFill/>
              <a:miter lim="800000"/>
              <a:headEnd/>
              <a:tailEnd/>
            </a:ln>
          </p:spPr>
          <p:txBody>
            <a:bodyPr wrap="none" lIns="0" tIns="0" rIns="0" bIns="0">
              <a:spAutoFit/>
            </a:bodyPr>
            <a:lstStyle/>
            <a:p>
              <a:pPr eaLnBrk="0" hangingPunct="0"/>
              <a:r>
                <a:rPr lang="en-US" sz="1100" b="1"/>
                <a:t>Lake Charles</a:t>
              </a:r>
            </a:p>
          </p:txBody>
        </p:sp>
        <p:sp>
          <p:nvSpPr>
            <p:cNvPr id="25671" name="Rectangle 208"/>
            <p:cNvSpPr>
              <a:spLocks noChangeArrowheads="1"/>
            </p:cNvSpPr>
            <p:nvPr/>
          </p:nvSpPr>
          <p:spPr bwMode="auto">
            <a:xfrm>
              <a:off x="3729" y="3688"/>
              <a:ext cx="543" cy="106"/>
            </a:xfrm>
            <a:prstGeom prst="rect">
              <a:avLst/>
            </a:prstGeom>
            <a:noFill/>
            <a:ln w="9525">
              <a:noFill/>
              <a:miter lim="800000"/>
              <a:headEnd/>
              <a:tailEnd/>
            </a:ln>
          </p:spPr>
          <p:txBody>
            <a:bodyPr wrap="none" lIns="0" tIns="0" rIns="0" bIns="0">
              <a:spAutoFit/>
            </a:bodyPr>
            <a:lstStyle/>
            <a:p>
              <a:pPr eaLnBrk="0" hangingPunct="0"/>
              <a:r>
                <a:rPr lang="en-US" sz="1100" b="1"/>
                <a:t>Plaquemines</a:t>
              </a:r>
            </a:p>
          </p:txBody>
        </p:sp>
        <p:sp>
          <p:nvSpPr>
            <p:cNvPr id="25672" name="Rectangle 209"/>
            <p:cNvSpPr>
              <a:spLocks noChangeArrowheads="1"/>
            </p:cNvSpPr>
            <p:nvPr/>
          </p:nvSpPr>
          <p:spPr bwMode="auto">
            <a:xfrm>
              <a:off x="4276" y="3638"/>
              <a:ext cx="284" cy="106"/>
            </a:xfrm>
            <a:prstGeom prst="rect">
              <a:avLst/>
            </a:prstGeom>
            <a:noFill/>
            <a:ln w="9525">
              <a:noFill/>
              <a:miter lim="800000"/>
              <a:headEnd/>
              <a:tailEnd/>
            </a:ln>
          </p:spPr>
          <p:txBody>
            <a:bodyPr wrap="none" lIns="0" tIns="0" rIns="0" bIns="0">
              <a:spAutoFit/>
            </a:bodyPr>
            <a:lstStyle/>
            <a:p>
              <a:pPr eaLnBrk="0" hangingPunct="0"/>
              <a:r>
                <a:rPr lang="en-US" sz="1100" b="1"/>
                <a:t>Tampa</a:t>
              </a:r>
            </a:p>
          </p:txBody>
        </p:sp>
        <p:sp>
          <p:nvSpPr>
            <p:cNvPr id="25673" name="Rectangle 210"/>
            <p:cNvSpPr>
              <a:spLocks noChangeArrowheads="1"/>
            </p:cNvSpPr>
            <p:nvPr/>
          </p:nvSpPr>
          <p:spPr bwMode="auto">
            <a:xfrm>
              <a:off x="5040" y="2064"/>
              <a:ext cx="538" cy="106"/>
            </a:xfrm>
            <a:prstGeom prst="rect">
              <a:avLst/>
            </a:prstGeom>
            <a:noFill/>
            <a:ln w="9525">
              <a:noFill/>
              <a:miter lim="800000"/>
              <a:headEnd/>
              <a:tailEnd/>
            </a:ln>
          </p:spPr>
          <p:txBody>
            <a:bodyPr wrap="none" lIns="0" tIns="0" rIns="0" bIns="0">
              <a:spAutoFit/>
            </a:bodyPr>
            <a:lstStyle/>
            <a:p>
              <a:pPr eaLnBrk="0" hangingPunct="0"/>
              <a:r>
                <a:rPr lang="en-US" sz="1100" b="1"/>
                <a:t>New York/NJ</a:t>
              </a:r>
            </a:p>
          </p:txBody>
        </p:sp>
        <p:sp>
          <p:nvSpPr>
            <p:cNvPr id="25674" name="Rectangle 211"/>
            <p:cNvSpPr>
              <a:spLocks noChangeArrowheads="1"/>
            </p:cNvSpPr>
            <p:nvPr/>
          </p:nvSpPr>
          <p:spPr bwMode="auto">
            <a:xfrm>
              <a:off x="912" y="3896"/>
              <a:ext cx="279" cy="106"/>
            </a:xfrm>
            <a:prstGeom prst="rect">
              <a:avLst/>
            </a:prstGeom>
            <a:noFill/>
            <a:ln w="9525">
              <a:noFill/>
              <a:miter lim="800000"/>
              <a:headEnd/>
              <a:tailEnd/>
            </a:ln>
          </p:spPr>
          <p:txBody>
            <a:bodyPr wrap="none" lIns="0" tIns="0" rIns="0" bIns="0">
              <a:spAutoFit/>
            </a:bodyPr>
            <a:lstStyle/>
            <a:p>
              <a:pPr eaLnBrk="0" hangingPunct="0"/>
              <a:r>
                <a:rPr lang="en-US" sz="1100" b="1"/>
                <a:t>Valdez</a:t>
              </a:r>
            </a:p>
          </p:txBody>
        </p:sp>
        <p:sp>
          <p:nvSpPr>
            <p:cNvPr id="25675" name="Rectangle 212"/>
            <p:cNvSpPr>
              <a:spLocks noChangeArrowheads="1"/>
            </p:cNvSpPr>
            <p:nvPr/>
          </p:nvSpPr>
          <p:spPr bwMode="auto">
            <a:xfrm>
              <a:off x="240" y="2966"/>
              <a:ext cx="505" cy="106"/>
            </a:xfrm>
            <a:prstGeom prst="rect">
              <a:avLst/>
            </a:prstGeom>
            <a:noFill/>
            <a:ln w="9525">
              <a:noFill/>
              <a:miter lim="800000"/>
              <a:headEnd/>
              <a:tailEnd/>
            </a:ln>
          </p:spPr>
          <p:txBody>
            <a:bodyPr wrap="none" lIns="0" tIns="0" rIns="0" bIns="0">
              <a:spAutoFit/>
            </a:bodyPr>
            <a:lstStyle/>
            <a:p>
              <a:pPr eaLnBrk="0" hangingPunct="0"/>
              <a:r>
                <a:rPr lang="en-US" sz="1100" b="1"/>
                <a:t>Long Beach</a:t>
              </a:r>
            </a:p>
          </p:txBody>
        </p:sp>
        <p:sp>
          <p:nvSpPr>
            <p:cNvPr id="25676" name="Rectangle 213"/>
            <p:cNvSpPr>
              <a:spLocks noChangeArrowheads="1"/>
            </p:cNvSpPr>
            <p:nvPr/>
          </p:nvSpPr>
          <p:spPr bwMode="auto">
            <a:xfrm>
              <a:off x="3108" y="3795"/>
              <a:ext cx="431" cy="106"/>
            </a:xfrm>
            <a:prstGeom prst="rect">
              <a:avLst/>
            </a:prstGeom>
            <a:noFill/>
            <a:ln w="9525">
              <a:noFill/>
              <a:miter lim="800000"/>
              <a:headEnd/>
              <a:tailEnd/>
            </a:ln>
          </p:spPr>
          <p:txBody>
            <a:bodyPr wrap="none" lIns="0" tIns="0" rIns="0" bIns="0">
              <a:spAutoFit/>
            </a:bodyPr>
            <a:lstStyle/>
            <a:p>
              <a:pPr eaLnBrk="0" hangingPunct="0"/>
              <a:r>
                <a:rPr lang="en-US" sz="1100" b="1"/>
                <a:t>Beaumont</a:t>
              </a:r>
            </a:p>
          </p:txBody>
        </p:sp>
        <p:sp>
          <p:nvSpPr>
            <p:cNvPr id="25677" name="Rectangle 214"/>
            <p:cNvSpPr>
              <a:spLocks noChangeArrowheads="1"/>
            </p:cNvSpPr>
            <p:nvPr/>
          </p:nvSpPr>
          <p:spPr bwMode="auto">
            <a:xfrm>
              <a:off x="4997" y="2180"/>
              <a:ext cx="669" cy="212"/>
            </a:xfrm>
            <a:prstGeom prst="rect">
              <a:avLst/>
            </a:prstGeom>
            <a:noFill/>
            <a:ln w="9525">
              <a:noFill/>
              <a:miter lim="800000"/>
              <a:headEnd/>
              <a:tailEnd/>
            </a:ln>
          </p:spPr>
          <p:txBody>
            <a:bodyPr wrap="none" lIns="0" tIns="0" rIns="0" bIns="0">
              <a:spAutoFit/>
            </a:bodyPr>
            <a:lstStyle/>
            <a:p>
              <a:pPr eaLnBrk="0" hangingPunct="0"/>
              <a:r>
                <a:rPr lang="en-US" sz="1100" b="1"/>
                <a:t>Lower Delaware</a:t>
              </a:r>
            </a:p>
            <a:p>
              <a:pPr eaLnBrk="0" hangingPunct="0"/>
              <a:r>
                <a:rPr lang="en-US" sz="1100" b="1"/>
                <a:t>River </a:t>
              </a:r>
              <a:r>
                <a:rPr lang="en-US" sz="900" b="1" i="1"/>
                <a:t>(9 harbors)</a:t>
              </a:r>
            </a:p>
          </p:txBody>
        </p:sp>
        <p:sp>
          <p:nvSpPr>
            <p:cNvPr id="25678" name="Rectangle 215"/>
            <p:cNvSpPr>
              <a:spLocks noChangeArrowheads="1"/>
            </p:cNvSpPr>
            <p:nvPr/>
          </p:nvSpPr>
          <p:spPr bwMode="auto">
            <a:xfrm>
              <a:off x="2544" y="1513"/>
              <a:ext cx="665" cy="106"/>
            </a:xfrm>
            <a:prstGeom prst="rect">
              <a:avLst/>
            </a:prstGeom>
            <a:noFill/>
            <a:ln w="9525">
              <a:noFill/>
              <a:miter lim="800000"/>
              <a:headEnd/>
              <a:tailEnd/>
            </a:ln>
          </p:spPr>
          <p:txBody>
            <a:bodyPr wrap="none" lIns="0" tIns="0" rIns="0" bIns="0">
              <a:spAutoFit/>
            </a:bodyPr>
            <a:lstStyle/>
            <a:p>
              <a:pPr eaLnBrk="0" hangingPunct="0"/>
              <a:r>
                <a:rPr lang="en-US" sz="1100" b="1"/>
                <a:t>Duluth/Superior</a:t>
              </a:r>
            </a:p>
          </p:txBody>
        </p:sp>
        <p:sp>
          <p:nvSpPr>
            <p:cNvPr id="25679" name="Rectangle 216"/>
            <p:cNvSpPr>
              <a:spLocks noChangeArrowheads="1"/>
            </p:cNvSpPr>
            <p:nvPr/>
          </p:nvSpPr>
          <p:spPr bwMode="auto">
            <a:xfrm>
              <a:off x="608" y="2662"/>
              <a:ext cx="524" cy="106"/>
            </a:xfrm>
            <a:prstGeom prst="rect">
              <a:avLst/>
            </a:prstGeom>
            <a:noFill/>
            <a:ln w="9525">
              <a:noFill/>
              <a:miter lim="800000"/>
              <a:headEnd/>
              <a:tailEnd/>
            </a:ln>
          </p:spPr>
          <p:txBody>
            <a:bodyPr wrap="none" lIns="0" tIns="0" rIns="0" bIns="0">
              <a:spAutoFit/>
            </a:bodyPr>
            <a:lstStyle/>
            <a:p>
              <a:pPr eaLnBrk="0" hangingPunct="0"/>
              <a:r>
                <a:rPr lang="en-US" sz="1100" b="1"/>
                <a:t>Los Angeles</a:t>
              </a:r>
            </a:p>
          </p:txBody>
        </p:sp>
        <p:sp>
          <p:nvSpPr>
            <p:cNvPr id="25680" name="Line 217"/>
            <p:cNvSpPr>
              <a:spLocks noChangeShapeType="1"/>
            </p:cNvSpPr>
            <p:nvPr/>
          </p:nvSpPr>
          <p:spPr bwMode="auto">
            <a:xfrm flipH="1">
              <a:off x="4695" y="2310"/>
              <a:ext cx="67" cy="61"/>
            </a:xfrm>
            <a:prstGeom prst="line">
              <a:avLst/>
            </a:prstGeom>
            <a:noFill/>
            <a:ln w="9525">
              <a:solidFill>
                <a:srgbClr val="000080"/>
              </a:solidFill>
              <a:round/>
              <a:headEnd/>
              <a:tailEnd/>
            </a:ln>
          </p:spPr>
          <p:txBody>
            <a:bodyPr/>
            <a:lstStyle/>
            <a:p>
              <a:endParaRPr lang="en-US"/>
            </a:p>
          </p:txBody>
        </p:sp>
        <p:sp>
          <p:nvSpPr>
            <p:cNvPr id="25681" name="Rectangle 218"/>
            <p:cNvSpPr>
              <a:spLocks noChangeArrowheads="1"/>
            </p:cNvSpPr>
            <p:nvPr/>
          </p:nvSpPr>
          <p:spPr bwMode="auto">
            <a:xfrm>
              <a:off x="3139" y="3717"/>
              <a:ext cx="469" cy="106"/>
            </a:xfrm>
            <a:prstGeom prst="rect">
              <a:avLst/>
            </a:prstGeom>
            <a:noFill/>
            <a:ln w="9525">
              <a:noFill/>
              <a:miter lim="800000"/>
              <a:headEnd/>
              <a:tailEnd/>
            </a:ln>
          </p:spPr>
          <p:txBody>
            <a:bodyPr wrap="none" lIns="0" tIns="0" rIns="0" bIns="0">
              <a:spAutoFit/>
            </a:bodyPr>
            <a:lstStyle/>
            <a:p>
              <a:pPr eaLnBrk="0" hangingPunct="0"/>
              <a:r>
                <a:rPr lang="en-US" sz="1100" b="1"/>
                <a:t>Port Arthur</a:t>
              </a:r>
            </a:p>
          </p:txBody>
        </p:sp>
        <p:sp>
          <p:nvSpPr>
            <p:cNvPr id="25682" name="Rectangle 219"/>
            <p:cNvSpPr>
              <a:spLocks noChangeArrowheads="1"/>
            </p:cNvSpPr>
            <p:nvPr/>
          </p:nvSpPr>
          <p:spPr bwMode="auto">
            <a:xfrm>
              <a:off x="3120" y="2582"/>
              <a:ext cx="371" cy="106"/>
            </a:xfrm>
            <a:prstGeom prst="rect">
              <a:avLst/>
            </a:prstGeom>
            <a:noFill/>
            <a:ln w="9525">
              <a:noFill/>
              <a:miter lim="800000"/>
              <a:headEnd/>
              <a:tailEnd/>
            </a:ln>
          </p:spPr>
          <p:txBody>
            <a:bodyPr wrap="none" lIns="0" tIns="0" rIns="0" bIns="0">
              <a:spAutoFit/>
            </a:bodyPr>
            <a:lstStyle/>
            <a:p>
              <a:pPr eaLnBrk="0" hangingPunct="0"/>
              <a:r>
                <a:rPr lang="en-US" sz="1100" b="1"/>
                <a:t>St. Louis</a:t>
              </a:r>
            </a:p>
          </p:txBody>
        </p:sp>
        <p:sp>
          <p:nvSpPr>
            <p:cNvPr id="25683" name="Rectangle 220"/>
            <p:cNvSpPr>
              <a:spLocks noChangeArrowheads="1"/>
            </p:cNvSpPr>
            <p:nvPr/>
          </p:nvSpPr>
          <p:spPr bwMode="auto">
            <a:xfrm>
              <a:off x="740" y="1432"/>
              <a:ext cx="357" cy="106"/>
            </a:xfrm>
            <a:prstGeom prst="rect">
              <a:avLst/>
            </a:prstGeom>
            <a:noFill/>
            <a:ln w="9525">
              <a:noFill/>
              <a:miter lim="800000"/>
              <a:headEnd/>
              <a:tailEnd/>
            </a:ln>
          </p:spPr>
          <p:txBody>
            <a:bodyPr wrap="none" lIns="0" tIns="0" rIns="0" bIns="0">
              <a:spAutoFit/>
            </a:bodyPr>
            <a:lstStyle/>
            <a:p>
              <a:pPr eaLnBrk="0" hangingPunct="0"/>
              <a:r>
                <a:rPr lang="en-US" sz="1100" b="1"/>
                <a:t>Portland</a:t>
              </a:r>
            </a:p>
          </p:txBody>
        </p:sp>
        <p:sp>
          <p:nvSpPr>
            <p:cNvPr id="25684" name="Rectangle 221"/>
            <p:cNvSpPr>
              <a:spLocks noChangeArrowheads="1"/>
            </p:cNvSpPr>
            <p:nvPr/>
          </p:nvSpPr>
          <p:spPr bwMode="auto">
            <a:xfrm>
              <a:off x="879" y="1056"/>
              <a:ext cx="288" cy="106"/>
            </a:xfrm>
            <a:prstGeom prst="rect">
              <a:avLst/>
            </a:prstGeom>
            <a:noFill/>
            <a:ln w="9525">
              <a:noFill/>
              <a:miter lim="800000"/>
              <a:headEnd/>
              <a:tailEnd/>
            </a:ln>
          </p:spPr>
          <p:txBody>
            <a:bodyPr wrap="none" lIns="0" tIns="0" rIns="0" bIns="0">
              <a:spAutoFit/>
            </a:bodyPr>
            <a:lstStyle/>
            <a:p>
              <a:pPr eaLnBrk="0" hangingPunct="0"/>
              <a:r>
                <a:rPr lang="en-US" sz="1100" b="1"/>
                <a:t>Seattle</a:t>
              </a:r>
            </a:p>
          </p:txBody>
        </p:sp>
        <p:sp>
          <p:nvSpPr>
            <p:cNvPr id="25685" name="Rectangle 222"/>
            <p:cNvSpPr>
              <a:spLocks noChangeArrowheads="1"/>
            </p:cNvSpPr>
            <p:nvPr/>
          </p:nvSpPr>
          <p:spPr bwMode="auto">
            <a:xfrm>
              <a:off x="2544" y="3696"/>
              <a:ext cx="357" cy="106"/>
            </a:xfrm>
            <a:prstGeom prst="rect">
              <a:avLst/>
            </a:prstGeom>
            <a:noFill/>
            <a:ln w="9525">
              <a:noFill/>
              <a:miter lim="800000"/>
              <a:headEnd/>
              <a:tailEnd/>
            </a:ln>
          </p:spPr>
          <p:txBody>
            <a:bodyPr wrap="none" lIns="0" tIns="0" rIns="0" bIns="0">
              <a:spAutoFit/>
            </a:bodyPr>
            <a:lstStyle/>
            <a:p>
              <a:pPr eaLnBrk="0" hangingPunct="0"/>
              <a:r>
                <a:rPr lang="en-US" sz="1100" b="1"/>
                <a:t>Freeport</a:t>
              </a:r>
            </a:p>
          </p:txBody>
        </p:sp>
        <p:sp>
          <p:nvSpPr>
            <p:cNvPr id="25686" name="Rectangle 223"/>
            <p:cNvSpPr>
              <a:spLocks noChangeArrowheads="1"/>
            </p:cNvSpPr>
            <p:nvPr/>
          </p:nvSpPr>
          <p:spPr bwMode="auto">
            <a:xfrm>
              <a:off x="3946" y="2534"/>
              <a:ext cx="470" cy="106"/>
            </a:xfrm>
            <a:prstGeom prst="rect">
              <a:avLst/>
            </a:prstGeom>
            <a:noFill/>
            <a:ln w="9525">
              <a:noFill/>
              <a:miter lim="800000"/>
              <a:headEnd/>
              <a:tailEnd/>
            </a:ln>
          </p:spPr>
          <p:txBody>
            <a:bodyPr wrap="none" lIns="0" tIns="0" rIns="0" bIns="0">
              <a:spAutoFit/>
            </a:bodyPr>
            <a:lstStyle/>
            <a:p>
              <a:pPr eaLnBrk="0" hangingPunct="0"/>
              <a:r>
                <a:rPr lang="en-US" sz="1100" b="1"/>
                <a:t>Huntington</a:t>
              </a:r>
            </a:p>
          </p:txBody>
        </p:sp>
        <p:sp>
          <p:nvSpPr>
            <p:cNvPr id="25687" name="Rectangle 224"/>
            <p:cNvSpPr>
              <a:spLocks noChangeArrowheads="1"/>
            </p:cNvSpPr>
            <p:nvPr/>
          </p:nvSpPr>
          <p:spPr bwMode="auto">
            <a:xfrm>
              <a:off x="551" y="2233"/>
              <a:ext cx="431" cy="106"/>
            </a:xfrm>
            <a:prstGeom prst="rect">
              <a:avLst/>
            </a:prstGeom>
            <a:noFill/>
            <a:ln w="9525">
              <a:noFill/>
              <a:miter lim="800000"/>
              <a:headEnd/>
              <a:tailEnd/>
            </a:ln>
          </p:spPr>
          <p:txBody>
            <a:bodyPr wrap="none" lIns="0" tIns="0" rIns="0" bIns="0">
              <a:spAutoFit/>
            </a:bodyPr>
            <a:lstStyle/>
            <a:p>
              <a:pPr eaLnBrk="0" hangingPunct="0"/>
              <a:r>
                <a:rPr lang="en-US" sz="1100" b="1"/>
                <a:t>Richmond</a:t>
              </a:r>
            </a:p>
          </p:txBody>
        </p:sp>
        <p:sp>
          <p:nvSpPr>
            <p:cNvPr id="25688" name="Rectangle 225"/>
            <p:cNvSpPr>
              <a:spLocks noChangeArrowheads="1"/>
            </p:cNvSpPr>
            <p:nvPr/>
          </p:nvSpPr>
          <p:spPr bwMode="auto">
            <a:xfrm>
              <a:off x="519" y="2377"/>
              <a:ext cx="347" cy="106"/>
            </a:xfrm>
            <a:prstGeom prst="rect">
              <a:avLst/>
            </a:prstGeom>
            <a:noFill/>
            <a:ln w="9525">
              <a:noFill/>
              <a:miter lim="800000"/>
              <a:headEnd/>
              <a:tailEnd/>
            </a:ln>
          </p:spPr>
          <p:txBody>
            <a:bodyPr wrap="none" lIns="0" tIns="0" rIns="0" bIns="0">
              <a:spAutoFit/>
            </a:bodyPr>
            <a:lstStyle/>
            <a:p>
              <a:pPr eaLnBrk="0" hangingPunct="0"/>
              <a:r>
                <a:rPr lang="en-US" sz="1100" b="1"/>
                <a:t>Oakland</a:t>
              </a:r>
            </a:p>
          </p:txBody>
        </p:sp>
        <p:sp>
          <p:nvSpPr>
            <p:cNvPr id="25689" name="Oval 226"/>
            <p:cNvSpPr>
              <a:spLocks noChangeArrowheads="1"/>
            </p:cNvSpPr>
            <p:nvPr/>
          </p:nvSpPr>
          <p:spPr bwMode="auto">
            <a:xfrm>
              <a:off x="456" y="2241"/>
              <a:ext cx="83" cy="84"/>
            </a:xfrm>
            <a:prstGeom prst="ellipse">
              <a:avLst/>
            </a:prstGeom>
            <a:solidFill>
              <a:srgbClr val="66FFFF"/>
            </a:solidFill>
            <a:ln w="9525">
              <a:solidFill>
                <a:srgbClr val="000000"/>
              </a:solidFill>
              <a:round/>
              <a:headEnd/>
              <a:tailEnd/>
            </a:ln>
          </p:spPr>
          <p:txBody>
            <a:bodyPr/>
            <a:lstStyle/>
            <a:p>
              <a:endParaRPr lang="en-US"/>
            </a:p>
          </p:txBody>
        </p:sp>
        <p:sp>
          <p:nvSpPr>
            <p:cNvPr id="25690" name="Rectangle 227"/>
            <p:cNvSpPr>
              <a:spLocks noChangeArrowheads="1"/>
            </p:cNvSpPr>
            <p:nvPr/>
          </p:nvSpPr>
          <p:spPr bwMode="auto">
            <a:xfrm>
              <a:off x="842" y="1152"/>
              <a:ext cx="333" cy="106"/>
            </a:xfrm>
            <a:prstGeom prst="rect">
              <a:avLst/>
            </a:prstGeom>
            <a:noFill/>
            <a:ln w="9525">
              <a:noFill/>
              <a:miter lim="800000"/>
              <a:headEnd/>
              <a:tailEnd/>
            </a:ln>
          </p:spPr>
          <p:txBody>
            <a:bodyPr wrap="none" lIns="0" tIns="0" rIns="0" bIns="0">
              <a:spAutoFit/>
            </a:bodyPr>
            <a:lstStyle/>
            <a:p>
              <a:pPr eaLnBrk="0" hangingPunct="0"/>
              <a:r>
                <a:rPr lang="en-US" sz="1100" b="1"/>
                <a:t>Tacoma</a:t>
              </a:r>
            </a:p>
          </p:txBody>
        </p:sp>
        <p:sp>
          <p:nvSpPr>
            <p:cNvPr id="25691" name="Rectangle 228"/>
            <p:cNvSpPr>
              <a:spLocks noChangeArrowheads="1"/>
            </p:cNvSpPr>
            <p:nvPr/>
          </p:nvSpPr>
          <p:spPr bwMode="auto">
            <a:xfrm>
              <a:off x="5230" y="1750"/>
              <a:ext cx="304" cy="106"/>
            </a:xfrm>
            <a:prstGeom prst="rect">
              <a:avLst/>
            </a:prstGeom>
            <a:noFill/>
            <a:ln w="9525">
              <a:noFill/>
              <a:miter lim="800000"/>
              <a:headEnd/>
              <a:tailEnd/>
            </a:ln>
          </p:spPr>
          <p:txBody>
            <a:bodyPr wrap="none" lIns="0" tIns="0" rIns="0" bIns="0">
              <a:spAutoFit/>
            </a:bodyPr>
            <a:lstStyle/>
            <a:p>
              <a:pPr eaLnBrk="0" hangingPunct="0"/>
              <a:r>
                <a:rPr lang="en-US" sz="1100" b="1"/>
                <a:t>Boston</a:t>
              </a:r>
            </a:p>
          </p:txBody>
        </p:sp>
        <p:sp>
          <p:nvSpPr>
            <p:cNvPr id="25692" name="Rectangle 229"/>
            <p:cNvSpPr>
              <a:spLocks noChangeArrowheads="1"/>
            </p:cNvSpPr>
            <p:nvPr/>
          </p:nvSpPr>
          <p:spPr bwMode="auto">
            <a:xfrm>
              <a:off x="4918" y="2482"/>
              <a:ext cx="676" cy="106"/>
            </a:xfrm>
            <a:prstGeom prst="rect">
              <a:avLst/>
            </a:prstGeom>
            <a:noFill/>
            <a:ln w="9525">
              <a:noFill/>
              <a:miter lim="800000"/>
              <a:headEnd/>
              <a:tailEnd/>
            </a:ln>
          </p:spPr>
          <p:txBody>
            <a:bodyPr wrap="none" lIns="0" tIns="0" rIns="0" bIns="0">
              <a:spAutoFit/>
            </a:bodyPr>
            <a:lstStyle/>
            <a:p>
              <a:pPr eaLnBrk="0" hangingPunct="0"/>
              <a:r>
                <a:rPr lang="en-US" sz="1100" b="1"/>
                <a:t>Hampton Roads</a:t>
              </a:r>
            </a:p>
          </p:txBody>
        </p:sp>
        <p:sp>
          <p:nvSpPr>
            <p:cNvPr id="25693" name="Rectangle 230"/>
            <p:cNvSpPr>
              <a:spLocks noChangeArrowheads="1"/>
            </p:cNvSpPr>
            <p:nvPr/>
          </p:nvSpPr>
          <p:spPr bwMode="auto">
            <a:xfrm>
              <a:off x="4737" y="3978"/>
              <a:ext cx="670" cy="106"/>
            </a:xfrm>
            <a:prstGeom prst="rect">
              <a:avLst/>
            </a:prstGeom>
            <a:noFill/>
            <a:ln w="9525">
              <a:noFill/>
              <a:miter lim="800000"/>
              <a:headEnd/>
              <a:tailEnd/>
            </a:ln>
          </p:spPr>
          <p:txBody>
            <a:bodyPr wrap="none" lIns="0" tIns="0" rIns="0" bIns="0">
              <a:spAutoFit/>
            </a:bodyPr>
            <a:lstStyle/>
            <a:p>
              <a:pPr eaLnBrk="0" hangingPunct="0"/>
              <a:r>
                <a:rPr lang="en-US" sz="1100" b="1"/>
                <a:t>Port Everglades</a:t>
              </a:r>
            </a:p>
          </p:txBody>
        </p:sp>
        <p:sp>
          <p:nvSpPr>
            <p:cNvPr id="25694" name="Rectangle 231"/>
            <p:cNvSpPr>
              <a:spLocks noChangeArrowheads="1"/>
            </p:cNvSpPr>
            <p:nvPr/>
          </p:nvSpPr>
          <p:spPr bwMode="auto">
            <a:xfrm>
              <a:off x="4495" y="3420"/>
              <a:ext cx="523" cy="106"/>
            </a:xfrm>
            <a:prstGeom prst="rect">
              <a:avLst/>
            </a:prstGeom>
            <a:noFill/>
            <a:ln w="9525">
              <a:noFill/>
              <a:miter lim="800000"/>
              <a:headEnd/>
              <a:tailEnd/>
            </a:ln>
          </p:spPr>
          <p:txBody>
            <a:bodyPr wrap="none" lIns="0" tIns="0" rIns="0" bIns="0">
              <a:spAutoFit/>
            </a:bodyPr>
            <a:lstStyle/>
            <a:p>
              <a:pPr eaLnBrk="0" hangingPunct="0"/>
              <a:r>
                <a:rPr lang="en-US" sz="1100" b="1"/>
                <a:t>Jacksonville</a:t>
              </a:r>
            </a:p>
          </p:txBody>
        </p:sp>
        <p:sp>
          <p:nvSpPr>
            <p:cNvPr id="25695" name="Rectangle 232"/>
            <p:cNvSpPr>
              <a:spLocks noChangeArrowheads="1"/>
            </p:cNvSpPr>
            <p:nvPr/>
          </p:nvSpPr>
          <p:spPr bwMode="auto">
            <a:xfrm>
              <a:off x="3168" y="2832"/>
              <a:ext cx="381" cy="106"/>
            </a:xfrm>
            <a:prstGeom prst="rect">
              <a:avLst/>
            </a:prstGeom>
            <a:noFill/>
            <a:ln w="9525">
              <a:noFill/>
              <a:miter lim="800000"/>
              <a:headEnd/>
              <a:tailEnd/>
            </a:ln>
          </p:spPr>
          <p:txBody>
            <a:bodyPr wrap="none" lIns="0" tIns="0" rIns="0" bIns="0">
              <a:spAutoFit/>
            </a:bodyPr>
            <a:lstStyle/>
            <a:p>
              <a:pPr eaLnBrk="0" hangingPunct="0"/>
              <a:r>
                <a:rPr lang="en-US" sz="1100" b="1"/>
                <a:t>Memphis</a:t>
              </a:r>
            </a:p>
          </p:txBody>
        </p:sp>
        <p:sp>
          <p:nvSpPr>
            <p:cNvPr id="25696" name="Rectangle 233"/>
            <p:cNvSpPr>
              <a:spLocks noChangeArrowheads="1"/>
            </p:cNvSpPr>
            <p:nvPr/>
          </p:nvSpPr>
          <p:spPr bwMode="auto">
            <a:xfrm>
              <a:off x="3845" y="1872"/>
              <a:ext cx="283" cy="106"/>
            </a:xfrm>
            <a:prstGeom prst="rect">
              <a:avLst/>
            </a:prstGeom>
            <a:noFill/>
            <a:ln w="9525">
              <a:noFill/>
              <a:miter lim="800000"/>
              <a:headEnd/>
              <a:tailEnd/>
            </a:ln>
          </p:spPr>
          <p:txBody>
            <a:bodyPr wrap="none" lIns="0" tIns="0" rIns="0" bIns="0">
              <a:spAutoFit/>
            </a:bodyPr>
            <a:lstStyle/>
            <a:p>
              <a:pPr eaLnBrk="0" hangingPunct="0"/>
              <a:r>
                <a:rPr lang="en-US" sz="1100" b="1"/>
                <a:t>Detroit</a:t>
              </a:r>
            </a:p>
          </p:txBody>
        </p:sp>
        <p:sp>
          <p:nvSpPr>
            <p:cNvPr id="25697" name="Rectangle 234"/>
            <p:cNvSpPr>
              <a:spLocks noChangeArrowheads="1"/>
            </p:cNvSpPr>
            <p:nvPr/>
          </p:nvSpPr>
          <p:spPr bwMode="auto">
            <a:xfrm>
              <a:off x="4011" y="2246"/>
              <a:ext cx="416" cy="106"/>
            </a:xfrm>
            <a:prstGeom prst="rect">
              <a:avLst/>
            </a:prstGeom>
            <a:noFill/>
            <a:ln w="9525">
              <a:noFill/>
              <a:miter lim="800000"/>
              <a:headEnd/>
              <a:tailEnd/>
            </a:ln>
          </p:spPr>
          <p:txBody>
            <a:bodyPr wrap="none" lIns="0" tIns="0" rIns="0" bIns="0">
              <a:spAutoFit/>
            </a:bodyPr>
            <a:lstStyle/>
            <a:p>
              <a:pPr eaLnBrk="0" hangingPunct="0"/>
              <a:r>
                <a:rPr lang="en-US" sz="1100" b="1"/>
                <a:t>Cleveland</a:t>
              </a:r>
            </a:p>
          </p:txBody>
        </p:sp>
        <p:sp>
          <p:nvSpPr>
            <p:cNvPr id="25698" name="Rectangle 235"/>
            <p:cNvSpPr>
              <a:spLocks noChangeArrowheads="1"/>
            </p:cNvSpPr>
            <p:nvPr/>
          </p:nvSpPr>
          <p:spPr bwMode="auto">
            <a:xfrm>
              <a:off x="4506" y="3301"/>
              <a:ext cx="417" cy="106"/>
            </a:xfrm>
            <a:prstGeom prst="rect">
              <a:avLst/>
            </a:prstGeom>
            <a:noFill/>
            <a:ln w="9525">
              <a:noFill/>
              <a:miter lim="800000"/>
              <a:headEnd/>
              <a:tailEnd/>
            </a:ln>
          </p:spPr>
          <p:txBody>
            <a:bodyPr wrap="none" lIns="0" tIns="0" rIns="0" bIns="0">
              <a:spAutoFit/>
            </a:bodyPr>
            <a:lstStyle/>
            <a:p>
              <a:pPr eaLnBrk="0" hangingPunct="0"/>
              <a:r>
                <a:rPr lang="en-US" sz="1100" b="1"/>
                <a:t>Savannah</a:t>
              </a:r>
            </a:p>
          </p:txBody>
        </p:sp>
        <p:sp>
          <p:nvSpPr>
            <p:cNvPr id="25699" name="Rectangle 236"/>
            <p:cNvSpPr>
              <a:spLocks noChangeArrowheads="1"/>
            </p:cNvSpPr>
            <p:nvPr/>
          </p:nvSpPr>
          <p:spPr bwMode="auto">
            <a:xfrm>
              <a:off x="4564" y="3189"/>
              <a:ext cx="460" cy="106"/>
            </a:xfrm>
            <a:prstGeom prst="rect">
              <a:avLst/>
            </a:prstGeom>
            <a:noFill/>
            <a:ln w="9525">
              <a:noFill/>
              <a:miter lim="800000"/>
              <a:headEnd/>
              <a:tailEnd/>
            </a:ln>
          </p:spPr>
          <p:txBody>
            <a:bodyPr wrap="none" lIns="0" tIns="0" rIns="0" bIns="0">
              <a:spAutoFit/>
            </a:bodyPr>
            <a:lstStyle/>
            <a:p>
              <a:pPr eaLnBrk="0" hangingPunct="0"/>
              <a:r>
                <a:rPr lang="en-US" sz="1100" b="1"/>
                <a:t>Charleston</a:t>
              </a:r>
            </a:p>
          </p:txBody>
        </p:sp>
        <p:sp>
          <p:nvSpPr>
            <p:cNvPr id="25700" name="Rectangle 237"/>
            <p:cNvSpPr>
              <a:spLocks noChangeArrowheads="1"/>
            </p:cNvSpPr>
            <p:nvPr/>
          </p:nvSpPr>
          <p:spPr bwMode="auto">
            <a:xfrm>
              <a:off x="3216" y="2198"/>
              <a:ext cx="484" cy="106"/>
            </a:xfrm>
            <a:prstGeom prst="rect">
              <a:avLst/>
            </a:prstGeom>
            <a:noFill/>
            <a:ln w="9525">
              <a:noFill/>
              <a:miter lim="800000"/>
              <a:headEnd/>
              <a:tailEnd/>
            </a:ln>
          </p:spPr>
          <p:txBody>
            <a:bodyPr wrap="none" lIns="0" tIns="0" rIns="0" bIns="0">
              <a:spAutoFit/>
            </a:bodyPr>
            <a:lstStyle/>
            <a:p>
              <a:pPr eaLnBrk="0" hangingPunct="0"/>
              <a:r>
                <a:rPr lang="en-US" sz="1100" b="1"/>
                <a:t>Indiana Hbr</a:t>
              </a:r>
            </a:p>
          </p:txBody>
        </p:sp>
        <p:sp>
          <p:nvSpPr>
            <p:cNvPr id="25701" name="Rectangle 238"/>
            <p:cNvSpPr>
              <a:spLocks noChangeArrowheads="1"/>
            </p:cNvSpPr>
            <p:nvPr/>
          </p:nvSpPr>
          <p:spPr bwMode="auto">
            <a:xfrm>
              <a:off x="3552" y="2352"/>
              <a:ext cx="425" cy="106"/>
            </a:xfrm>
            <a:prstGeom prst="rect">
              <a:avLst/>
            </a:prstGeom>
            <a:noFill/>
            <a:ln w="9525">
              <a:noFill/>
              <a:miter lim="800000"/>
              <a:headEnd/>
              <a:tailEnd/>
            </a:ln>
          </p:spPr>
          <p:txBody>
            <a:bodyPr wrap="none" lIns="0" tIns="0" rIns="0" bIns="0">
              <a:spAutoFit/>
            </a:bodyPr>
            <a:lstStyle/>
            <a:p>
              <a:pPr eaLnBrk="0" hangingPunct="0"/>
              <a:r>
                <a:rPr lang="en-US" sz="1100" b="1"/>
                <a:t>Cincinnati</a:t>
              </a:r>
            </a:p>
          </p:txBody>
        </p:sp>
        <p:sp>
          <p:nvSpPr>
            <p:cNvPr id="25702" name="Rectangle 239"/>
            <p:cNvSpPr>
              <a:spLocks noChangeArrowheads="1"/>
            </p:cNvSpPr>
            <p:nvPr/>
          </p:nvSpPr>
          <p:spPr bwMode="auto">
            <a:xfrm>
              <a:off x="5267" y="1600"/>
              <a:ext cx="357" cy="106"/>
            </a:xfrm>
            <a:prstGeom prst="rect">
              <a:avLst/>
            </a:prstGeom>
            <a:noFill/>
            <a:ln w="9525">
              <a:noFill/>
              <a:miter lim="800000"/>
              <a:headEnd/>
              <a:tailEnd/>
            </a:ln>
          </p:spPr>
          <p:txBody>
            <a:bodyPr wrap="none" lIns="0" tIns="0" rIns="0" bIns="0">
              <a:spAutoFit/>
            </a:bodyPr>
            <a:lstStyle/>
            <a:p>
              <a:pPr eaLnBrk="0" hangingPunct="0"/>
              <a:r>
                <a:rPr lang="en-US" sz="1100" b="1"/>
                <a:t>Portland</a:t>
              </a:r>
            </a:p>
          </p:txBody>
        </p:sp>
        <p:sp>
          <p:nvSpPr>
            <p:cNvPr id="25703" name="Oval 240"/>
            <p:cNvSpPr>
              <a:spLocks noChangeArrowheads="1"/>
            </p:cNvSpPr>
            <p:nvPr/>
          </p:nvSpPr>
          <p:spPr bwMode="auto">
            <a:xfrm>
              <a:off x="3273" y="1451"/>
              <a:ext cx="83" cy="85"/>
            </a:xfrm>
            <a:prstGeom prst="ellipse">
              <a:avLst/>
            </a:prstGeom>
            <a:solidFill>
              <a:srgbClr val="FFFF35"/>
            </a:solidFill>
            <a:ln w="9525">
              <a:solidFill>
                <a:srgbClr val="000000"/>
              </a:solidFill>
              <a:round/>
              <a:headEnd/>
              <a:tailEnd/>
            </a:ln>
          </p:spPr>
          <p:txBody>
            <a:bodyPr/>
            <a:lstStyle/>
            <a:p>
              <a:endParaRPr lang="en-US"/>
            </a:p>
          </p:txBody>
        </p:sp>
        <p:sp>
          <p:nvSpPr>
            <p:cNvPr id="25704" name="Oval 241"/>
            <p:cNvSpPr>
              <a:spLocks noChangeArrowheads="1"/>
            </p:cNvSpPr>
            <p:nvPr/>
          </p:nvSpPr>
          <p:spPr bwMode="auto">
            <a:xfrm>
              <a:off x="3237" y="1525"/>
              <a:ext cx="82" cy="84"/>
            </a:xfrm>
            <a:prstGeom prst="ellipse">
              <a:avLst/>
            </a:prstGeom>
            <a:solidFill>
              <a:srgbClr val="00FFFF"/>
            </a:solidFill>
            <a:ln w="9525">
              <a:solidFill>
                <a:srgbClr val="000000"/>
              </a:solidFill>
              <a:round/>
              <a:headEnd/>
              <a:tailEnd/>
            </a:ln>
          </p:spPr>
          <p:txBody>
            <a:bodyPr/>
            <a:lstStyle/>
            <a:p>
              <a:endParaRPr lang="en-US"/>
            </a:p>
          </p:txBody>
        </p:sp>
        <p:sp>
          <p:nvSpPr>
            <p:cNvPr id="25705" name="Rectangle 242"/>
            <p:cNvSpPr>
              <a:spLocks noChangeArrowheads="1"/>
            </p:cNvSpPr>
            <p:nvPr/>
          </p:nvSpPr>
          <p:spPr bwMode="auto">
            <a:xfrm>
              <a:off x="2736" y="1382"/>
              <a:ext cx="538" cy="106"/>
            </a:xfrm>
            <a:prstGeom prst="rect">
              <a:avLst/>
            </a:prstGeom>
            <a:noFill/>
            <a:ln w="9525">
              <a:noFill/>
              <a:miter lim="800000"/>
              <a:headEnd/>
              <a:tailEnd/>
            </a:ln>
          </p:spPr>
          <p:txBody>
            <a:bodyPr wrap="none" lIns="0" tIns="0" rIns="0" bIns="0">
              <a:spAutoFit/>
            </a:bodyPr>
            <a:lstStyle/>
            <a:p>
              <a:pPr eaLnBrk="0" hangingPunct="0"/>
              <a:r>
                <a:rPr lang="en-US" sz="1100" b="1"/>
                <a:t>Two Harbors</a:t>
              </a:r>
            </a:p>
          </p:txBody>
        </p:sp>
        <p:sp>
          <p:nvSpPr>
            <p:cNvPr id="25706" name="Rectangle 243"/>
            <p:cNvSpPr>
              <a:spLocks noChangeArrowheads="1"/>
            </p:cNvSpPr>
            <p:nvPr/>
          </p:nvSpPr>
          <p:spPr bwMode="auto">
            <a:xfrm>
              <a:off x="864" y="912"/>
              <a:ext cx="431" cy="106"/>
            </a:xfrm>
            <a:prstGeom prst="rect">
              <a:avLst/>
            </a:prstGeom>
            <a:noFill/>
            <a:ln w="9525">
              <a:noFill/>
              <a:miter lim="800000"/>
              <a:headEnd/>
              <a:tailEnd/>
            </a:ln>
          </p:spPr>
          <p:txBody>
            <a:bodyPr wrap="none" lIns="0" tIns="0" rIns="0" bIns="0">
              <a:spAutoFit/>
            </a:bodyPr>
            <a:lstStyle/>
            <a:p>
              <a:pPr eaLnBrk="0" hangingPunct="0"/>
              <a:r>
                <a:rPr lang="en-US" sz="1100" b="1"/>
                <a:t>Anacortes</a:t>
              </a:r>
            </a:p>
          </p:txBody>
        </p:sp>
        <p:sp>
          <p:nvSpPr>
            <p:cNvPr id="25707" name="Rectangle 244"/>
            <p:cNvSpPr>
              <a:spLocks noChangeArrowheads="1"/>
            </p:cNvSpPr>
            <p:nvPr/>
          </p:nvSpPr>
          <p:spPr bwMode="auto">
            <a:xfrm>
              <a:off x="1613" y="3686"/>
              <a:ext cx="382" cy="106"/>
            </a:xfrm>
            <a:prstGeom prst="rect">
              <a:avLst/>
            </a:prstGeom>
            <a:noFill/>
            <a:ln w="9525">
              <a:noFill/>
              <a:miter lim="800000"/>
              <a:headEnd/>
              <a:tailEnd/>
            </a:ln>
          </p:spPr>
          <p:txBody>
            <a:bodyPr wrap="none" lIns="0" tIns="0" rIns="0" bIns="0">
              <a:spAutoFit/>
            </a:bodyPr>
            <a:lstStyle/>
            <a:p>
              <a:pPr eaLnBrk="0" hangingPunct="0"/>
              <a:r>
                <a:rPr lang="en-US" sz="1100" b="1"/>
                <a:t>Honolulu</a:t>
              </a:r>
            </a:p>
          </p:txBody>
        </p:sp>
        <p:sp>
          <p:nvSpPr>
            <p:cNvPr id="25708" name="Line 245"/>
            <p:cNvSpPr>
              <a:spLocks noChangeShapeType="1"/>
            </p:cNvSpPr>
            <p:nvPr/>
          </p:nvSpPr>
          <p:spPr bwMode="auto">
            <a:xfrm>
              <a:off x="3984" y="1968"/>
              <a:ext cx="96" cy="48"/>
            </a:xfrm>
            <a:prstGeom prst="line">
              <a:avLst/>
            </a:prstGeom>
            <a:noFill/>
            <a:ln w="9525">
              <a:solidFill>
                <a:schemeClr val="tx1"/>
              </a:solidFill>
              <a:round/>
              <a:headEnd type="none" w="sm" len="sm"/>
              <a:tailEnd type="none" w="sm" len="sm"/>
            </a:ln>
          </p:spPr>
          <p:txBody>
            <a:bodyPr/>
            <a:lstStyle/>
            <a:p>
              <a:endParaRPr lang="en-US"/>
            </a:p>
          </p:txBody>
        </p:sp>
        <p:sp>
          <p:nvSpPr>
            <p:cNvPr id="25709" name="Oval 246"/>
            <p:cNvSpPr>
              <a:spLocks noChangeArrowheads="1"/>
            </p:cNvSpPr>
            <p:nvPr/>
          </p:nvSpPr>
          <p:spPr bwMode="auto">
            <a:xfrm>
              <a:off x="4231" y="2070"/>
              <a:ext cx="83" cy="85"/>
            </a:xfrm>
            <a:prstGeom prst="ellipse">
              <a:avLst/>
            </a:prstGeom>
            <a:solidFill>
              <a:srgbClr val="FFFF35"/>
            </a:solidFill>
            <a:ln w="9525">
              <a:solidFill>
                <a:srgbClr val="000000"/>
              </a:solidFill>
              <a:round/>
              <a:headEnd/>
              <a:tailEnd/>
            </a:ln>
          </p:spPr>
          <p:txBody>
            <a:bodyPr/>
            <a:lstStyle/>
            <a:p>
              <a:endParaRPr lang="en-US"/>
            </a:p>
          </p:txBody>
        </p:sp>
        <p:sp>
          <p:nvSpPr>
            <p:cNvPr id="25710" name="Rectangle 247"/>
            <p:cNvSpPr>
              <a:spLocks noChangeArrowheads="1"/>
            </p:cNvSpPr>
            <p:nvPr/>
          </p:nvSpPr>
          <p:spPr bwMode="auto">
            <a:xfrm>
              <a:off x="3264" y="2054"/>
              <a:ext cx="348" cy="106"/>
            </a:xfrm>
            <a:prstGeom prst="rect">
              <a:avLst/>
            </a:prstGeom>
            <a:noFill/>
            <a:ln w="9525">
              <a:noFill/>
              <a:miter lim="800000"/>
              <a:headEnd/>
              <a:tailEnd/>
            </a:ln>
          </p:spPr>
          <p:txBody>
            <a:bodyPr wrap="none" lIns="0" tIns="0" rIns="0" bIns="0">
              <a:spAutoFit/>
            </a:bodyPr>
            <a:lstStyle/>
            <a:p>
              <a:pPr eaLnBrk="0" hangingPunct="0"/>
              <a:r>
                <a:rPr lang="en-US" sz="1100" b="1"/>
                <a:t>Chicago</a:t>
              </a:r>
            </a:p>
          </p:txBody>
        </p:sp>
        <p:sp>
          <p:nvSpPr>
            <p:cNvPr id="25711" name="Rectangle 248"/>
            <p:cNvSpPr>
              <a:spLocks noChangeArrowheads="1"/>
            </p:cNvSpPr>
            <p:nvPr/>
          </p:nvSpPr>
          <p:spPr bwMode="auto">
            <a:xfrm>
              <a:off x="4368" y="2016"/>
              <a:ext cx="440" cy="106"/>
            </a:xfrm>
            <a:prstGeom prst="rect">
              <a:avLst/>
            </a:prstGeom>
            <a:noFill/>
            <a:ln w="9525">
              <a:noFill/>
              <a:miter lim="800000"/>
              <a:headEnd/>
              <a:tailEnd/>
            </a:ln>
          </p:spPr>
          <p:txBody>
            <a:bodyPr wrap="none" lIns="0" tIns="0" rIns="0" bIns="0">
              <a:spAutoFit/>
            </a:bodyPr>
            <a:lstStyle/>
            <a:p>
              <a:pPr eaLnBrk="0" hangingPunct="0"/>
              <a:r>
                <a:rPr lang="en-US" sz="1100" b="1"/>
                <a:t>Pittsburgh</a:t>
              </a:r>
            </a:p>
          </p:txBody>
        </p:sp>
        <p:sp>
          <p:nvSpPr>
            <p:cNvPr id="25712" name="Rectangle 249"/>
            <p:cNvSpPr>
              <a:spLocks noChangeArrowheads="1"/>
            </p:cNvSpPr>
            <p:nvPr/>
          </p:nvSpPr>
          <p:spPr bwMode="auto">
            <a:xfrm>
              <a:off x="4395" y="2339"/>
              <a:ext cx="405" cy="106"/>
            </a:xfrm>
            <a:prstGeom prst="rect">
              <a:avLst/>
            </a:prstGeom>
            <a:noFill/>
            <a:ln w="9525">
              <a:noFill/>
              <a:miter lim="800000"/>
              <a:headEnd/>
              <a:tailEnd/>
            </a:ln>
          </p:spPr>
          <p:txBody>
            <a:bodyPr wrap="none" lIns="0" tIns="0" rIns="0" bIns="0">
              <a:spAutoFit/>
            </a:bodyPr>
            <a:lstStyle/>
            <a:p>
              <a:pPr eaLnBrk="0" hangingPunct="0"/>
              <a:r>
                <a:rPr lang="en-US" sz="1100" b="1"/>
                <a:t>Baltimore</a:t>
              </a:r>
            </a:p>
          </p:txBody>
        </p:sp>
        <p:sp>
          <p:nvSpPr>
            <p:cNvPr id="25713" name="Freeform 250"/>
            <p:cNvSpPr>
              <a:spLocks/>
            </p:cNvSpPr>
            <p:nvPr/>
          </p:nvSpPr>
          <p:spPr bwMode="auto">
            <a:xfrm>
              <a:off x="4200" y="2113"/>
              <a:ext cx="71" cy="163"/>
            </a:xfrm>
            <a:custGeom>
              <a:avLst/>
              <a:gdLst>
                <a:gd name="T0" fmla="*/ 0 w 71"/>
                <a:gd name="T1" fmla="*/ 163 h 163"/>
                <a:gd name="T2" fmla="*/ 71 w 71"/>
                <a:gd name="T3" fmla="*/ 0 h 163"/>
                <a:gd name="T4" fmla="*/ 0 60000 65536"/>
                <a:gd name="T5" fmla="*/ 0 60000 65536"/>
                <a:gd name="T6" fmla="*/ 0 w 71"/>
                <a:gd name="T7" fmla="*/ 0 h 163"/>
                <a:gd name="T8" fmla="*/ 71 w 71"/>
                <a:gd name="T9" fmla="*/ 163 h 163"/>
              </a:gdLst>
              <a:ahLst/>
              <a:cxnLst>
                <a:cxn ang="T4">
                  <a:pos x="T0" y="T1"/>
                </a:cxn>
                <a:cxn ang="T5">
                  <a:pos x="T2" y="T3"/>
                </a:cxn>
              </a:cxnLst>
              <a:rect l="T6" t="T7" r="T8" b="T9"/>
              <a:pathLst>
                <a:path w="71" h="163">
                  <a:moveTo>
                    <a:pt x="0" y="163"/>
                  </a:moveTo>
                  <a:lnTo>
                    <a:pt x="71" y="0"/>
                  </a:lnTo>
                </a:path>
              </a:pathLst>
            </a:custGeom>
            <a:solidFill>
              <a:srgbClr val="FFFFFF"/>
            </a:solidFill>
            <a:ln w="9525">
              <a:solidFill>
                <a:schemeClr val="tx1"/>
              </a:solidFill>
              <a:round/>
              <a:headEnd/>
              <a:tailEnd/>
            </a:ln>
          </p:spPr>
          <p:txBody>
            <a:bodyPr/>
            <a:lstStyle/>
            <a:p>
              <a:endParaRPr lang="en-US"/>
            </a:p>
          </p:txBody>
        </p:sp>
        <p:sp>
          <p:nvSpPr>
            <p:cNvPr id="25714" name="Freeform 251"/>
            <p:cNvSpPr>
              <a:spLocks/>
            </p:cNvSpPr>
            <p:nvPr/>
          </p:nvSpPr>
          <p:spPr bwMode="auto">
            <a:xfrm>
              <a:off x="4419" y="2109"/>
              <a:ext cx="23" cy="97"/>
            </a:xfrm>
            <a:custGeom>
              <a:avLst/>
              <a:gdLst>
                <a:gd name="T0" fmla="*/ 23 w 23"/>
                <a:gd name="T1" fmla="*/ 97 h 97"/>
                <a:gd name="T2" fmla="*/ 0 w 23"/>
                <a:gd name="T3" fmla="*/ 0 h 97"/>
                <a:gd name="T4" fmla="*/ 0 60000 65536"/>
                <a:gd name="T5" fmla="*/ 0 60000 65536"/>
                <a:gd name="T6" fmla="*/ 0 w 23"/>
                <a:gd name="T7" fmla="*/ 0 h 97"/>
                <a:gd name="T8" fmla="*/ 23 w 23"/>
                <a:gd name="T9" fmla="*/ 97 h 97"/>
              </a:gdLst>
              <a:ahLst/>
              <a:cxnLst>
                <a:cxn ang="T4">
                  <a:pos x="T0" y="T1"/>
                </a:cxn>
                <a:cxn ang="T5">
                  <a:pos x="T2" y="T3"/>
                </a:cxn>
              </a:cxnLst>
              <a:rect l="T6" t="T7" r="T8" b="T9"/>
              <a:pathLst>
                <a:path w="23" h="97">
                  <a:moveTo>
                    <a:pt x="23" y="97"/>
                  </a:moveTo>
                  <a:lnTo>
                    <a:pt x="0" y="0"/>
                  </a:lnTo>
                </a:path>
              </a:pathLst>
            </a:custGeom>
            <a:noFill/>
            <a:ln w="9525" cap="flat" cmpd="sng">
              <a:solidFill>
                <a:schemeClr val="tx1"/>
              </a:solidFill>
              <a:prstDash val="solid"/>
              <a:round/>
              <a:headEnd type="none" w="sm" len="sm"/>
              <a:tailEnd type="none" w="sm" len="sm"/>
            </a:ln>
          </p:spPr>
          <p:txBody>
            <a:bodyPr/>
            <a:lstStyle/>
            <a:p>
              <a:endParaRPr lang="en-US"/>
            </a:p>
          </p:txBody>
        </p:sp>
        <p:sp>
          <p:nvSpPr>
            <p:cNvPr id="25715" name="Oval 252"/>
            <p:cNvSpPr>
              <a:spLocks noChangeArrowheads="1"/>
            </p:cNvSpPr>
            <p:nvPr/>
          </p:nvSpPr>
          <p:spPr bwMode="auto">
            <a:xfrm>
              <a:off x="5080" y="3435"/>
              <a:ext cx="166" cy="170"/>
            </a:xfrm>
            <a:prstGeom prst="ellipse">
              <a:avLst/>
            </a:prstGeom>
            <a:solidFill>
              <a:srgbClr val="CC66FF"/>
            </a:solidFill>
            <a:ln w="9525">
              <a:solidFill>
                <a:srgbClr val="000000"/>
              </a:solidFill>
              <a:round/>
              <a:headEnd/>
              <a:tailEnd/>
            </a:ln>
          </p:spPr>
          <p:txBody>
            <a:bodyPr/>
            <a:lstStyle/>
            <a:p>
              <a:endParaRPr lang="en-US"/>
            </a:p>
          </p:txBody>
        </p:sp>
        <p:sp>
          <p:nvSpPr>
            <p:cNvPr id="25716" name="Oval 253"/>
            <p:cNvSpPr>
              <a:spLocks noChangeArrowheads="1"/>
            </p:cNvSpPr>
            <p:nvPr/>
          </p:nvSpPr>
          <p:spPr bwMode="auto">
            <a:xfrm>
              <a:off x="4874" y="1990"/>
              <a:ext cx="166" cy="170"/>
            </a:xfrm>
            <a:prstGeom prst="ellipse">
              <a:avLst/>
            </a:prstGeom>
            <a:solidFill>
              <a:srgbClr val="FF0000"/>
            </a:solidFill>
            <a:ln w="9525">
              <a:solidFill>
                <a:srgbClr val="000000"/>
              </a:solidFill>
              <a:round/>
              <a:headEnd/>
              <a:tailEnd/>
            </a:ln>
          </p:spPr>
          <p:txBody>
            <a:bodyPr/>
            <a:lstStyle/>
            <a:p>
              <a:endParaRPr lang="en-US"/>
            </a:p>
          </p:txBody>
        </p:sp>
        <p:sp>
          <p:nvSpPr>
            <p:cNvPr id="25717" name="Oval 254"/>
            <p:cNvSpPr>
              <a:spLocks noChangeArrowheads="1"/>
            </p:cNvSpPr>
            <p:nvPr/>
          </p:nvSpPr>
          <p:spPr bwMode="auto">
            <a:xfrm>
              <a:off x="3338" y="3478"/>
              <a:ext cx="166" cy="170"/>
            </a:xfrm>
            <a:prstGeom prst="ellipse">
              <a:avLst/>
            </a:prstGeom>
            <a:solidFill>
              <a:srgbClr val="CC66FF"/>
            </a:solidFill>
            <a:ln w="9525">
              <a:solidFill>
                <a:srgbClr val="000000"/>
              </a:solidFill>
              <a:round/>
              <a:headEnd/>
              <a:tailEnd/>
            </a:ln>
          </p:spPr>
          <p:txBody>
            <a:bodyPr/>
            <a:lstStyle/>
            <a:p>
              <a:endParaRPr lang="en-US"/>
            </a:p>
          </p:txBody>
        </p:sp>
        <p:sp>
          <p:nvSpPr>
            <p:cNvPr id="25718" name="Oval 255"/>
            <p:cNvSpPr>
              <a:spLocks noChangeArrowheads="1"/>
            </p:cNvSpPr>
            <p:nvPr/>
          </p:nvSpPr>
          <p:spPr bwMode="auto">
            <a:xfrm>
              <a:off x="3578" y="3574"/>
              <a:ext cx="166" cy="170"/>
            </a:xfrm>
            <a:prstGeom prst="ellipse">
              <a:avLst/>
            </a:prstGeom>
            <a:solidFill>
              <a:srgbClr val="CC66FF"/>
            </a:solidFill>
            <a:ln w="9525">
              <a:solidFill>
                <a:srgbClr val="000000"/>
              </a:solidFill>
              <a:round/>
              <a:headEnd/>
              <a:tailEnd/>
            </a:ln>
          </p:spPr>
          <p:txBody>
            <a:bodyPr/>
            <a:lstStyle/>
            <a:p>
              <a:endParaRPr lang="en-US"/>
            </a:p>
          </p:txBody>
        </p:sp>
        <p:sp>
          <p:nvSpPr>
            <p:cNvPr id="25719" name="Freeform 256"/>
            <p:cNvSpPr>
              <a:spLocks/>
            </p:cNvSpPr>
            <p:nvPr/>
          </p:nvSpPr>
          <p:spPr bwMode="auto">
            <a:xfrm>
              <a:off x="3654" y="3660"/>
              <a:ext cx="69" cy="81"/>
            </a:xfrm>
            <a:custGeom>
              <a:avLst/>
              <a:gdLst>
                <a:gd name="T0" fmla="*/ 0 w 69"/>
                <a:gd name="T1" fmla="*/ 0 h 81"/>
                <a:gd name="T2" fmla="*/ 69 w 69"/>
                <a:gd name="T3" fmla="*/ 81 h 81"/>
                <a:gd name="T4" fmla="*/ 0 60000 65536"/>
                <a:gd name="T5" fmla="*/ 0 60000 65536"/>
                <a:gd name="T6" fmla="*/ 0 w 69"/>
                <a:gd name="T7" fmla="*/ 0 h 81"/>
                <a:gd name="T8" fmla="*/ 69 w 69"/>
                <a:gd name="T9" fmla="*/ 81 h 81"/>
              </a:gdLst>
              <a:ahLst/>
              <a:cxnLst>
                <a:cxn ang="T4">
                  <a:pos x="T0" y="T1"/>
                </a:cxn>
                <a:cxn ang="T5">
                  <a:pos x="T2" y="T3"/>
                </a:cxn>
              </a:cxnLst>
              <a:rect l="T6" t="T7" r="T8" b="T9"/>
              <a:pathLst>
                <a:path w="69" h="81">
                  <a:moveTo>
                    <a:pt x="0" y="0"/>
                  </a:moveTo>
                  <a:lnTo>
                    <a:pt x="69" y="81"/>
                  </a:lnTo>
                </a:path>
              </a:pathLst>
            </a:custGeom>
            <a:solidFill>
              <a:srgbClr val="FFFFFF"/>
            </a:solidFill>
            <a:ln w="9525">
              <a:solidFill>
                <a:srgbClr val="000000"/>
              </a:solidFill>
              <a:round/>
              <a:headEnd/>
              <a:tailEnd/>
            </a:ln>
          </p:spPr>
          <p:txBody>
            <a:bodyPr/>
            <a:lstStyle/>
            <a:p>
              <a:endParaRPr lang="en-US"/>
            </a:p>
          </p:txBody>
        </p:sp>
        <p:sp>
          <p:nvSpPr>
            <p:cNvPr id="25720" name="Freeform 257"/>
            <p:cNvSpPr>
              <a:spLocks/>
            </p:cNvSpPr>
            <p:nvPr/>
          </p:nvSpPr>
          <p:spPr bwMode="auto">
            <a:xfrm>
              <a:off x="3393" y="3388"/>
              <a:ext cx="111" cy="164"/>
            </a:xfrm>
            <a:custGeom>
              <a:avLst/>
              <a:gdLst>
                <a:gd name="T0" fmla="*/ 111 w 111"/>
                <a:gd name="T1" fmla="*/ 0 h 164"/>
                <a:gd name="T2" fmla="*/ 0 w 111"/>
                <a:gd name="T3" fmla="*/ 164 h 164"/>
                <a:gd name="T4" fmla="*/ 0 60000 65536"/>
                <a:gd name="T5" fmla="*/ 0 60000 65536"/>
                <a:gd name="T6" fmla="*/ 0 w 111"/>
                <a:gd name="T7" fmla="*/ 0 h 164"/>
                <a:gd name="T8" fmla="*/ 111 w 111"/>
                <a:gd name="T9" fmla="*/ 164 h 164"/>
              </a:gdLst>
              <a:ahLst/>
              <a:cxnLst>
                <a:cxn ang="T4">
                  <a:pos x="T0" y="T1"/>
                </a:cxn>
                <a:cxn ang="T5">
                  <a:pos x="T2" y="T3"/>
                </a:cxn>
              </a:cxnLst>
              <a:rect l="T6" t="T7" r="T8" b="T9"/>
              <a:pathLst>
                <a:path w="111" h="164">
                  <a:moveTo>
                    <a:pt x="111" y="0"/>
                  </a:moveTo>
                  <a:lnTo>
                    <a:pt x="0" y="164"/>
                  </a:lnTo>
                </a:path>
              </a:pathLst>
            </a:custGeom>
            <a:solidFill>
              <a:srgbClr val="FFFFFF"/>
            </a:solidFill>
            <a:ln w="9525">
              <a:solidFill>
                <a:srgbClr val="000000"/>
              </a:solidFill>
              <a:round/>
              <a:headEnd/>
              <a:tailEnd/>
            </a:ln>
          </p:spPr>
          <p:txBody>
            <a:bodyPr/>
            <a:lstStyle/>
            <a:p>
              <a:endParaRPr lang="en-US"/>
            </a:p>
          </p:txBody>
        </p:sp>
        <p:sp>
          <p:nvSpPr>
            <p:cNvPr id="25721" name="Oval 258"/>
            <p:cNvSpPr>
              <a:spLocks noChangeArrowheads="1"/>
            </p:cNvSpPr>
            <p:nvPr/>
          </p:nvSpPr>
          <p:spPr bwMode="auto">
            <a:xfrm>
              <a:off x="3670" y="3493"/>
              <a:ext cx="83" cy="84"/>
            </a:xfrm>
            <a:prstGeom prst="ellipse">
              <a:avLst/>
            </a:prstGeom>
            <a:solidFill>
              <a:srgbClr val="00FFFF"/>
            </a:solidFill>
            <a:ln w="9525">
              <a:solidFill>
                <a:srgbClr val="000000"/>
              </a:solidFill>
              <a:round/>
              <a:headEnd/>
              <a:tailEnd/>
            </a:ln>
          </p:spPr>
          <p:txBody>
            <a:bodyPr/>
            <a:lstStyle/>
            <a:p>
              <a:endParaRPr lang="en-US"/>
            </a:p>
          </p:txBody>
        </p:sp>
        <p:sp>
          <p:nvSpPr>
            <p:cNvPr id="25722" name="Freeform 259"/>
            <p:cNvSpPr>
              <a:spLocks/>
            </p:cNvSpPr>
            <p:nvPr/>
          </p:nvSpPr>
          <p:spPr bwMode="auto">
            <a:xfrm>
              <a:off x="3688" y="3480"/>
              <a:ext cx="19" cy="56"/>
            </a:xfrm>
            <a:custGeom>
              <a:avLst/>
              <a:gdLst>
                <a:gd name="T0" fmla="*/ 0 w 19"/>
                <a:gd name="T1" fmla="*/ 0 h 56"/>
                <a:gd name="T2" fmla="*/ 19 w 19"/>
                <a:gd name="T3" fmla="*/ 56 h 56"/>
                <a:gd name="T4" fmla="*/ 0 60000 65536"/>
                <a:gd name="T5" fmla="*/ 0 60000 65536"/>
                <a:gd name="T6" fmla="*/ 0 w 19"/>
                <a:gd name="T7" fmla="*/ 0 h 56"/>
                <a:gd name="T8" fmla="*/ 19 w 19"/>
                <a:gd name="T9" fmla="*/ 56 h 56"/>
              </a:gdLst>
              <a:ahLst/>
              <a:cxnLst>
                <a:cxn ang="T4">
                  <a:pos x="T0" y="T1"/>
                </a:cxn>
                <a:cxn ang="T5">
                  <a:pos x="T2" y="T3"/>
                </a:cxn>
              </a:cxnLst>
              <a:rect l="T6" t="T7" r="T8" b="T9"/>
              <a:pathLst>
                <a:path w="19" h="56">
                  <a:moveTo>
                    <a:pt x="0" y="0"/>
                  </a:moveTo>
                  <a:lnTo>
                    <a:pt x="19" y="56"/>
                  </a:lnTo>
                </a:path>
              </a:pathLst>
            </a:custGeom>
            <a:solidFill>
              <a:srgbClr val="FFFFFF"/>
            </a:solidFill>
            <a:ln w="9525">
              <a:solidFill>
                <a:srgbClr val="000000"/>
              </a:solidFill>
              <a:round/>
              <a:headEnd/>
              <a:tailEnd/>
            </a:ln>
          </p:spPr>
          <p:txBody>
            <a:bodyPr/>
            <a:lstStyle/>
            <a:p>
              <a:endParaRPr lang="en-US"/>
            </a:p>
          </p:txBody>
        </p:sp>
        <p:sp>
          <p:nvSpPr>
            <p:cNvPr id="25723" name="Rectangle 260"/>
            <p:cNvSpPr>
              <a:spLocks noChangeArrowheads="1"/>
            </p:cNvSpPr>
            <p:nvPr/>
          </p:nvSpPr>
          <p:spPr bwMode="auto">
            <a:xfrm>
              <a:off x="3534" y="3376"/>
              <a:ext cx="490" cy="106"/>
            </a:xfrm>
            <a:prstGeom prst="rect">
              <a:avLst/>
            </a:prstGeom>
            <a:noFill/>
            <a:ln w="9525">
              <a:noFill/>
              <a:miter lim="800000"/>
              <a:headEnd/>
              <a:tailEnd/>
            </a:ln>
          </p:spPr>
          <p:txBody>
            <a:bodyPr wrap="none" lIns="0" tIns="0" rIns="0" bIns="0">
              <a:spAutoFit/>
            </a:bodyPr>
            <a:lstStyle/>
            <a:p>
              <a:pPr eaLnBrk="0" hangingPunct="0"/>
              <a:r>
                <a:rPr lang="en-US" sz="1100" b="1"/>
                <a:t>Pascagoula</a:t>
              </a:r>
            </a:p>
          </p:txBody>
        </p:sp>
        <p:sp>
          <p:nvSpPr>
            <p:cNvPr id="25724" name="Oval 261"/>
            <p:cNvSpPr>
              <a:spLocks noChangeArrowheads="1"/>
            </p:cNvSpPr>
            <p:nvPr/>
          </p:nvSpPr>
          <p:spPr bwMode="auto">
            <a:xfrm>
              <a:off x="3024" y="3504"/>
              <a:ext cx="166" cy="170"/>
            </a:xfrm>
            <a:prstGeom prst="ellipse">
              <a:avLst/>
            </a:prstGeom>
            <a:solidFill>
              <a:srgbClr val="CC66FF"/>
            </a:solidFill>
            <a:ln w="9525">
              <a:solidFill>
                <a:srgbClr val="000000"/>
              </a:solidFill>
              <a:round/>
              <a:headEnd/>
              <a:tailEnd/>
            </a:ln>
          </p:spPr>
          <p:txBody>
            <a:bodyPr/>
            <a:lstStyle/>
            <a:p>
              <a:endParaRPr lang="en-US"/>
            </a:p>
          </p:txBody>
        </p:sp>
        <p:sp>
          <p:nvSpPr>
            <p:cNvPr id="25725" name="Freeform 262"/>
            <p:cNvSpPr>
              <a:spLocks/>
            </p:cNvSpPr>
            <p:nvPr/>
          </p:nvSpPr>
          <p:spPr bwMode="auto">
            <a:xfrm>
              <a:off x="3116" y="3645"/>
              <a:ext cx="4" cy="153"/>
            </a:xfrm>
            <a:custGeom>
              <a:avLst/>
              <a:gdLst>
                <a:gd name="T0" fmla="*/ 4 w 4"/>
                <a:gd name="T1" fmla="*/ 0 h 153"/>
                <a:gd name="T2" fmla="*/ 0 w 4"/>
                <a:gd name="T3" fmla="*/ 153 h 153"/>
                <a:gd name="T4" fmla="*/ 0 60000 65536"/>
                <a:gd name="T5" fmla="*/ 0 60000 65536"/>
                <a:gd name="T6" fmla="*/ 0 w 4"/>
                <a:gd name="T7" fmla="*/ 0 h 153"/>
                <a:gd name="T8" fmla="*/ 4 w 4"/>
                <a:gd name="T9" fmla="*/ 153 h 153"/>
              </a:gdLst>
              <a:ahLst/>
              <a:cxnLst>
                <a:cxn ang="T4">
                  <a:pos x="T0" y="T1"/>
                </a:cxn>
                <a:cxn ang="T5">
                  <a:pos x="T2" y="T3"/>
                </a:cxn>
              </a:cxnLst>
              <a:rect l="T6" t="T7" r="T8" b="T9"/>
              <a:pathLst>
                <a:path w="4" h="153">
                  <a:moveTo>
                    <a:pt x="4" y="0"/>
                  </a:moveTo>
                  <a:lnTo>
                    <a:pt x="0" y="153"/>
                  </a:lnTo>
                </a:path>
              </a:pathLst>
            </a:custGeom>
            <a:solidFill>
              <a:srgbClr val="FFFFFF"/>
            </a:solidFill>
            <a:ln w="9525">
              <a:solidFill>
                <a:srgbClr val="000000"/>
              </a:solidFill>
              <a:round/>
              <a:headEnd/>
              <a:tailEnd/>
            </a:ln>
          </p:spPr>
          <p:txBody>
            <a:bodyPr/>
            <a:lstStyle/>
            <a:p>
              <a:endParaRPr lang="en-US"/>
            </a:p>
          </p:txBody>
        </p:sp>
        <p:sp>
          <p:nvSpPr>
            <p:cNvPr id="25726" name="Freeform 263"/>
            <p:cNvSpPr>
              <a:spLocks/>
            </p:cNvSpPr>
            <p:nvPr/>
          </p:nvSpPr>
          <p:spPr bwMode="auto">
            <a:xfrm>
              <a:off x="3169" y="3606"/>
              <a:ext cx="5" cy="114"/>
            </a:xfrm>
            <a:custGeom>
              <a:avLst/>
              <a:gdLst>
                <a:gd name="T0" fmla="*/ 5 w 5"/>
                <a:gd name="T1" fmla="*/ 0 h 114"/>
                <a:gd name="T2" fmla="*/ 0 w 5"/>
                <a:gd name="T3" fmla="*/ 114 h 114"/>
                <a:gd name="T4" fmla="*/ 0 60000 65536"/>
                <a:gd name="T5" fmla="*/ 0 60000 65536"/>
                <a:gd name="T6" fmla="*/ 0 w 5"/>
                <a:gd name="T7" fmla="*/ 0 h 114"/>
                <a:gd name="T8" fmla="*/ 5 w 5"/>
                <a:gd name="T9" fmla="*/ 114 h 114"/>
              </a:gdLst>
              <a:ahLst/>
              <a:cxnLst>
                <a:cxn ang="T4">
                  <a:pos x="T0" y="T1"/>
                </a:cxn>
                <a:cxn ang="T5">
                  <a:pos x="T2" y="T3"/>
                </a:cxn>
              </a:cxnLst>
              <a:rect l="T6" t="T7" r="T8" b="T9"/>
              <a:pathLst>
                <a:path w="5" h="114">
                  <a:moveTo>
                    <a:pt x="5" y="0"/>
                  </a:moveTo>
                  <a:lnTo>
                    <a:pt x="0" y="114"/>
                  </a:lnTo>
                </a:path>
              </a:pathLst>
            </a:custGeom>
            <a:solidFill>
              <a:srgbClr val="FFFFFF"/>
            </a:solidFill>
            <a:ln w="9525">
              <a:solidFill>
                <a:srgbClr val="000000"/>
              </a:solidFill>
              <a:round/>
              <a:headEnd/>
              <a:tailEnd/>
            </a:ln>
          </p:spPr>
          <p:txBody>
            <a:bodyPr/>
            <a:lstStyle/>
            <a:p>
              <a:endParaRPr lang="en-US"/>
            </a:p>
          </p:txBody>
        </p:sp>
        <p:sp>
          <p:nvSpPr>
            <p:cNvPr id="25727" name="Oval 264"/>
            <p:cNvSpPr>
              <a:spLocks noChangeArrowheads="1"/>
            </p:cNvSpPr>
            <p:nvPr/>
          </p:nvSpPr>
          <p:spPr bwMode="auto">
            <a:xfrm>
              <a:off x="2666" y="3910"/>
              <a:ext cx="166" cy="170"/>
            </a:xfrm>
            <a:prstGeom prst="ellipse">
              <a:avLst/>
            </a:prstGeom>
            <a:solidFill>
              <a:srgbClr val="CC66FF"/>
            </a:solidFill>
            <a:ln w="9525">
              <a:solidFill>
                <a:srgbClr val="000000"/>
              </a:solidFill>
              <a:round/>
              <a:headEnd/>
              <a:tailEnd/>
            </a:ln>
          </p:spPr>
          <p:txBody>
            <a:bodyPr/>
            <a:lstStyle/>
            <a:p>
              <a:endParaRPr lang="en-US"/>
            </a:p>
          </p:txBody>
        </p:sp>
        <p:sp>
          <p:nvSpPr>
            <p:cNvPr id="25728" name="Oval 265"/>
            <p:cNvSpPr>
              <a:spLocks noChangeArrowheads="1"/>
            </p:cNvSpPr>
            <p:nvPr/>
          </p:nvSpPr>
          <p:spPr bwMode="auto">
            <a:xfrm>
              <a:off x="3504" y="3504"/>
              <a:ext cx="166" cy="170"/>
            </a:xfrm>
            <a:prstGeom prst="ellipse">
              <a:avLst/>
            </a:prstGeom>
            <a:solidFill>
              <a:srgbClr val="CC66FF"/>
            </a:solidFill>
            <a:ln w="9525">
              <a:solidFill>
                <a:srgbClr val="000000"/>
              </a:solidFill>
              <a:round/>
              <a:headEnd/>
              <a:tailEnd/>
            </a:ln>
          </p:spPr>
          <p:txBody>
            <a:bodyPr/>
            <a:lstStyle/>
            <a:p>
              <a:endParaRPr lang="en-US"/>
            </a:p>
          </p:txBody>
        </p:sp>
        <p:sp>
          <p:nvSpPr>
            <p:cNvPr id="25729" name="Oval 266"/>
            <p:cNvSpPr>
              <a:spLocks noChangeArrowheads="1"/>
            </p:cNvSpPr>
            <p:nvPr/>
          </p:nvSpPr>
          <p:spPr bwMode="auto">
            <a:xfrm>
              <a:off x="3408" y="3478"/>
              <a:ext cx="166" cy="170"/>
            </a:xfrm>
            <a:prstGeom prst="ellipse">
              <a:avLst/>
            </a:prstGeom>
            <a:solidFill>
              <a:srgbClr val="FF0000"/>
            </a:solidFill>
            <a:ln w="9525">
              <a:solidFill>
                <a:srgbClr val="000000"/>
              </a:solidFill>
              <a:round/>
              <a:headEnd/>
              <a:tailEnd/>
            </a:ln>
          </p:spPr>
          <p:txBody>
            <a:bodyPr/>
            <a:lstStyle/>
            <a:p>
              <a:endParaRPr lang="en-US"/>
            </a:p>
          </p:txBody>
        </p:sp>
        <p:sp>
          <p:nvSpPr>
            <p:cNvPr id="25730" name="Freeform 267"/>
            <p:cNvSpPr>
              <a:spLocks/>
            </p:cNvSpPr>
            <p:nvPr/>
          </p:nvSpPr>
          <p:spPr bwMode="auto">
            <a:xfrm>
              <a:off x="3488" y="3579"/>
              <a:ext cx="64" cy="345"/>
            </a:xfrm>
            <a:custGeom>
              <a:avLst/>
              <a:gdLst>
                <a:gd name="T0" fmla="*/ 0 w 64"/>
                <a:gd name="T1" fmla="*/ 0 h 345"/>
                <a:gd name="T2" fmla="*/ 64 w 64"/>
                <a:gd name="T3" fmla="*/ 345 h 345"/>
                <a:gd name="T4" fmla="*/ 0 60000 65536"/>
                <a:gd name="T5" fmla="*/ 0 60000 65536"/>
                <a:gd name="T6" fmla="*/ 0 w 64"/>
                <a:gd name="T7" fmla="*/ 0 h 345"/>
                <a:gd name="T8" fmla="*/ 64 w 64"/>
                <a:gd name="T9" fmla="*/ 345 h 345"/>
              </a:gdLst>
              <a:ahLst/>
              <a:cxnLst>
                <a:cxn ang="T4">
                  <a:pos x="T0" y="T1"/>
                </a:cxn>
                <a:cxn ang="T5">
                  <a:pos x="T2" y="T3"/>
                </a:cxn>
              </a:cxnLst>
              <a:rect l="T6" t="T7" r="T8" b="T9"/>
              <a:pathLst>
                <a:path w="64" h="345">
                  <a:moveTo>
                    <a:pt x="0" y="0"/>
                  </a:moveTo>
                  <a:lnTo>
                    <a:pt x="64" y="345"/>
                  </a:lnTo>
                </a:path>
              </a:pathLst>
            </a:custGeom>
            <a:solidFill>
              <a:srgbClr val="FFFFFF"/>
            </a:solidFill>
            <a:ln w="9525">
              <a:solidFill>
                <a:srgbClr val="000000"/>
              </a:solidFill>
              <a:round/>
              <a:headEnd/>
              <a:tailEnd/>
            </a:ln>
          </p:spPr>
          <p:txBody>
            <a:bodyPr/>
            <a:lstStyle/>
            <a:p>
              <a:endParaRPr lang="en-US"/>
            </a:p>
          </p:txBody>
        </p:sp>
        <p:sp>
          <p:nvSpPr>
            <p:cNvPr id="25731" name="Freeform 268"/>
            <p:cNvSpPr>
              <a:spLocks/>
            </p:cNvSpPr>
            <p:nvPr/>
          </p:nvSpPr>
          <p:spPr bwMode="auto">
            <a:xfrm>
              <a:off x="3585" y="3588"/>
              <a:ext cx="27" cy="224"/>
            </a:xfrm>
            <a:custGeom>
              <a:avLst/>
              <a:gdLst>
                <a:gd name="T0" fmla="*/ 0 w 27"/>
                <a:gd name="T1" fmla="*/ 0 h 224"/>
                <a:gd name="T2" fmla="*/ 27 w 27"/>
                <a:gd name="T3" fmla="*/ 224 h 224"/>
                <a:gd name="T4" fmla="*/ 0 60000 65536"/>
                <a:gd name="T5" fmla="*/ 0 60000 65536"/>
                <a:gd name="T6" fmla="*/ 0 w 27"/>
                <a:gd name="T7" fmla="*/ 0 h 224"/>
                <a:gd name="T8" fmla="*/ 27 w 27"/>
                <a:gd name="T9" fmla="*/ 224 h 224"/>
              </a:gdLst>
              <a:ahLst/>
              <a:cxnLst>
                <a:cxn ang="T4">
                  <a:pos x="T0" y="T1"/>
                </a:cxn>
                <a:cxn ang="T5">
                  <a:pos x="T2" y="T3"/>
                </a:cxn>
              </a:cxnLst>
              <a:rect l="T6" t="T7" r="T8" b="T9"/>
              <a:pathLst>
                <a:path w="27" h="224">
                  <a:moveTo>
                    <a:pt x="0" y="0"/>
                  </a:moveTo>
                  <a:lnTo>
                    <a:pt x="27" y="224"/>
                  </a:lnTo>
                </a:path>
              </a:pathLst>
            </a:custGeom>
            <a:solidFill>
              <a:srgbClr val="FFFFFF"/>
            </a:solidFill>
            <a:ln w="9525">
              <a:solidFill>
                <a:srgbClr val="000000"/>
              </a:solidFill>
              <a:round/>
              <a:headEnd/>
              <a:tailEnd/>
            </a:ln>
          </p:spPr>
          <p:txBody>
            <a:bodyPr/>
            <a:lstStyle/>
            <a:p>
              <a:endParaRPr lang="en-US"/>
            </a:p>
          </p:txBody>
        </p:sp>
        <p:sp>
          <p:nvSpPr>
            <p:cNvPr id="25732" name="Oval 269"/>
            <p:cNvSpPr>
              <a:spLocks noChangeArrowheads="1"/>
            </p:cNvSpPr>
            <p:nvPr/>
          </p:nvSpPr>
          <p:spPr bwMode="auto">
            <a:xfrm>
              <a:off x="4154" y="2352"/>
              <a:ext cx="166" cy="170"/>
            </a:xfrm>
            <a:prstGeom prst="ellipse">
              <a:avLst/>
            </a:prstGeom>
            <a:solidFill>
              <a:srgbClr val="CC66FF"/>
            </a:solidFill>
            <a:ln w="9525">
              <a:solidFill>
                <a:srgbClr val="000000"/>
              </a:solidFill>
              <a:round/>
              <a:headEnd/>
              <a:tailEnd/>
            </a:ln>
          </p:spPr>
          <p:txBody>
            <a:bodyPr/>
            <a:lstStyle/>
            <a:p>
              <a:endParaRPr lang="en-US"/>
            </a:p>
          </p:txBody>
        </p:sp>
        <p:sp>
          <p:nvSpPr>
            <p:cNvPr id="25733" name="Oval 270"/>
            <p:cNvSpPr>
              <a:spLocks noChangeArrowheads="1"/>
            </p:cNvSpPr>
            <p:nvPr/>
          </p:nvSpPr>
          <p:spPr bwMode="auto">
            <a:xfrm>
              <a:off x="650" y="2806"/>
              <a:ext cx="166" cy="170"/>
            </a:xfrm>
            <a:prstGeom prst="ellipse">
              <a:avLst/>
            </a:prstGeom>
            <a:solidFill>
              <a:srgbClr val="CC66FF"/>
            </a:solidFill>
            <a:ln w="9525">
              <a:solidFill>
                <a:srgbClr val="000000"/>
              </a:solidFill>
              <a:round/>
              <a:headEnd/>
              <a:tailEnd/>
            </a:ln>
          </p:spPr>
          <p:txBody>
            <a:bodyPr/>
            <a:lstStyle/>
            <a:p>
              <a:endParaRPr lang="en-US"/>
            </a:p>
          </p:txBody>
        </p:sp>
        <p:sp>
          <p:nvSpPr>
            <p:cNvPr id="25734" name="Oval 271"/>
            <p:cNvSpPr>
              <a:spLocks noChangeArrowheads="1"/>
            </p:cNvSpPr>
            <p:nvPr/>
          </p:nvSpPr>
          <p:spPr bwMode="auto">
            <a:xfrm>
              <a:off x="4778" y="2134"/>
              <a:ext cx="166" cy="170"/>
            </a:xfrm>
            <a:prstGeom prst="ellipse">
              <a:avLst/>
            </a:prstGeom>
            <a:solidFill>
              <a:srgbClr val="FF0000"/>
            </a:solidFill>
            <a:ln w="9525">
              <a:solidFill>
                <a:srgbClr val="000000"/>
              </a:solidFill>
              <a:round/>
              <a:headEnd/>
              <a:tailEnd/>
            </a:ln>
          </p:spPr>
          <p:txBody>
            <a:bodyPr/>
            <a:lstStyle/>
            <a:p>
              <a:endParaRPr lang="en-US"/>
            </a:p>
          </p:txBody>
        </p:sp>
        <p:sp>
          <p:nvSpPr>
            <p:cNvPr id="25735" name="Freeform 272"/>
            <p:cNvSpPr>
              <a:spLocks/>
            </p:cNvSpPr>
            <p:nvPr/>
          </p:nvSpPr>
          <p:spPr bwMode="auto">
            <a:xfrm>
              <a:off x="4856" y="2220"/>
              <a:ext cx="136" cy="48"/>
            </a:xfrm>
            <a:custGeom>
              <a:avLst/>
              <a:gdLst>
                <a:gd name="T0" fmla="*/ 0 w 136"/>
                <a:gd name="T1" fmla="*/ 0 h 48"/>
                <a:gd name="T2" fmla="*/ 136 w 136"/>
                <a:gd name="T3" fmla="*/ 48 h 48"/>
                <a:gd name="T4" fmla="*/ 0 60000 65536"/>
                <a:gd name="T5" fmla="*/ 0 60000 65536"/>
                <a:gd name="T6" fmla="*/ 0 w 136"/>
                <a:gd name="T7" fmla="*/ 0 h 48"/>
                <a:gd name="T8" fmla="*/ 136 w 136"/>
                <a:gd name="T9" fmla="*/ 48 h 48"/>
              </a:gdLst>
              <a:ahLst/>
              <a:cxnLst>
                <a:cxn ang="T4">
                  <a:pos x="T0" y="T1"/>
                </a:cxn>
                <a:cxn ang="T5">
                  <a:pos x="T2" y="T3"/>
                </a:cxn>
              </a:cxnLst>
              <a:rect l="T6" t="T7" r="T8" b="T9"/>
              <a:pathLst>
                <a:path w="136" h="48">
                  <a:moveTo>
                    <a:pt x="0" y="0"/>
                  </a:moveTo>
                  <a:lnTo>
                    <a:pt x="136" y="48"/>
                  </a:lnTo>
                </a:path>
              </a:pathLst>
            </a:custGeom>
            <a:solidFill>
              <a:srgbClr val="FFFFFF"/>
            </a:solidFill>
            <a:ln w="9525">
              <a:solidFill>
                <a:srgbClr val="000080"/>
              </a:solidFill>
              <a:round/>
              <a:headEnd/>
              <a:tailEnd/>
            </a:ln>
          </p:spPr>
          <p:txBody>
            <a:bodyPr/>
            <a:lstStyle/>
            <a:p>
              <a:endParaRPr lang="en-US"/>
            </a:p>
          </p:txBody>
        </p:sp>
        <p:sp>
          <p:nvSpPr>
            <p:cNvPr id="25736" name="Text Box 273"/>
            <p:cNvSpPr txBox="1">
              <a:spLocks noChangeArrowheads="1"/>
            </p:cNvSpPr>
            <p:nvPr/>
          </p:nvSpPr>
          <p:spPr bwMode="auto">
            <a:xfrm>
              <a:off x="1200" y="1344"/>
              <a:ext cx="1296" cy="566"/>
            </a:xfrm>
            <a:prstGeom prst="rect">
              <a:avLst/>
            </a:prstGeom>
            <a:solidFill>
              <a:srgbClr val="FFFFCC"/>
            </a:solidFill>
            <a:ln w="12700">
              <a:solidFill>
                <a:schemeClr val="tx1"/>
              </a:solidFill>
              <a:miter lim="800000"/>
              <a:headEnd type="none" w="sm" len="sm"/>
              <a:tailEnd type="none" w="sm" len="sm"/>
            </a:ln>
          </p:spPr>
          <p:txBody>
            <a:bodyPr>
              <a:spAutoFit/>
            </a:bodyPr>
            <a:lstStyle/>
            <a:p>
              <a:pPr eaLnBrk="0" hangingPunct="0"/>
              <a:r>
                <a:rPr lang="en-US" sz="1300" b="1" i="1"/>
                <a:t>53 harbors – coastal, inland, Great Lakes - handled over 10 million tons each in 2008…</a:t>
              </a:r>
            </a:p>
          </p:txBody>
        </p:sp>
        <p:sp>
          <p:nvSpPr>
            <p:cNvPr id="25737" name="Oval 274"/>
            <p:cNvSpPr>
              <a:spLocks noChangeArrowheads="1"/>
            </p:cNvSpPr>
            <p:nvPr/>
          </p:nvSpPr>
          <p:spPr bwMode="auto">
            <a:xfrm>
              <a:off x="4032" y="2076"/>
              <a:ext cx="83" cy="84"/>
            </a:xfrm>
            <a:prstGeom prst="ellipse">
              <a:avLst/>
            </a:prstGeom>
            <a:solidFill>
              <a:srgbClr val="FFFF35"/>
            </a:solidFill>
            <a:ln w="9525">
              <a:solidFill>
                <a:srgbClr val="000000"/>
              </a:solidFill>
              <a:round/>
              <a:headEnd/>
              <a:tailEnd/>
            </a:ln>
          </p:spPr>
          <p:txBody>
            <a:bodyPr/>
            <a:lstStyle/>
            <a:p>
              <a:endParaRPr lang="en-US"/>
            </a:p>
          </p:txBody>
        </p:sp>
        <p:sp>
          <p:nvSpPr>
            <p:cNvPr id="25738" name="Rectangle 275"/>
            <p:cNvSpPr>
              <a:spLocks noChangeArrowheads="1"/>
            </p:cNvSpPr>
            <p:nvPr/>
          </p:nvSpPr>
          <p:spPr bwMode="auto">
            <a:xfrm>
              <a:off x="3792" y="2150"/>
              <a:ext cx="289" cy="106"/>
            </a:xfrm>
            <a:prstGeom prst="rect">
              <a:avLst/>
            </a:prstGeom>
            <a:noFill/>
            <a:ln w="9525">
              <a:noFill/>
              <a:miter lim="800000"/>
              <a:headEnd/>
              <a:tailEnd/>
            </a:ln>
          </p:spPr>
          <p:txBody>
            <a:bodyPr wrap="none" lIns="0" tIns="0" rIns="0" bIns="0">
              <a:spAutoFit/>
            </a:bodyPr>
            <a:lstStyle/>
            <a:p>
              <a:pPr eaLnBrk="0" hangingPunct="0"/>
              <a:r>
                <a:rPr lang="en-US" sz="1100" b="1"/>
                <a:t>Toledo</a:t>
              </a:r>
            </a:p>
          </p:txBody>
        </p:sp>
        <p:sp>
          <p:nvSpPr>
            <p:cNvPr id="25739" name="Oval 276"/>
            <p:cNvSpPr>
              <a:spLocks noChangeArrowheads="1"/>
            </p:cNvSpPr>
            <p:nvPr/>
          </p:nvSpPr>
          <p:spPr bwMode="auto">
            <a:xfrm>
              <a:off x="576" y="2758"/>
              <a:ext cx="166" cy="170"/>
            </a:xfrm>
            <a:prstGeom prst="ellipse">
              <a:avLst/>
            </a:prstGeom>
            <a:solidFill>
              <a:srgbClr val="CC66FF"/>
            </a:solidFill>
            <a:ln w="9525">
              <a:solidFill>
                <a:srgbClr val="000000"/>
              </a:solidFill>
              <a:round/>
              <a:headEnd/>
              <a:tailEnd/>
            </a:ln>
          </p:spPr>
          <p:txBody>
            <a:bodyPr/>
            <a:lstStyle/>
            <a:p>
              <a:endParaRPr lang="en-US"/>
            </a:p>
          </p:txBody>
        </p:sp>
        <p:sp>
          <p:nvSpPr>
            <p:cNvPr id="25740" name="Oval 277"/>
            <p:cNvSpPr>
              <a:spLocks noChangeArrowheads="1"/>
            </p:cNvSpPr>
            <p:nvPr/>
          </p:nvSpPr>
          <p:spPr bwMode="auto">
            <a:xfrm>
              <a:off x="3168" y="3504"/>
              <a:ext cx="166" cy="170"/>
            </a:xfrm>
            <a:prstGeom prst="ellipse">
              <a:avLst/>
            </a:prstGeom>
            <a:solidFill>
              <a:srgbClr val="CC66FF"/>
            </a:solidFill>
            <a:ln w="9525">
              <a:solidFill>
                <a:srgbClr val="000000"/>
              </a:solidFill>
              <a:round/>
              <a:headEnd/>
              <a:tailEnd/>
            </a:ln>
          </p:spPr>
          <p:txBody>
            <a:bodyPr/>
            <a:lstStyle/>
            <a:p>
              <a:endParaRPr lang="en-US"/>
            </a:p>
          </p:txBody>
        </p:sp>
        <p:sp>
          <p:nvSpPr>
            <p:cNvPr id="25741" name="Freeform 278"/>
            <p:cNvSpPr>
              <a:spLocks/>
            </p:cNvSpPr>
            <p:nvPr/>
          </p:nvSpPr>
          <p:spPr bwMode="auto">
            <a:xfrm>
              <a:off x="3213" y="3489"/>
              <a:ext cx="42" cy="108"/>
            </a:xfrm>
            <a:custGeom>
              <a:avLst/>
              <a:gdLst>
                <a:gd name="T0" fmla="*/ 0 w 42"/>
                <a:gd name="T1" fmla="*/ 0 h 108"/>
                <a:gd name="T2" fmla="*/ 42 w 42"/>
                <a:gd name="T3" fmla="*/ 108 h 108"/>
                <a:gd name="T4" fmla="*/ 0 60000 65536"/>
                <a:gd name="T5" fmla="*/ 0 60000 65536"/>
                <a:gd name="T6" fmla="*/ 0 w 42"/>
                <a:gd name="T7" fmla="*/ 0 h 108"/>
                <a:gd name="T8" fmla="*/ 42 w 42"/>
                <a:gd name="T9" fmla="*/ 108 h 108"/>
              </a:gdLst>
              <a:ahLst/>
              <a:cxnLst>
                <a:cxn ang="T4">
                  <a:pos x="T0" y="T1"/>
                </a:cxn>
                <a:cxn ang="T5">
                  <a:pos x="T2" y="T3"/>
                </a:cxn>
              </a:cxnLst>
              <a:rect l="T6" t="T7" r="T8" b="T9"/>
              <a:pathLst>
                <a:path w="42" h="108">
                  <a:moveTo>
                    <a:pt x="0" y="0"/>
                  </a:moveTo>
                  <a:lnTo>
                    <a:pt x="42" y="108"/>
                  </a:lnTo>
                </a:path>
              </a:pathLst>
            </a:custGeom>
            <a:solidFill>
              <a:srgbClr val="FFFFFF"/>
            </a:solidFill>
            <a:ln w="9525">
              <a:solidFill>
                <a:srgbClr val="000000"/>
              </a:solidFill>
              <a:round/>
              <a:headEnd/>
              <a:tailEnd/>
            </a:ln>
          </p:spPr>
          <p:txBody>
            <a:bodyPr/>
            <a:lstStyle/>
            <a:p>
              <a:endParaRPr lang="en-US"/>
            </a:p>
          </p:txBody>
        </p:sp>
        <p:sp>
          <p:nvSpPr>
            <p:cNvPr id="25742" name="Oval 279"/>
            <p:cNvSpPr>
              <a:spLocks noChangeArrowheads="1"/>
            </p:cNvSpPr>
            <p:nvPr/>
          </p:nvSpPr>
          <p:spPr bwMode="auto">
            <a:xfrm>
              <a:off x="3132" y="3562"/>
              <a:ext cx="84" cy="84"/>
            </a:xfrm>
            <a:prstGeom prst="ellipse">
              <a:avLst/>
            </a:prstGeom>
            <a:solidFill>
              <a:srgbClr val="00FFFF"/>
            </a:solidFill>
            <a:ln w="9525">
              <a:solidFill>
                <a:srgbClr val="000000"/>
              </a:solidFill>
              <a:round/>
              <a:headEnd/>
              <a:tailEnd/>
            </a:ln>
          </p:spPr>
          <p:txBody>
            <a:bodyPr/>
            <a:lstStyle/>
            <a:p>
              <a:endParaRPr lang="en-US"/>
            </a:p>
          </p:txBody>
        </p:sp>
        <p:sp>
          <p:nvSpPr>
            <p:cNvPr id="25743" name="Oval 280"/>
            <p:cNvSpPr>
              <a:spLocks noChangeArrowheads="1"/>
            </p:cNvSpPr>
            <p:nvPr/>
          </p:nvSpPr>
          <p:spPr bwMode="auto">
            <a:xfrm>
              <a:off x="3744" y="3456"/>
              <a:ext cx="166" cy="170"/>
            </a:xfrm>
            <a:prstGeom prst="ellipse">
              <a:avLst/>
            </a:prstGeom>
            <a:solidFill>
              <a:srgbClr val="CC66FF"/>
            </a:solidFill>
            <a:ln w="9525">
              <a:solidFill>
                <a:srgbClr val="000000"/>
              </a:solidFill>
              <a:round/>
              <a:headEnd/>
              <a:tailEnd/>
            </a:ln>
          </p:spPr>
          <p:txBody>
            <a:bodyPr/>
            <a:lstStyle/>
            <a:p>
              <a:endParaRPr lang="en-US"/>
            </a:p>
          </p:txBody>
        </p:sp>
        <p:sp>
          <p:nvSpPr>
            <p:cNvPr id="25744" name="Rectangle 281"/>
            <p:cNvSpPr>
              <a:spLocks noChangeArrowheads="1"/>
            </p:cNvSpPr>
            <p:nvPr/>
          </p:nvSpPr>
          <p:spPr bwMode="auto">
            <a:xfrm>
              <a:off x="3802" y="3590"/>
              <a:ext cx="278" cy="106"/>
            </a:xfrm>
            <a:prstGeom prst="rect">
              <a:avLst/>
            </a:prstGeom>
            <a:noFill/>
            <a:ln w="9525">
              <a:noFill/>
              <a:miter lim="800000"/>
              <a:headEnd/>
              <a:tailEnd/>
            </a:ln>
          </p:spPr>
          <p:txBody>
            <a:bodyPr wrap="none" lIns="0" tIns="0" rIns="0" bIns="0">
              <a:spAutoFit/>
            </a:bodyPr>
            <a:lstStyle/>
            <a:p>
              <a:pPr eaLnBrk="0" hangingPunct="0"/>
              <a:r>
                <a:rPr lang="en-US" sz="1100" b="1"/>
                <a:t>Mobile</a:t>
              </a:r>
            </a:p>
          </p:txBody>
        </p:sp>
        <p:sp>
          <p:nvSpPr>
            <p:cNvPr id="25745" name="Oval 282"/>
            <p:cNvSpPr>
              <a:spLocks noChangeArrowheads="1"/>
            </p:cNvSpPr>
            <p:nvPr/>
          </p:nvSpPr>
          <p:spPr bwMode="auto">
            <a:xfrm>
              <a:off x="2784" y="3804"/>
              <a:ext cx="84" cy="84"/>
            </a:xfrm>
            <a:prstGeom prst="ellipse">
              <a:avLst/>
            </a:prstGeom>
            <a:solidFill>
              <a:srgbClr val="FFFF00"/>
            </a:solidFill>
            <a:ln w="9525">
              <a:solidFill>
                <a:srgbClr val="000000"/>
              </a:solidFill>
              <a:round/>
              <a:headEnd/>
              <a:tailEnd/>
            </a:ln>
          </p:spPr>
          <p:txBody>
            <a:bodyPr/>
            <a:lstStyle/>
            <a:p>
              <a:endParaRPr lang="en-US"/>
            </a:p>
          </p:txBody>
        </p:sp>
        <p:sp>
          <p:nvSpPr>
            <p:cNvPr id="25746" name="Rectangle 283"/>
            <p:cNvSpPr>
              <a:spLocks noChangeArrowheads="1"/>
            </p:cNvSpPr>
            <p:nvPr/>
          </p:nvSpPr>
          <p:spPr bwMode="auto">
            <a:xfrm>
              <a:off x="2304" y="3792"/>
              <a:ext cx="445" cy="106"/>
            </a:xfrm>
            <a:prstGeom prst="rect">
              <a:avLst/>
            </a:prstGeom>
            <a:noFill/>
            <a:ln w="9525">
              <a:noFill/>
              <a:miter lim="800000"/>
              <a:headEnd/>
              <a:tailEnd/>
            </a:ln>
          </p:spPr>
          <p:txBody>
            <a:bodyPr wrap="none" lIns="0" tIns="0" rIns="0" bIns="0">
              <a:spAutoFit/>
            </a:bodyPr>
            <a:lstStyle/>
            <a:p>
              <a:pPr eaLnBrk="0" hangingPunct="0"/>
              <a:r>
                <a:rPr lang="en-US" sz="1100" b="1"/>
                <a:t>Matagorda</a:t>
              </a:r>
            </a:p>
          </p:txBody>
        </p:sp>
        <p:sp>
          <p:nvSpPr>
            <p:cNvPr id="25747" name="Oval 284"/>
            <p:cNvSpPr>
              <a:spLocks noChangeArrowheads="1"/>
            </p:cNvSpPr>
            <p:nvPr/>
          </p:nvSpPr>
          <p:spPr bwMode="auto">
            <a:xfrm>
              <a:off x="672" y="1260"/>
              <a:ext cx="84" cy="84"/>
            </a:xfrm>
            <a:prstGeom prst="ellipse">
              <a:avLst/>
            </a:prstGeom>
            <a:solidFill>
              <a:srgbClr val="FFFF00"/>
            </a:solidFill>
            <a:ln w="9525">
              <a:solidFill>
                <a:srgbClr val="000000"/>
              </a:solidFill>
              <a:round/>
              <a:headEnd/>
              <a:tailEnd/>
            </a:ln>
          </p:spPr>
          <p:txBody>
            <a:bodyPr/>
            <a:lstStyle/>
            <a:p>
              <a:endParaRPr lang="en-US"/>
            </a:p>
          </p:txBody>
        </p:sp>
        <p:sp>
          <p:nvSpPr>
            <p:cNvPr id="25748" name="Rectangle 285"/>
            <p:cNvSpPr>
              <a:spLocks noChangeArrowheads="1"/>
            </p:cNvSpPr>
            <p:nvPr/>
          </p:nvSpPr>
          <p:spPr bwMode="auto">
            <a:xfrm>
              <a:off x="795" y="1248"/>
              <a:ext cx="313" cy="106"/>
            </a:xfrm>
            <a:prstGeom prst="rect">
              <a:avLst/>
            </a:prstGeom>
            <a:noFill/>
            <a:ln w="9525">
              <a:noFill/>
              <a:miter lim="800000"/>
              <a:headEnd/>
              <a:tailEnd/>
            </a:ln>
          </p:spPr>
          <p:txBody>
            <a:bodyPr wrap="none" lIns="0" tIns="0" rIns="0" bIns="0">
              <a:spAutoFit/>
            </a:bodyPr>
            <a:lstStyle/>
            <a:p>
              <a:pPr eaLnBrk="0" hangingPunct="0"/>
              <a:r>
                <a:rPr lang="en-US" sz="1100" b="1"/>
                <a:t>Kalama</a:t>
              </a:r>
            </a:p>
          </p:txBody>
        </p:sp>
        <p:sp>
          <p:nvSpPr>
            <p:cNvPr id="25749" name="Oval 286"/>
            <p:cNvSpPr>
              <a:spLocks noChangeArrowheads="1"/>
            </p:cNvSpPr>
            <p:nvPr/>
          </p:nvSpPr>
          <p:spPr bwMode="auto">
            <a:xfrm>
              <a:off x="762" y="1114"/>
              <a:ext cx="83" cy="84"/>
            </a:xfrm>
            <a:prstGeom prst="ellipse">
              <a:avLst/>
            </a:prstGeom>
            <a:solidFill>
              <a:srgbClr val="00FFFF"/>
            </a:solidFill>
            <a:ln w="9525">
              <a:solidFill>
                <a:srgbClr val="000000"/>
              </a:solidFill>
              <a:round/>
              <a:headEnd/>
              <a:tailEnd/>
            </a:ln>
          </p:spPr>
          <p:txBody>
            <a:bodyPr/>
            <a:lstStyle/>
            <a:p>
              <a:endParaRPr lang="en-US"/>
            </a:p>
          </p:txBody>
        </p:sp>
        <p:sp>
          <p:nvSpPr>
            <p:cNvPr id="25750" name="Oval 287"/>
            <p:cNvSpPr>
              <a:spLocks noChangeArrowheads="1"/>
            </p:cNvSpPr>
            <p:nvPr/>
          </p:nvSpPr>
          <p:spPr bwMode="auto">
            <a:xfrm>
              <a:off x="1488" y="3696"/>
              <a:ext cx="84" cy="85"/>
            </a:xfrm>
            <a:prstGeom prst="ellipse">
              <a:avLst/>
            </a:prstGeom>
            <a:solidFill>
              <a:srgbClr val="FFFF35"/>
            </a:solidFill>
            <a:ln w="9525">
              <a:solidFill>
                <a:srgbClr val="000000"/>
              </a:solidFill>
              <a:round/>
              <a:headEnd/>
              <a:tailEnd/>
            </a:ln>
          </p:spPr>
          <p:txBody>
            <a:bodyPr/>
            <a:lstStyle/>
            <a:p>
              <a:endParaRPr lang="en-US"/>
            </a:p>
          </p:txBody>
        </p:sp>
        <p:sp>
          <p:nvSpPr>
            <p:cNvPr id="25751" name="Rectangle 288"/>
            <p:cNvSpPr>
              <a:spLocks noChangeArrowheads="1"/>
            </p:cNvSpPr>
            <p:nvPr/>
          </p:nvSpPr>
          <p:spPr bwMode="auto">
            <a:xfrm>
              <a:off x="1392" y="3590"/>
              <a:ext cx="445" cy="106"/>
            </a:xfrm>
            <a:prstGeom prst="rect">
              <a:avLst/>
            </a:prstGeom>
            <a:noFill/>
            <a:ln w="9525">
              <a:noFill/>
              <a:miter lim="800000"/>
              <a:headEnd/>
              <a:tailEnd/>
            </a:ln>
          </p:spPr>
          <p:txBody>
            <a:bodyPr wrap="none" lIns="0" tIns="0" rIns="0" bIns="0">
              <a:spAutoFit/>
            </a:bodyPr>
            <a:lstStyle/>
            <a:p>
              <a:pPr eaLnBrk="0" hangingPunct="0"/>
              <a:r>
                <a:rPr lang="en-US" sz="1100" b="1"/>
                <a:t>Barbers Pt</a:t>
              </a:r>
            </a:p>
          </p:txBody>
        </p:sp>
        <p:grpSp>
          <p:nvGrpSpPr>
            <p:cNvPr id="25752" name="Group 289"/>
            <p:cNvGrpSpPr>
              <a:grpSpLocks/>
            </p:cNvGrpSpPr>
            <p:nvPr/>
          </p:nvGrpSpPr>
          <p:grpSpPr bwMode="auto">
            <a:xfrm>
              <a:off x="1200" y="1920"/>
              <a:ext cx="1728" cy="1104"/>
              <a:chOff x="-720" y="1968"/>
              <a:chExt cx="1728" cy="1104"/>
            </a:xfrm>
          </p:grpSpPr>
          <p:sp>
            <p:nvSpPr>
              <p:cNvPr id="25759" name="Rectangle 290"/>
              <p:cNvSpPr>
                <a:spLocks noChangeArrowheads="1"/>
              </p:cNvSpPr>
              <p:nvPr/>
            </p:nvSpPr>
            <p:spPr bwMode="auto">
              <a:xfrm>
                <a:off x="-720" y="1968"/>
                <a:ext cx="1728" cy="1104"/>
              </a:xfrm>
              <a:prstGeom prst="rect">
                <a:avLst/>
              </a:prstGeom>
              <a:solidFill>
                <a:srgbClr val="FFFFCC"/>
              </a:solidFill>
              <a:ln w="1588">
                <a:solidFill>
                  <a:srgbClr val="000000"/>
                </a:solidFill>
                <a:miter lim="800000"/>
                <a:headEnd/>
                <a:tailEnd/>
              </a:ln>
            </p:spPr>
            <p:txBody>
              <a:bodyPr/>
              <a:lstStyle/>
              <a:p>
                <a:endParaRPr lang="en-US"/>
              </a:p>
            </p:txBody>
          </p:sp>
          <p:sp>
            <p:nvSpPr>
              <p:cNvPr id="25760" name="Rectangle 291"/>
              <p:cNvSpPr>
                <a:spLocks noChangeArrowheads="1"/>
              </p:cNvSpPr>
              <p:nvPr/>
            </p:nvSpPr>
            <p:spPr bwMode="auto">
              <a:xfrm>
                <a:off x="-563" y="2163"/>
                <a:ext cx="1512" cy="125"/>
              </a:xfrm>
              <a:prstGeom prst="rect">
                <a:avLst/>
              </a:prstGeom>
              <a:noFill/>
              <a:ln w="9525">
                <a:noFill/>
                <a:miter lim="800000"/>
                <a:headEnd/>
                <a:tailEnd/>
              </a:ln>
            </p:spPr>
            <p:txBody>
              <a:bodyPr wrap="none" lIns="0" tIns="0" rIns="0" bIns="0">
                <a:spAutoFit/>
              </a:bodyPr>
              <a:lstStyle/>
              <a:p>
                <a:pPr eaLnBrk="0" hangingPunct="0"/>
                <a:r>
                  <a:rPr lang="en-US" sz="1300" b="1" i="1"/>
                  <a:t>Nearly 12,000 Miles 9 ft &amp; Over</a:t>
                </a:r>
                <a:endParaRPr lang="en-US" sz="1300" b="1"/>
              </a:p>
            </p:txBody>
          </p:sp>
          <p:sp>
            <p:nvSpPr>
              <p:cNvPr id="25761" name="Rectangle 292"/>
              <p:cNvSpPr>
                <a:spLocks noChangeArrowheads="1"/>
              </p:cNvSpPr>
              <p:nvPr/>
            </p:nvSpPr>
            <p:spPr bwMode="auto">
              <a:xfrm>
                <a:off x="-563" y="2371"/>
                <a:ext cx="1524" cy="125"/>
              </a:xfrm>
              <a:prstGeom prst="rect">
                <a:avLst/>
              </a:prstGeom>
              <a:noFill/>
              <a:ln w="9525">
                <a:noFill/>
                <a:miter lim="800000"/>
                <a:headEnd/>
                <a:tailEnd/>
              </a:ln>
            </p:spPr>
            <p:txBody>
              <a:bodyPr wrap="none" lIns="0" tIns="0" rIns="0" bIns="0">
                <a:spAutoFit/>
              </a:bodyPr>
              <a:lstStyle/>
              <a:p>
                <a:pPr eaLnBrk="0" hangingPunct="0"/>
                <a:r>
                  <a:rPr lang="en-US" sz="1300" b="1" i="1"/>
                  <a:t>192 Lock Sites / 238 Chambers</a:t>
                </a:r>
                <a:endParaRPr lang="en-US" sz="1300" b="1"/>
              </a:p>
            </p:txBody>
          </p:sp>
          <p:sp>
            <p:nvSpPr>
              <p:cNvPr id="25762" name="Rectangle 293"/>
              <p:cNvSpPr>
                <a:spLocks noChangeArrowheads="1"/>
              </p:cNvSpPr>
              <p:nvPr/>
            </p:nvSpPr>
            <p:spPr bwMode="auto">
              <a:xfrm>
                <a:off x="-563" y="2580"/>
                <a:ext cx="1555" cy="125"/>
              </a:xfrm>
              <a:prstGeom prst="rect">
                <a:avLst/>
              </a:prstGeom>
              <a:noFill/>
              <a:ln w="9525">
                <a:noFill/>
                <a:miter lim="800000"/>
                <a:headEnd/>
                <a:tailEnd/>
              </a:ln>
            </p:spPr>
            <p:txBody>
              <a:bodyPr wrap="none" lIns="0" tIns="0" rIns="0" bIns="0">
                <a:spAutoFit/>
              </a:bodyPr>
              <a:lstStyle/>
              <a:p>
                <a:pPr eaLnBrk="0" hangingPunct="0"/>
                <a:r>
                  <a:rPr lang="en-US" sz="1300" b="1" i="1"/>
                  <a:t>Moving Nearly 600 Million Tons</a:t>
                </a:r>
              </a:p>
            </p:txBody>
          </p:sp>
          <p:sp>
            <p:nvSpPr>
              <p:cNvPr id="25763" name="Oval 294"/>
              <p:cNvSpPr>
                <a:spLocks noChangeArrowheads="1"/>
              </p:cNvSpPr>
              <p:nvPr/>
            </p:nvSpPr>
            <p:spPr bwMode="auto">
              <a:xfrm>
                <a:off x="-644" y="2198"/>
                <a:ext cx="50" cy="49"/>
              </a:xfrm>
              <a:prstGeom prst="ellipse">
                <a:avLst/>
              </a:prstGeom>
              <a:solidFill>
                <a:srgbClr val="FF0000"/>
              </a:solidFill>
              <a:ln w="1588">
                <a:solidFill>
                  <a:srgbClr val="FF0000"/>
                </a:solidFill>
                <a:round/>
                <a:headEnd/>
                <a:tailEnd/>
              </a:ln>
            </p:spPr>
            <p:txBody>
              <a:bodyPr/>
              <a:lstStyle/>
              <a:p>
                <a:endParaRPr lang="en-US"/>
              </a:p>
            </p:txBody>
          </p:sp>
          <p:sp>
            <p:nvSpPr>
              <p:cNvPr id="25764" name="Oval 295"/>
              <p:cNvSpPr>
                <a:spLocks noChangeArrowheads="1"/>
              </p:cNvSpPr>
              <p:nvPr/>
            </p:nvSpPr>
            <p:spPr bwMode="auto">
              <a:xfrm>
                <a:off x="-644" y="2408"/>
                <a:ext cx="50" cy="49"/>
              </a:xfrm>
              <a:prstGeom prst="ellipse">
                <a:avLst/>
              </a:prstGeom>
              <a:solidFill>
                <a:srgbClr val="FF0000"/>
              </a:solidFill>
              <a:ln w="1588">
                <a:solidFill>
                  <a:srgbClr val="FF0000"/>
                </a:solidFill>
                <a:round/>
                <a:headEnd/>
                <a:tailEnd/>
              </a:ln>
            </p:spPr>
            <p:txBody>
              <a:bodyPr/>
              <a:lstStyle/>
              <a:p>
                <a:endParaRPr lang="en-US"/>
              </a:p>
            </p:txBody>
          </p:sp>
          <p:sp>
            <p:nvSpPr>
              <p:cNvPr id="25765" name="Oval 296"/>
              <p:cNvSpPr>
                <a:spLocks noChangeArrowheads="1"/>
              </p:cNvSpPr>
              <p:nvPr/>
            </p:nvSpPr>
            <p:spPr bwMode="auto">
              <a:xfrm>
                <a:off x="-644" y="2618"/>
                <a:ext cx="50" cy="49"/>
              </a:xfrm>
              <a:prstGeom prst="ellipse">
                <a:avLst/>
              </a:prstGeom>
              <a:solidFill>
                <a:srgbClr val="FF0000"/>
              </a:solidFill>
              <a:ln w="1588">
                <a:solidFill>
                  <a:srgbClr val="FF0000"/>
                </a:solidFill>
                <a:round/>
                <a:headEnd/>
                <a:tailEnd/>
              </a:ln>
            </p:spPr>
            <p:txBody>
              <a:bodyPr/>
              <a:lstStyle/>
              <a:p>
                <a:endParaRPr lang="en-US"/>
              </a:p>
            </p:txBody>
          </p:sp>
          <p:sp>
            <p:nvSpPr>
              <p:cNvPr id="25766" name="Rectangle 297"/>
              <p:cNvSpPr>
                <a:spLocks noChangeArrowheads="1"/>
              </p:cNvSpPr>
              <p:nvPr/>
            </p:nvSpPr>
            <p:spPr bwMode="auto">
              <a:xfrm>
                <a:off x="-563" y="2784"/>
                <a:ext cx="1462" cy="250"/>
              </a:xfrm>
              <a:prstGeom prst="rect">
                <a:avLst/>
              </a:prstGeom>
              <a:noFill/>
              <a:ln w="9525">
                <a:noFill/>
                <a:miter lim="800000"/>
                <a:headEnd/>
                <a:tailEnd/>
              </a:ln>
            </p:spPr>
            <p:txBody>
              <a:bodyPr wrap="none" lIns="0" tIns="0" rIns="0" bIns="0">
                <a:spAutoFit/>
              </a:bodyPr>
              <a:lstStyle/>
              <a:p>
                <a:pPr eaLnBrk="0" hangingPunct="0"/>
                <a:r>
                  <a:rPr lang="en-US" sz="1300" b="1" i="1"/>
                  <a:t>About 2/3rds Cost of Rail and</a:t>
                </a:r>
              </a:p>
              <a:p>
                <a:pPr eaLnBrk="0" hangingPunct="0"/>
                <a:r>
                  <a:rPr lang="en-US" sz="1300" b="1" i="1"/>
                  <a:t>1/10 Cost of Truck</a:t>
                </a:r>
                <a:endParaRPr lang="en-US" sz="1300" b="1"/>
              </a:p>
            </p:txBody>
          </p:sp>
          <p:sp>
            <p:nvSpPr>
              <p:cNvPr id="25767" name="Oval 298"/>
              <p:cNvSpPr>
                <a:spLocks noChangeArrowheads="1"/>
              </p:cNvSpPr>
              <p:nvPr/>
            </p:nvSpPr>
            <p:spPr bwMode="auto">
              <a:xfrm>
                <a:off x="-644" y="2825"/>
                <a:ext cx="50" cy="49"/>
              </a:xfrm>
              <a:prstGeom prst="ellipse">
                <a:avLst/>
              </a:prstGeom>
              <a:solidFill>
                <a:srgbClr val="FF0000"/>
              </a:solidFill>
              <a:ln w="1588">
                <a:solidFill>
                  <a:srgbClr val="FF0000"/>
                </a:solidFill>
                <a:round/>
                <a:headEnd/>
                <a:tailEnd/>
              </a:ln>
            </p:spPr>
            <p:txBody>
              <a:bodyPr/>
              <a:lstStyle/>
              <a:p>
                <a:endParaRPr lang="en-US"/>
              </a:p>
            </p:txBody>
          </p:sp>
          <p:sp>
            <p:nvSpPr>
              <p:cNvPr id="25768" name="Rectangle 299"/>
              <p:cNvSpPr>
                <a:spLocks noChangeArrowheads="1"/>
              </p:cNvSpPr>
              <p:nvPr/>
            </p:nvSpPr>
            <p:spPr bwMode="auto">
              <a:xfrm>
                <a:off x="-528" y="2016"/>
                <a:ext cx="1257" cy="125"/>
              </a:xfrm>
              <a:prstGeom prst="rect">
                <a:avLst/>
              </a:prstGeom>
              <a:noFill/>
              <a:ln w="9525">
                <a:noFill/>
                <a:miter lim="800000"/>
                <a:headEnd/>
                <a:tailEnd/>
              </a:ln>
            </p:spPr>
            <p:txBody>
              <a:bodyPr wrap="none" lIns="0" tIns="0" rIns="0" bIns="0">
                <a:spAutoFit/>
              </a:bodyPr>
              <a:lstStyle/>
              <a:p>
                <a:pPr eaLnBrk="0" hangingPunct="0"/>
                <a:r>
                  <a:rPr lang="en-US" sz="1300" b="1" i="1"/>
                  <a:t>Inland Waterway System:</a:t>
                </a:r>
                <a:endParaRPr lang="en-US" sz="1300" b="1"/>
              </a:p>
            </p:txBody>
          </p:sp>
        </p:grpSp>
        <p:sp>
          <p:nvSpPr>
            <p:cNvPr id="25753" name="Oval 300"/>
            <p:cNvSpPr>
              <a:spLocks noChangeArrowheads="1"/>
            </p:cNvSpPr>
            <p:nvPr/>
          </p:nvSpPr>
          <p:spPr bwMode="auto">
            <a:xfrm>
              <a:off x="2928" y="3600"/>
              <a:ext cx="166" cy="170"/>
            </a:xfrm>
            <a:prstGeom prst="ellipse">
              <a:avLst/>
            </a:prstGeom>
            <a:solidFill>
              <a:srgbClr val="CC66FF"/>
            </a:solidFill>
            <a:ln w="9525">
              <a:solidFill>
                <a:srgbClr val="000000"/>
              </a:solidFill>
              <a:round/>
              <a:headEnd/>
              <a:tailEnd/>
            </a:ln>
          </p:spPr>
          <p:txBody>
            <a:bodyPr/>
            <a:lstStyle/>
            <a:p>
              <a:endParaRPr lang="en-US"/>
            </a:p>
          </p:txBody>
        </p:sp>
        <p:sp>
          <p:nvSpPr>
            <p:cNvPr id="25754" name="Freeform 301"/>
            <p:cNvSpPr>
              <a:spLocks/>
            </p:cNvSpPr>
            <p:nvPr/>
          </p:nvSpPr>
          <p:spPr bwMode="auto">
            <a:xfrm>
              <a:off x="2900" y="3668"/>
              <a:ext cx="85" cy="16"/>
            </a:xfrm>
            <a:custGeom>
              <a:avLst/>
              <a:gdLst>
                <a:gd name="T0" fmla="*/ 0 w 85"/>
                <a:gd name="T1" fmla="*/ 0 h 16"/>
                <a:gd name="T2" fmla="*/ 85 w 85"/>
                <a:gd name="T3" fmla="*/ 16 h 16"/>
                <a:gd name="T4" fmla="*/ 0 60000 65536"/>
                <a:gd name="T5" fmla="*/ 0 60000 65536"/>
                <a:gd name="T6" fmla="*/ 0 w 85"/>
                <a:gd name="T7" fmla="*/ 0 h 16"/>
                <a:gd name="T8" fmla="*/ 85 w 85"/>
                <a:gd name="T9" fmla="*/ 16 h 16"/>
              </a:gdLst>
              <a:ahLst/>
              <a:cxnLst>
                <a:cxn ang="T4">
                  <a:pos x="T0" y="T1"/>
                </a:cxn>
                <a:cxn ang="T5">
                  <a:pos x="T2" y="T3"/>
                </a:cxn>
              </a:cxnLst>
              <a:rect l="T6" t="T7" r="T8" b="T9"/>
              <a:pathLst>
                <a:path w="85" h="16">
                  <a:moveTo>
                    <a:pt x="0" y="0"/>
                  </a:moveTo>
                  <a:lnTo>
                    <a:pt x="85" y="16"/>
                  </a:lnTo>
                </a:path>
              </a:pathLst>
            </a:custGeom>
            <a:noFill/>
            <a:ln w="9525" cap="flat" cmpd="sng">
              <a:solidFill>
                <a:schemeClr val="tx1"/>
              </a:solidFill>
              <a:prstDash val="solid"/>
              <a:round/>
              <a:headEnd type="none" w="sm" len="sm"/>
              <a:tailEnd type="none" w="sm" len="sm"/>
            </a:ln>
          </p:spPr>
          <p:txBody>
            <a:bodyPr/>
            <a:lstStyle/>
            <a:p>
              <a:endParaRPr lang="en-US"/>
            </a:p>
          </p:txBody>
        </p:sp>
        <p:sp>
          <p:nvSpPr>
            <p:cNvPr id="25755" name="Oval 302"/>
            <p:cNvSpPr>
              <a:spLocks noChangeArrowheads="1"/>
            </p:cNvSpPr>
            <p:nvPr/>
          </p:nvSpPr>
          <p:spPr bwMode="auto">
            <a:xfrm>
              <a:off x="2954" y="3504"/>
              <a:ext cx="166" cy="170"/>
            </a:xfrm>
            <a:prstGeom prst="ellipse">
              <a:avLst/>
            </a:prstGeom>
            <a:solidFill>
              <a:srgbClr val="FF0000"/>
            </a:solidFill>
            <a:ln w="9525">
              <a:solidFill>
                <a:srgbClr val="000000"/>
              </a:solidFill>
              <a:round/>
              <a:headEnd/>
              <a:tailEnd/>
            </a:ln>
          </p:spPr>
          <p:txBody>
            <a:bodyPr/>
            <a:lstStyle/>
            <a:p>
              <a:endParaRPr lang="en-US"/>
            </a:p>
          </p:txBody>
        </p:sp>
        <p:sp>
          <p:nvSpPr>
            <p:cNvPr id="25756" name="Freeform 303"/>
            <p:cNvSpPr>
              <a:spLocks/>
            </p:cNvSpPr>
            <p:nvPr/>
          </p:nvSpPr>
          <p:spPr bwMode="auto">
            <a:xfrm>
              <a:off x="2931" y="3555"/>
              <a:ext cx="105" cy="33"/>
            </a:xfrm>
            <a:custGeom>
              <a:avLst/>
              <a:gdLst>
                <a:gd name="T0" fmla="*/ 0 w 105"/>
                <a:gd name="T1" fmla="*/ 0 h 33"/>
                <a:gd name="T2" fmla="*/ 105 w 105"/>
                <a:gd name="T3" fmla="*/ 33 h 33"/>
                <a:gd name="T4" fmla="*/ 0 60000 65536"/>
                <a:gd name="T5" fmla="*/ 0 60000 65536"/>
                <a:gd name="T6" fmla="*/ 0 w 105"/>
                <a:gd name="T7" fmla="*/ 0 h 33"/>
                <a:gd name="T8" fmla="*/ 105 w 105"/>
                <a:gd name="T9" fmla="*/ 33 h 33"/>
              </a:gdLst>
              <a:ahLst/>
              <a:cxnLst>
                <a:cxn ang="T4">
                  <a:pos x="T0" y="T1"/>
                </a:cxn>
                <a:cxn ang="T5">
                  <a:pos x="T2" y="T3"/>
                </a:cxn>
              </a:cxnLst>
              <a:rect l="T6" t="T7" r="T8" b="T9"/>
              <a:pathLst>
                <a:path w="105" h="33">
                  <a:moveTo>
                    <a:pt x="0" y="0"/>
                  </a:moveTo>
                  <a:lnTo>
                    <a:pt x="105" y="33"/>
                  </a:lnTo>
                </a:path>
              </a:pathLst>
            </a:custGeom>
            <a:noFill/>
            <a:ln w="9525" cap="flat" cmpd="sng">
              <a:solidFill>
                <a:schemeClr val="tx1"/>
              </a:solidFill>
              <a:prstDash val="solid"/>
              <a:round/>
              <a:headEnd type="none" w="sm" len="sm"/>
              <a:tailEnd type="none" w="sm" len="sm"/>
            </a:ln>
          </p:spPr>
          <p:txBody>
            <a:bodyPr/>
            <a:lstStyle/>
            <a:p>
              <a:endParaRPr lang="en-US"/>
            </a:p>
          </p:txBody>
        </p:sp>
        <p:sp>
          <p:nvSpPr>
            <p:cNvPr id="25757" name="Oval 304"/>
            <p:cNvSpPr>
              <a:spLocks noChangeArrowheads="1"/>
            </p:cNvSpPr>
            <p:nvPr/>
          </p:nvSpPr>
          <p:spPr bwMode="auto">
            <a:xfrm>
              <a:off x="2910" y="3703"/>
              <a:ext cx="84" cy="83"/>
            </a:xfrm>
            <a:prstGeom prst="ellipse">
              <a:avLst/>
            </a:prstGeom>
            <a:solidFill>
              <a:srgbClr val="00FFFF"/>
            </a:solidFill>
            <a:ln w="9525">
              <a:solidFill>
                <a:srgbClr val="000000"/>
              </a:solidFill>
              <a:round/>
              <a:headEnd/>
              <a:tailEnd/>
            </a:ln>
          </p:spPr>
          <p:txBody>
            <a:bodyPr/>
            <a:lstStyle/>
            <a:p>
              <a:endParaRPr lang="en-US"/>
            </a:p>
          </p:txBody>
        </p:sp>
        <p:sp>
          <p:nvSpPr>
            <p:cNvPr id="25758" name="Oval 305"/>
            <p:cNvSpPr>
              <a:spLocks noChangeArrowheads="1"/>
            </p:cNvSpPr>
            <p:nvPr/>
          </p:nvSpPr>
          <p:spPr bwMode="auto">
            <a:xfrm>
              <a:off x="4752" y="2518"/>
              <a:ext cx="166" cy="170"/>
            </a:xfrm>
            <a:prstGeom prst="ellipse">
              <a:avLst/>
            </a:prstGeom>
            <a:solidFill>
              <a:srgbClr val="CC66FF"/>
            </a:solidFill>
            <a:ln w="9525">
              <a:solidFill>
                <a:srgbClr val="000000"/>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914400" y="152400"/>
            <a:ext cx="7772400" cy="838200"/>
          </a:xfrm>
        </p:spPr>
        <p:txBody>
          <a:bodyPr/>
          <a:lstStyle/>
          <a:p>
            <a:pPr eaLnBrk="1" hangingPunct="1"/>
            <a:r>
              <a:rPr lang="en-US" sz="3600" smtClean="0"/>
              <a:t>Principal US Harbor Improvements</a:t>
            </a:r>
            <a:r>
              <a:rPr lang="en-US" sz="4000" smtClean="0"/>
              <a:t/>
            </a:r>
            <a:br>
              <a:rPr lang="en-US" sz="4000" smtClean="0"/>
            </a:br>
            <a:r>
              <a:rPr lang="en-US" sz="2000" smtClean="0"/>
              <a:t>Funded in 2009*</a:t>
            </a:r>
          </a:p>
        </p:txBody>
      </p:sp>
      <p:pic>
        <p:nvPicPr>
          <p:cNvPr id="27650" name="Picture 3" descr="Houston Tankers"/>
          <p:cNvPicPr>
            <a:picLocks noChangeAspect="1" noChangeArrowheads="1"/>
          </p:cNvPicPr>
          <p:nvPr/>
        </p:nvPicPr>
        <p:blipFill>
          <a:blip r:embed="rId3" cstate="print"/>
          <a:srcRect/>
          <a:stretch>
            <a:fillRect/>
          </a:stretch>
        </p:blipFill>
        <p:spPr bwMode="auto">
          <a:xfrm>
            <a:off x="3505200" y="4648200"/>
            <a:ext cx="2414588" cy="1512888"/>
          </a:xfrm>
          <a:prstGeom prst="rect">
            <a:avLst/>
          </a:prstGeom>
          <a:noFill/>
          <a:ln w="9525">
            <a:noFill/>
            <a:miter lim="800000"/>
            <a:headEnd/>
            <a:tailEnd/>
          </a:ln>
        </p:spPr>
      </p:pic>
      <p:sp>
        <p:nvSpPr>
          <p:cNvPr id="27651" name="Text Box 4"/>
          <p:cNvSpPr txBox="1">
            <a:spLocks noChangeArrowheads="1"/>
          </p:cNvSpPr>
          <p:nvPr/>
        </p:nvSpPr>
        <p:spPr bwMode="auto">
          <a:xfrm>
            <a:off x="212725" y="4953000"/>
            <a:ext cx="2522538" cy="274638"/>
          </a:xfrm>
          <a:prstGeom prst="rect">
            <a:avLst/>
          </a:prstGeom>
          <a:noFill/>
          <a:ln w="12700">
            <a:noFill/>
            <a:miter lim="800000"/>
            <a:headEnd type="none" w="sm" len="sm"/>
            <a:tailEnd type="none" w="sm" len="sm"/>
          </a:ln>
        </p:spPr>
        <p:txBody>
          <a:bodyPr wrap="none">
            <a:spAutoFit/>
          </a:bodyPr>
          <a:lstStyle/>
          <a:p>
            <a:pPr eaLnBrk="0" hangingPunct="0"/>
            <a:r>
              <a:rPr lang="en-US" sz="1200" b="1"/>
              <a:t>* Includes 2-year ARRA funding.</a:t>
            </a:r>
          </a:p>
        </p:txBody>
      </p:sp>
      <p:pic>
        <p:nvPicPr>
          <p:cNvPr id="27652" name="Picture 5"/>
          <p:cNvPicPr>
            <a:picLocks noChangeAspect="1" noChangeArrowheads="1"/>
          </p:cNvPicPr>
          <p:nvPr/>
        </p:nvPicPr>
        <p:blipFill>
          <a:blip r:embed="rId4" cstate="print"/>
          <a:srcRect/>
          <a:stretch>
            <a:fillRect/>
          </a:stretch>
        </p:blipFill>
        <p:spPr bwMode="auto">
          <a:xfrm>
            <a:off x="0" y="1066800"/>
            <a:ext cx="9144000" cy="3613150"/>
          </a:xfrm>
          <a:prstGeom prst="rect">
            <a:avLst/>
          </a:prstGeom>
          <a:noFill/>
          <a:ln w="12700">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body" idx="1"/>
          </p:nvPr>
        </p:nvSpPr>
        <p:spPr>
          <a:xfrm>
            <a:off x="685800" y="1219200"/>
            <a:ext cx="7766050" cy="4630738"/>
          </a:xfrm>
        </p:spPr>
        <p:txBody>
          <a:bodyPr/>
          <a:lstStyle/>
          <a:p>
            <a:pPr eaLnBrk="1" hangingPunct="1">
              <a:buClr>
                <a:schemeClr val="tx1"/>
              </a:buClr>
            </a:pPr>
            <a:r>
              <a:rPr lang="en-US" sz="2200" b="1" smtClean="0">
                <a:latin typeface="Tahoma" pitchFamily="34" charset="0"/>
              </a:rPr>
              <a:t>Deep-Draft Navigation System:</a:t>
            </a:r>
            <a:r>
              <a:rPr lang="en-US" sz="2200" smtClean="0">
                <a:solidFill>
                  <a:schemeClr val="tx2"/>
                </a:solidFill>
                <a:latin typeface="Tahoma" pitchFamily="34" charset="0"/>
              </a:rPr>
              <a:t> </a:t>
            </a:r>
            <a:r>
              <a:rPr lang="en-US" sz="2200" smtClean="0">
                <a:latin typeface="Tahoma" pitchFamily="34" charset="0"/>
              </a:rPr>
              <a:t>System of independent channels that serve individual ports.  For Corps purposes, these channels are in excess of 14-feet deep, and are found in coastal waters, bays, major rivers and the Great Lakes.</a:t>
            </a:r>
          </a:p>
          <a:p>
            <a:pPr eaLnBrk="1" hangingPunct="1">
              <a:buClr>
                <a:schemeClr val="tx1"/>
              </a:buClr>
            </a:pPr>
            <a:r>
              <a:rPr lang="en-US" sz="2200" b="1" smtClean="0">
                <a:latin typeface="Tahoma" pitchFamily="34" charset="0"/>
              </a:rPr>
              <a:t>Deep-Draft Commercial Vessels:  </a:t>
            </a:r>
            <a:r>
              <a:rPr lang="en-US" sz="2200" smtClean="0">
                <a:latin typeface="Tahoma" pitchFamily="34" charset="0"/>
              </a:rPr>
              <a:t>Ships and ocean-going tows.</a:t>
            </a:r>
          </a:p>
          <a:p>
            <a:pPr eaLnBrk="1" hangingPunct="1">
              <a:buClr>
                <a:schemeClr val="tx1"/>
              </a:buClr>
            </a:pPr>
            <a:r>
              <a:rPr lang="en-US" sz="2200" b="1" smtClean="0">
                <a:latin typeface="Tahoma" pitchFamily="34" charset="0"/>
              </a:rPr>
              <a:t>Harbors: </a:t>
            </a:r>
            <a:r>
              <a:rPr lang="en-US" sz="2200" smtClean="0">
                <a:latin typeface="Tahoma" pitchFamily="34" charset="0"/>
              </a:rPr>
              <a:t>“Water Area” partially enclosed to provide safe and suitable accommodation for vessels.</a:t>
            </a:r>
          </a:p>
          <a:p>
            <a:pPr eaLnBrk="1" hangingPunct="1">
              <a:buClr>
                <a:schemeClr val="tx1"/>
              </a:buClr>
            </a:pPr>
            <a:r>
              <a:rPr lang="en-US" sz="2200" b="1" smtClean="0">
                <a:latin typeface="Tahoma" pitchFamily="34" charset="0"/>
              </a:rPr>
              <a:t>Port:  </a:t>
            </a:r>
            <a:r>
              <a:rPr lang="en-US" sz="2200" smtClean="0">
                <a:latin typeface="Tahoma" pitchFamily="34" charset="0"/>
              </a:rPr>
              <a:t>A sheltered harbor where marine terminal facilities are provided.</a:t>
            </a:r>
          </a:p>
          <a:p>
            <a:pPr eaLnBrk="1" hangingPunct="1">
              <a:buClr>
                <a:schemeClr val="tx1"/>
              </a:buClr>
            </a:pPr>
            <a:r>
              <a:rPr lang="en-US" sz="2200" b="1" smtClean="0">
                <a:latin typeface="Tahoma" pitchFamily="34" charset="0"/>
              </a:rPr>
              <a:t>Terminal Facilities:  </a:t>
            </a:r>
            <a:r>
              <a:rPr lang="en-US" sz="2200" smtClean="0">
                <a:latin typeface="Tahoma" pitchFamily="34" charset="0"/>
              </a:rPr>
              <a:t>Part of a port or harbor which provides docking, cargo-handling, and storage facilities</a:t>
            </a:r>
          </a:p>
          <a:p>
            <a:pPr eaLnBrk="1" hangingPunct="1">
              <a:buClr>
                <a:schemeClr val="tx1"/>
              </a:buClr>
              <a:buFontTx/>
              <a:buNone/>
            </a:pPr>
            <a:endParaRPr lang="en-US" sz="2200" b="1" smtClean="0">
              <a:latin typeface="Tahoma" pitchFamily="34" charset="0"/>
            </a:endParaRPr>
          </a:p>
        </p:txBody>
      </p:sp>
      <p:sp>
        <p:nvSpPr>
          <p:cNvPr id="29698" name="Rectangle 3"/>
          <p:cNvSpPr>
            <a:spLocks noGrp="1" noChangeArrowheads="1"/>
          </p:cNvSpPr>
          <p:nvPr>
            <p:ph type="title"/>
          </p:nvPr>
        </p:nvSpPr>
        <p:spPr/>
        <p:txBody>
          <a:bodyPr/>
          <a:lstStyle/>
          <a:p>
            <a:pPr eaLnBrk="1" hangingPunct="1"/>
            <a:endParaRPr 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3">
      <a:dk1>
        <a:srgbClr val="000000"/>
      </a:dk1>
      <a:lt1>
        <a:srgbClr val="D9FDFF"/>
      </a:lt1>
      <a:dk2>
        <a:srgbClr val="000000"/>
      </a:dk2>
      <a:lt2>
        <a:srgbClr val="777777"/>
      </a:lt2>
      <a:accent1>
        <a:srgbClr val="FFFFF7"/>
      </a:accent1>
      <a:accent2>
        <a:srgbClr val="33CCCC"/>
      </a:accent2>
      <a:accent3>
        <a:srgbClr val="E9FEFF"/>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D9FDFF"/>
        </a:lt1>
        <a:dk2>
          <a:srgbClr val="000000"/>
        </a:dk2>
        <a:lt2>
          <a:srgbClr val="777777"/>
        </a:lt2>
        <a:accent1>
          <a:srgbClr val="FFFFF7"/>
        </a:accent1>
        <a:accent2>
          <a:srgbClr val="33CCCC"/>
        </a:accent2>
        <a:accent3>
          <a:srgbClr val="E9FEFF"/>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8B740D80F76E42828B227CA45322F5" ma:contentTypeVersion="0" ma:contentTypeDescription="Create a new document." ma:contentTypeScope="" ma:versionID="478494086f6bbfcce8d7e71f3b3bbf6a">
  <xsd:schema xmlns:xsd="http://www.w3.org/2001/XMLSchema" xmlns:p="http://schemas.microsoft.com/office/2006/metadata/properties" targetNamespace="http://schemas.microsoft.com/office/2006/metadata/properties" ma:root="true" ma:fieldsID="015ca74f225c0f61673cd24d6882ce4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72CB52-502B-4CFF-A33F-9294A9B6CB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8B298F69-0C6E-4A45-80F4-A7A4E2D47C86}">
  <ds:schemaRefs>
    <ds:schemaRef ds:uri="http://schemas.microsoft.com/office/2006/metadata/properties"/>
  </ds:schemaRefs>
</ds:datastoreItem>
</file>

<file path=customXml/itemProps3.xml><?xml version="1.0" encoding="utf-8"?>
<ds:datastoreItem xmlns:ds="http://schemas.openxmlformats.org/officeDocument/2006/customXml" ds:itemID="{D6200208-2A75-4561-A5F3-4FD16730E2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14388</TotalTime>
  <Words>2132</Words>
  <Application>Microsoft Office PowerPoint</Application>
  <PresentationFormat>On-screen Show (4:3)</PresentationFormat>
  <Paragraphs>648</Paragraphs>
  <Slides>68</Slides>
  <Notes>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68</vt:i4>
      </vt:variant>
    </vt:vector>
  </HeadingPairs>
  <TitlesOfParts>
    <vt:vector size="71" baseType="lpstr">
      <vt:lpstr>Default Design</vt:lpstr>
      <vt:lpstr>Chart</vt:lpstr>
      <vt:lpstr>Picture</vt:lpstr>
      <vt:lpstr>2011 Introduction  to  Deep-Draft Navigation </vt:lpstr>
      <vt:lpstr>Slide 2</vt:lpstr>
      <vt:lpstr>Slide 3</vt:lpstr>
      <vt:lpstr>Slide 4</vt:lpstr>
      <vt:lpstr>Federal Involvement – Why?</vt:lpstr>
      <vt:lpstr>Corps Involvement –  So How Did the Corps Get Involved?</vt:lpstr>
      <vt:lpstr>U.S. Ports:  Vital to Trade …and to Our National Economy</vt:lpstr>
      <vt:lpstr>Principal US Harbor Improvements Funded in 2009*</vt:lpstr>
      <vt:lpstr>Slide 9</vt:lpstr>
      <vt:lpstr>Slide 10</vt:lpstr>
      <vt:lpstr>Top 10 Coastal U.S. Ports, 2008 (Millions of Short Tons)</vt:lpstr>
      <vt:lpstr>Top 10 U.S. Ports Handling Foreign Waterborne Commerce, 2008 (Millions of Short Tons)</vt:lpstr>
      <vt:lpstr>U.S. Waterborne Traffic by State, 2008 (Millions of Short Tons)</vt:lpstr>
      <vt:lpstr>Slide 14</vt:lpstr>
      <vt:lpstr>Slide 15</vt:lpstr>
      <vt:lpstr>Slide 16</vt:lpstr>
      <vt:lpstr>The Need for Deeper Channels</vt:lpstr>
      <vt:lpstr>Slide 18</vt:lpstr>
      <vt:lpstr>Functional Classifications of Maritime Cargoes</vt:lpstr>
      <vt:lpstr>Shipboard Measurements</vt:lpstr>
      <vt:lpstr>Foreign Flag General Cargo Characteristics</vt:lpstr>
      <vt:lpstr>Slide 22</vt:lpstr>
      <vt:lpstr>Slide 23</vt:lpstr>
      <vt:lpstr>Slide 24</vt:lpstr>
      <vt:lpstr>Slide 25</vt:lpstr>
      <vt:lpstr>Slide 26</vt:lpstr>
      <vt:lpstr>Slide 27</vt:lpstr>
      <vt:lpstr>Slide 28</vt:lpstr>
      <vt:lpstr>Foreign Flag Containership Characteristics</vt:lpstr>
      <vt:lpstr>Slide 30</vt:lpstr>
      <vt:lpstr>Slide 31</vt:lpstr>
      <vt:lpstr>Slide 32</vt:lpstr>
      <vt:lpstr>Top 20 Container Ports by TEUs</vt:lpstr>
      <vt:lpstr>Top 10 U.S. Container Ports, 2008 Twenty-Foot Equivalent Units (TEUs)</vt:lpstr>
      <vt:lpstr>Slide 35</vt:lpstr>
      <vt:lpstr>Slide 36</vt:lpstr>
      <vt:lpstr>Oil and Tanker Business</vt:lpstr>
      <vt:lpstr>Foreign Flag Tanker Characteristics</vt:lpstr>
      <vt:lpstr>Slide 39</vt:lpstr>
      <vt:lpstr>Slide 40</vt:lpstr>
      <vt:lpstr>Slide 41</vt:lpstr>
      <vt:lpstr>Slide 42</vt:lpstr>
      <vt:lpstr>Slide 43</vt:lpstr>
      <vt:lpstr>Slide 44</vt:lpstr>
      <vt:lpstr>Slide 45</vt:lpstr>
      <vt:lpstr>Slide 46</vt:lpstr>
      <vt:lpstr>Slide 47</vt:lpstr>
      <vt:lpstr>Slide 48</vt:lpstr>
      <vt:lpstr>More Information on Dredging</vt:lpstr>
      <vt:lpstr>Some Trivia</vt:lpstr>
      <vt:lpstr>Slide 51</vt:lpstr>
      <vt:lpstr>Issues in Economics of Container Ship Driven Channel Deepening </vt:lpstr>
      <vt:lpstr>Background</vt:lpstr>
      <vt:lpstr>What is Different about Container Traffic?</vt:lpstr>
      <vt:lpstr>Slide 55</vt:lpstr>
      <vt:lpstr>Slide 56</vt:lpstr>
      <vt:lpstr>Container Ship Operations &amp; Loadings</vt:lpstr>
      <vt:lpstr>Container Posers</vt:lpstr>
      <vt:lpstr>Example Cost Efficiencies</vt:lpstr>
      <vt:lpstr>Slide 60</vt:lpstr>
      <vt:lpstr>Slide 61</vt:lpstr>
      <vt:lpstr>Slide 62</vt:lpstr>
      <vt:lpstr>Slide 63</vt:lpstr>
      <vt:lpstr>Potential Impact of Panama Canal Expansion</vt:lpstr>
      <vt:lpstr>Slide 65</vt:lpstr>
      <vt:lpstr>Slide 66</vt:lpstr>
      <vt:lpstr>Economic Evaluation</vt:lpstr>
      <vt:lpstr>Slide 68</vt:lpstr>
    </vt:vector>
  </TitlesOfParts>
  <Company>USACE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Economics of Deep Draft Navigation Analysis</dc:title>
  <dc:creator>Mona King</dc:creator>
  <cp:lastModifiedBy>u4evivld</cp:lastModifiedBy>
  <cp:revision>194</cp:revision>
  <cp:lastPrinted>2004-05-12T15:28:19Z</cp:lastPrinted>
  <dcterms:created xsi:type="dcterms:W3CDTF">2000-03-03T17:40:16Z</dcterms:created>
  <dcterms:modified xsi:type="dcterms:W3CDTF">2011-06-01T15:18:56Z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0x010100E78B740D80F76E42828B227CA45322F5</vt:lpwstr>
  </property>
</Properties>
</file>